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i6qgANolq9nitaCnNVmkpmBf2j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F39F49C-2DFD-4457-84E0-81F240B8AB5D}">
  <a:tblStyle styleId="{AF39F49C-2DFD-4457-84E0-81F240B8AB5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 snapToGrid="0">
      <p:cViewPr varScale="1">
        <p:scale>
          <a:sx n="102" d="100"/>
          <a:sy n="102" d="100"/>
        </p:scale>
        <p:origin x="9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4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IN" b="1"/>
              <a:t>Primary Data- SoTTTER</a:t>
            </a:r>
            <a:endParaRPr b="1"/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IN" sz="3600"/>
              <a:t>Jyoti, Anitha, Mohit &amp; Natasha</a:t>
            </a:r>
            <a:endParaRPr/>
          </a:p>
        </p:txBody>
      </p:sp>
      <p:sp>
        <p:nvSpPr>
          <p:cNvPr id="90" name="Google Shape;9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0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Calibri"/>
              <a:buNone/>
            </a:pPr>
            <a:r>
              <a:rPr lang="en-IN" b="1">
                <a:solidFill>
                  <a:srgbClr val="C00000"/>
                </a:solidFill>
              </a:rPr>
              <a:t>Teachers</a:t>
            </a:r>
            <a:endParaRPr/>
          </a:p>
        </p:txBody>
      </p:sp>
      <p:sp>
        <p:nvSpPr>
          <p:cNvPr id="154" name="Google Shape;154;p10"/>
          <p:cNvSpPr txBox="1">
            <a:spLocks noGrp="1"/>
          </p:cNvSpPr>
          <p:nvPr>
            <p:ph type="body" idx="1"/>
          </p:nvPr>
        </p:nvSpPr>
        <p:spPr>
          <a:xfrm>
            <a:off x="838200" y="1290181"/>
            <a:ext cx="10515600" cy="4886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1637 teachers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1024 Female (62.55%) ; 612 Male (37.39%) &amp; 1 Other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 % of Women teachers State wise- 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Age group – 30-39 years (42.15%); 40-49 yrs(28.77%); 20-29/50-59 (13%)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55" name="Google Shape;15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9</a:t>
            </a:fld>
            <a:endParaRPr/>
          </a:p>
        </p:txBody>
      </p:sp>
      <p:graphicFrame>
        <p:nvGraphicFramePr>
          <p:cNvPr id="156" name="Google Shape;156;p10"/>
          <p:cNvGraphicFramePr/>
          <p:nvPr/>
        </p:nvGraphicFramePr>
        <p:xfrm>
          <a:off x="3068877" y="283569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{AF39F49C-2DFD-4457-84E0-81F240B8AB5D}</a:tableStyleId>
              </a:tblPr>
              <a:tblGrid>
                <a:gridCol w="2176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Bihar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48.00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Chhattisgarh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67.25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Karnataka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62.65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Maharashtra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51.33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Telangana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72.13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IN" sz="2800" b="1"/>
              <a:t>Indicate the years of experience in other </a:t>
            </a:r>
            <a:r>
              <a:rPr lang="en-IN" sz="2800" b="1">
                <a:solidFill>
                  <a:srgbClr val="C00000"/>
                </a:solidFill>
              </a:rPr>
              <a:t>non-education roles </a:t>
            </a:r>
            <a:r>
              <a:rPr lang="en-IN" sz="2800" b="1"/>
              <a:t>(pvt. Job, labs, etc).</a:t>
            </a:r>
            <a:endParaRPr sz="2800"/>
          </a:p>
        </p:txBody>
      </p:sp>
      <p:graphicFrame>
        <p:nvGraphicFramePr>
          <p:cNvPr id="162" name="Google Shape;162;p11"/>
          <p:cNvGraphicFramePr/>
          <p:nvPr/>
        </p:nvGraphicFramePr>
        <p:xfrm>
          <a:off x="2779735" y="1690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{AF39F49C-2DFD-4457-84E0-81F240B8AB5D}</a:tableStyleId>
              </a:tblPr>
              <a:tblGrid>
                <a:gridCol w="1930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8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5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6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/>
                        <a:t>Grouped 14c)</a:t>
                      </a:r>
                      <a:endParaRPr/>
                    </a:p>
                  </a:txBody>
                  <a:tcPr marL="22875" marR="22875" marT="15250" marB="1525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Female</a:t>
                      </a:r>
                      <a:endParaRPr/>
                    </a:p>
                  </a:txBody>
                  <a:tcPr marL="22875" marR="22875" marT="15250" marB="152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Male</a:t>
                      </a:r>
                      <a:endParaRPr/>
                    </a:p>
                  </a:txBody>
                  <a:tcPr marL="22875" marR="22875" marT="15250" marB="152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Other</a:t>
                      </a:r>
                      <a:endParaRPr/>
                    </a:p>
                  </a:txBody>
                  <a:tcPr marL="22875" marR="22875" marT="15250" marB="152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&lt; 1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760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420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1 - 5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206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124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6 - 10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22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35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11 - 15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16 - 20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0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21 - 25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0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26 - 30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0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31 - 35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0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&gt; 35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0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00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0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02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0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Grand Total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1024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612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22875" marR="22875" marT="15250" marB="152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63" name="Google Shape;16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10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Calibri"/>
              <a:buNone/>
            </a:pPr>
            <a:r>
              <a:rPr lang="en-IN" b="1">
                <a:solidFill>
                  <a:srgbClr val="C00000"/>
                </a:solidFill>
              </a:rPr>
              <a:t>TET Qualified</a:t>
            </a:r>
            <a:endParaRPr/>
          </a:p>
        </p:txBody>
      </p:sp>
      <p:sp>
        <p:nvSpPr>
          <p:cNvPr id="169" name="Google Shape;16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11</a:t>
            </a:fld>
            <a:endParaRPr/>
          </a:p>
        </p:txBody>
      </p:sp>
      <p:graphicFrame>
        <p:nvGraphicFramePr>
          <p:cNvPr id="170" name="Google Shape;170;p12"/>
          <p:cNvGraphicFramePr/>
          <p:nvPr/>
        </p:nvGraphicFramePr>
        <p:xfrm>
          <a:off x="998101" y="1690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{AF39F49C-2DFD-4457-84E0-81F240B8AB5D}</a:tableStyleId>
              </a:tblPr>
              <a:tblGrid>
                <a:gridCol w="1306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Category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%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Total 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39.16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Female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37.70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Male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41.50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State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Bihar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49.33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Chhattisgarh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28.72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Karnataka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61.42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Maharashtra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20.65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Telangana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43.09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71" name="Google Shape;171;p12"/>
          <p:cNvGraphicFramePr/>
          <p:nvPr/>
        </p:nvGraphicFramePr>
        <p:xfrm>
          <a:off x="3842553" y="207549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{AF39F49C-2DFD-4457-84E0-81F240B8AB5D}</a:tableStyleId>
              </a:tblPr>
              <a:tblGrid>
                <a:gridCol w="128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5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2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62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Number of attempts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Bihar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Chhattisgarh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Karnataka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Maharashtra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Telangana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0 - 1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130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253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211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286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288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2 - 3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121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103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46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114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4 - 5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19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6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24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6 - 7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4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8 - 10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&gt; 10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Calibri"/>
              <a:buNone/>
            </a:pPr>
            <a:r>
              <a:rPr lang="en-IN" sz="3100"/>
              <a:t>32. Are you </a:t>
            </a:r>
            <a:r>
              <a:rPr lang="en-IN" sz="3100" b="1">
                <a:solidFill>
                  <a:srgbClr val="C00000"/>
                </a:solidFill>
              </a:rPr>
              <a:t>teaching any subject </a:t>
            </a:r>
            <a:r>
              <a:rPr lang="en-IN" sz="3100"/>
              <a:t>for which you </a:t>
            </a:r>
            <a:r>
              <a:rPr lang="en-IN" sz="3100" b="1">
                <a:solidFill>
                  <a:srgbClr val="C00000"/>
                </a:solidFill>
              </a:rPr>
              <a:t>do not have an academic qualification</a:t>
            </a:r>
            <a:endParaRPr sz="3100" b="1">
              <a:solidFill>
                <a:srgbClr val="C00000"/>
              </a:solidFill>
            </a:endParaRPr>
          </a:p>
        </p:txBody>
      </p:sp>
      <p:sp>
        <p:nvSpPr>
          <p:cNvPr id="177" name="Google Shape;17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12</a:t>
            </a:fld>
            <a:endParaRPr/>
          </a:p>
        </p:txBody>
      </p:sp>
      <p:graphicFrame>
        <p:nvGraphicFramePr>
          <p:cNvPr id="178" name="Google Shape;178;p13"/>
          <p:cNvGraphicFramePr/>
          <p:nvPr/>
        </p:nvGraphicFramePr>
        <p:xfrm>
          <a:off x="1528175" y="1690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{AF39F49C-2DFD-4457-84E0-81F240B8AB5D}</a:tableStyleId>
              </a:tblPr>
              <a:tblGrid>
                <a:gridCol w="2041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7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9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9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State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No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Yes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%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Bihar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83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55.33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67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44.67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Chhattisgarh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313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78.84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84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21.16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Karnataka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287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88.58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37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11.42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Maharashtra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256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75.52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83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24.48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Telangana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345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80.80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82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19.20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Grand Total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1284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78.44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353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21.56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Female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803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78.44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221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21.58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Male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480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78.43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132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IN" sz="1800" u="none" strike="noStrike" cap="none"/>
                        <a:t>21.57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Other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79" name="Google Shape;179;p13"/>
          <p:cNvSpPr txBox="1"/>
          <p:nvPr/>
        </p:nvSpPr>
        <p:spPr>
          <a:xfrm>
            <a:off x="1120775" y="5064125"/>
            <a:ext cx="9582300" cy="108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28600" lvl="0" indent="-24193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Substitution – 0-34/week; 0-4 -59%; 5-9 – 25%; 1—14 – 6%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4193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Teaching 30%- 20-29 periods in a week; 40% - 30-40 periods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4"/>
          <p:cNvSpPr txBox="1">
            <a:spLocks noGrp="1"/>
          </p:cNvSpPr>
          <p:nvPr>
            <p:ph type="title"/>
          </p:nvPr>
        </p:nvSpPr>
        <p:spPr>
          <a:xfrm>
            <a:off x="838200" y="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Calibri"/>
              <a:buNone/>
            </a:pPr>
            <a:r>
              <a:rPr lang="en-IN" b="1">
                <a:solidFill>
                  <a:srgbClr val="C00000"/>
                </a:solidFill>
              </a:rPr>
              <a:t>Access to School</a:t>
            </a:r>
            <a:endParaRPr/>
          </a:p>
        </p:txBody>
      </p:sp>
      <p:sp>
        <p:nvSpPr>
          <p:cNvPr id="185" name="Google Shape;185;p14"/>
          <p:cNvSpPr txBox="1">
            <a:spLocks noGrp="1"/>
          </p:cNvSpPr>
          <p:nvPr>
            <p:ph type="body" idx="1"/>
          </p:nvPr>
        </p:nvSpPr>
        <p:spPr>
          <a:xfrm>
            <a:off x="838200" y="949325"/>
            <a:ext cx="10515600" cy="552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228600" lvl="0" indent="-24193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Time to reach the school : 2 minutes – 4 hours (15-20 minutes)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228600" lvl="0" indent="-6413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6413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6413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6413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6413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6413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6413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228600" lvl="0" indent="-6413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6413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186" name="Google Shape;186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13</a:t>
            </a:fld>
            <a:endParaRPr/>
          </a:p>
        </p:txBody>
      </p:sp>
      <p:graphicFrame>
        <p:nvGraphicFramePr>
          <p:cNvPr id="187" name="Google Shape;187;p14"/>
          <p:cNvGraphicFramePr/>
          <p:nvPr/>
        </p:nvGraphicFramePr>
        <p:xfrm>
          <a:off x="1023936" y="151707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{AF39F49C-2DFD-4457-84E0-81F240B8AB5D}</a:tableStyleId>
              </a:tblPr>
              <a:tblGrid>
                <a:gridCol w="1268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8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8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80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8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80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680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680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165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Provisions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Aided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Government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Government Others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Private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Semi Government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Social Welfare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Grand Total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Bus Services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17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No facilities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9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44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9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62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Not remote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67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132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Other facilities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6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Staff quarters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4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17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5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799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Calibri"/>
              <a:buNone/>
            </a:pPr>
            <a:r>
              <a:rPr lang="en-IN" sz="24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46b.Approximately how many hours do you spend on the following tasks in a week? </a:t>
            </a:r>
            <a:br>
              <a:rPr lang="en-IN" sz="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1">
              <a:solidFill>
                <a:srgbClr val="C00000"/>
              </a:solidFill>
            </a:endParaRPr>
          </a:p>
        </p:txBody>
      </p:sp>
      <p:graphicFrame>
        <p:nvGraphicFramePr>
          <p:cNvPr id="193" name="Google Shape;193;p15"/>
          <p:cNvGraphicFramePr/>
          <p:nvPr/>
        </p:nvGraphicFramePr>
        <p:xfrm>
          <a:off x="563671" y="10146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{AF39F49C-2DFD-4457-84E0-81F240B8AB5D}</a:tableStyleId>
              </a:tblPr>
              <a:tblGrid>
                <a:gridCol w="325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1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4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3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4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608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73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>
                          <a:solidFill>
                            <a:srgbClr val="1F1F1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Task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/>
                        <a:t>1- 3 hours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/>
                        <a:t>Less than 1 hour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/>
                        <a:t>More than 3 hours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/>
                        <a:t>Never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/>
                        <a:t>Grand Total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>
                          <a:solidFill>
                            <a:srgbClr val="1F1F1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Planning the lesson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/>
                        <a:t>645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704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/>
                        <a:t>249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39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1637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3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>
                          <a:solidFill>
                            <a:srgbClr val="1F1F1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Team work with colleagues]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/>
                        <a:t>645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704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/>
                        <a:t>249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39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1637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3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>
                          <a:solidFill>
                            <a:srgbClr val="1F1F1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Correcting students’ work]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/>
                        <a:t>701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565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/>
                        <a:t>339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32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1637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>
                          <a:solidFill>
                            <a:srgbClr val="1F1F1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Counselling students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542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/>
                        <a:t>808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215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72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1637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>
                          <a:solidFill>
                            <a:srgbClr val="1F1F1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Mentoring/ guiding other teachers]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381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/>
                        <a:t>880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134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/>
                        <a:t>242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1637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3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>
                          <a:solidFill>
                            <a:srgbClr val="1F1F1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Administrative work]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446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676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187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/>
                        <a:t>328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1637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3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>
                          <a:solidFill>
                            <a:srgbClr val="1F1F1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[Professional development work]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505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759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186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187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1637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3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>
                          <a:solidFill>
                            <a:srgbClr val="1F1F1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Preparation of resources or TLMs]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580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676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201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180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1637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3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>
                          <a:solidFill>
                            <a:srgbClr val="1F1F1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Communication with parents]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524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/>
                        <a:t>855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186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72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1637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3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>
                          <a:solidFill>
                            <a:srgbClr val="1F1F1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Engaging in extra-curricular activities]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599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745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211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82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1637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1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b="1" u="none" strike="noStrike" cap="none">
                          <a:solidFill>
                            <a:srgbClr val="1F1F1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Other tasks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416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678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208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335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600" u="none" strike="noStrike" cap="none"/>
                        <a:t>1637</a:t>
                      </a:r>
                      <a:endParaRPr/>
                    </a:p>
                  </a:txBody>
                  <a:tcPr marL="17575" marR="17575" marT="11700" marB="1170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94" name="Google Shape;19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14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6"/>
          <p:cNvSpPr txBox="1">
            <a:spLocks noGrp="1"/>
          </p:cNvSpPr>
          <p:nvPr>
            <p:ph type="title"/>
          </p:nvPr>
        </p:nvSpPr>
        <p:spPr>
          <a:xfrm>
            <a:off x="838199" y="16909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IN" sz="24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Have you completed any certification/ training in ICT(computer/ Tech courses): </a:t>
            </a:r>
            <a:endParaRPr sz="2400" b="1"/>
          </a:p>
        </p:txBody>
      </p:sp>
      <p:graphicFrame>
        <p:nvGraphicFramePr>
          <p:cNvPr id="200" name="Google Shape;200;p16"/>
          <p:cNvGraphicFramePr/>
          <p:nvPr/>
        </p:nvGraphicFramePr>
        <p:xfrm>
          <a:off x="2187595" y="124206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{AF39F49C-2DFD-4457-84E0-81F240B8AB5D}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9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2) State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No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%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Yes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%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Bihar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90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60.00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60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40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Chhattisgarh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239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60.20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158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39.80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Karnataka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260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80.25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64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19.75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Maharashtra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98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28.91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241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71.09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Telangana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297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69.56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130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30.44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Grand Total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984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60.11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653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39.89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01" name="Google Shape;201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15</a:t>
            </a:fld>
            <a:endParaRPr/>
          </a:p>
        </p:txBody>
      </p:sp>
      <p:sp>
        <p:nvSpPr>
          <p:cNvPr id="202" name="Google Shape;202;p16"/>
          <p:cNvSpPr txBox="1"/>
          <p:nvPr/>
        </p:nvSpPr>
        <p:spPr>
          <a:xfrm>
            <a:off x="1085169" y="3679781"/>
            <a:ext cx="976448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 you have any special education certification/training?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03" name="Google Shape;203;p16"/>
          <p:cNvGraphicFramePr/>
          <p:nvPr/>
        </p:nvGraphicFramePr>
        <p:xfrm>
          <a:off x="2320450" y="420394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{AF39F49C-2DFD-4457-84E0-81F240B8AB5D}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9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2) State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No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%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Yes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%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Bihar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135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90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Chhattisgarh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322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81.11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75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18.89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Karnataka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277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85.49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47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14.51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Maharashtra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245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72.27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93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27.43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Telangana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344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80.56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83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19.44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Grand Total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1323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80.82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313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19.12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Calibri"/>
              <a:buNone/>
            </a:pPr>
            <a:r>
              <a:rPr lang="en-IN" b="1">
                <a:solidFill>
                  <a:srgbClr val="C00000"/>
                </a:solidFill>
              </a:rPr>
              <a:t>Impact of COVID</a:t>
            </a:r>
            <a:endParaRPr/>
          </a:p>
        </p:txBody>
      </p:sp>
      <p:sp>
        <p:nvSpPr>
          <p:cNvPr id="209" name="Google Shape;209;p17"/>
          <p:cNvSpPr txBox="1">
            <a:spLocks noGrp="1"/>
          </p:cNvSpPr>
          <p:nvPr>
            <p:ph type="body" idx="1"/>
          </p:nvPr>
        </p:nvSpPr>
        <p:spPr>
          <a:xfrm>
            <a:off x="838200" y="125333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19.18% lost jobs during COVID-19 (20%- Female; 22%- Male)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Majority (63.23%) did not face pay cut, but significant percentage (21.08%) 	received only half salary and rest more than half (6.41%)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Changes they see in themselves post-covid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210" name="Google Shape;21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16</a:t>
            </a:fld>
            <a:endParaRPr/>
          </a:p>
        </p:txBody>
      </p:sp>
      <p:graphicFrame>
        <p:nvGraphicFramePr>
          <p:cNvPr id="211" name="Google Shape;211;p17"/>
          <p:cNvGraphicFramePr/>
          <p:nvPr/>
        </p:nvGraphicFramePr>
        <p:xfrm>
          <a:off x="1278762" y="323840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{AF39F49C-2DFD-4457-84E0-81F240B8AB5D}</a:tableStyleId>
              </a:tblPr>
              <a:tblGrid>
                <a:gridCol w="335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3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/>
                        <a:t>I am motivated to teach now</a:t>
                      </a:r>
                      <a:endParaRPr/>
                    </a:p>
                  </a:txBody>
                  <a:tcPr marL="0" marR="0" marT="19050" marB="19050" anchor="b">
                    <a:lnL w="9525" cap="flat" cmpd="sng">
                      <a:solidFill>
                        <a:srgbClr val="900B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00B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81.67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36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/>
                        <a:t>I am losing interest in teaching now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00B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1.161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3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solidFill>
                            <a:srgbClr val="1F1F1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 am better equipped to use ICT</a:t>
                      </a:r>
                      <a:endParaRPr/>
                    </a:p>
                  </a:txBody>
                  <a:tcPr marL="0" marR="0" marT="19050" marB="19050" anchor="b">
                    <a:lnL w="9525" cap="flat" cmpd="sng">
                      <a:solidFill>
                        <a:srgbClr val="900B5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00B5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00B5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6.695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12" name="Google Shape;212;p17"/>
          <p:cNvSpPr txBox="1"/>
          <p:nvPr/>
        </p:nvSpPr>
        <p:spPr>
          <a:xfrm>
            <a:off x="1104034" y="5773827"/>
            <a:ext cx="89709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 b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Benefits - </a:t>
            </a:r>
            <a:r>
              <a:rPr lang="en-I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Health 302 teachers; 692 teachers; Gratuity -325; Pension 386%; Medical leave- 601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Calibri"/>
              <a:buNone/>
            </a:pPr>
            <a:r>
              <a:rPr lang="en-IN" b="1">
                <a:solidFill>
                  <a:srgbClr val="C00000"/>
                </a:solidFill>
              </a:rPr>
              <a:t>Credentials (33.60%)</a:t>
            </a:r>
            <a:endParaRPr/>
          </a:p>
        </p:txBody>
      </p:sp>
      <p:graphicFrame>
        <p:nvGraphicFramePr>
          <p:cNvPr id="218" name="Google Shape;218;p18"/>
          <p:cNvGraphicFramePr/>
          <p:nvPr/>
        </p:nvGraphicFramePr>
        <p:xfrm>
          <a:off x="1148690" y="152415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{AF39F49C-2DFD-4457-84E0-81F240B8AB5D}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9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0" u="none" strike="noStrike" cap="none">
                        <a:solidFill>
                          <a:srgbClr val="1F1F1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19050" marB="19050" anchor="b">
                    <a:lnL w="9525" cap="flat" cmpd="sng">
                      <a:solidFill>
                        <a:srgbClr val="50F706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0F77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50F706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E0F77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E0F77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0F77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E0F77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E0F77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State</a:t>
                      </a:r>
                      <a:endParaRPr b="1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No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Yes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Grand Total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Bihar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4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Chhattisgarh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37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52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Karnataka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43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58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Maharashtra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28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50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Telangana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55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Grand total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159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81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240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Locale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Urban 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82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53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123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Rural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75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28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102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19" name="Google Shape;21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17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Calibri"/>
              <a:buNone/>
            </a:pPr>
            <a:r>
              <a:rPr lang="en-IN" b="1">
                <a:solidFill>
                  <a:srgbClr val="C00000"/>
                </a:solidFill>
              </a:rPr>
              <a:t>Internship</a:t>
            </a:r>
            <a:endParaRPr/>
          </a:p>
        </p:txBody>
      </p:sp>
      <p:sp>
        <p:nvSpPr>
          <p:cNvPr id="225" name="Google Shape;225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Only 71 (29.46%)  schools have students for practice teaching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22- Rural and 49 – urban schools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Out of 71 schools, 26 (36.62%) school charge the students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15 – rural and 11- urban schools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226" name="Google Shape;226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18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Calibri"/>
              <a:buNone/>
            </a:pPr>
            <a:r>
              <a:rPr lang="en-IN" b="1">
                <a:solidFill>
                  <a:srgbClr val="C00000"/>
                </a:solidFill>
              </a:rPr>
              <a:t>Headteachers</a:t>
            </a:r>
            <a:endParaRPr/>
          </a:p>
        </p:txBody>
      </p:sp>
      <p:sp>
        <p:nvSpPr>
          <p:cNvPr id="96" name="Google Shape;96;p2"/>
          <p:cNvSpPr txBox="1">
            <a:spLocks noGrp="1"/>
          </p:cNvSpPr>
          <p:nvPr>
            <p:ph type="body" idx="1"/>
          </p:nvPr>
        </p:nvSpPr>
        <p:spPr>
          <a:xfrm>
            <a:off x="838200" y="1302707"/>
            <a:ext cx="10873636" cy="4874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241 respondents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Government- 61.7%; Aided- 19.2%; Private- 27.6%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School building- pucca-88.38%; partially pucca-5.81% ; rest -5.81%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Premises: Clean- 94.61%; Boundary wall- 80.08%; In &amp; around- 92.92%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Locale: Urban- 51%; Rural: 43%; Semi-urban- 5%; Semi-rural-0.41%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CCTV: 41.91% have installed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/>
              <a:t>Security purpose (girls)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/>
              <a:t>Monitoring students and teachers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/>
              <a:t>Instruction from government police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/>
              <a:t>Examination duty</a:t>
            </a:r>
            <a:endParaRPr/>
          </a:p>
        </p:txBody>
      </p:sp>
      <p:sp>
        <p:nvSpPr>
          <p:cNvPr id="97" name="Google Shape;97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1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0"/>
          <p:cNvSpPr txBox="1">
            <a:spLocks noGrp="1"/>
          </p:cNvSpPr>
          <p:nvPr>
            <p:ph type="title"/>
          </p:nvPr>
        </p:nvSpPr>
        <p:spPr>
          <a:xfrm>
            <a:off x="838200" y="222955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800"/>
              <a:buFont typeface="Calibri"/>
              <a:buNone/>
            </a:pPr>
            <a:r>
              <a:rPr lang="en-IN" sz="4800" b="1">
                <a:solidFill>
                  <a:srgbClr val="C00000"/>
                </a:solidFill>
              </a:rPr>
              <a:t>Thank you </a:t>
            </a:r>
            <a:endParaRPr/>
          </a:p>
        </p:txBody>
      </p:sp>
      <p:sp>
        <p:nvSpPr>
          <p:cNvPr id="232" name="Google Shape;232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19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Calibri"/>
              <a:buNone/>
            </a:pPr>
            <a:r>
              <a:rPr lang="en-IN" b="1">
                <a:solidFill>
                  <a:srgbClr val="C00000"/>
                </a:solidFill>
              </a:rPr>
              <a:t>Students </a:t>
            </a:r>
            <a:endParaRPr/>
          </a:p>
        </p:txBody>
      </p:sp>
      <p:sp>
        <p:nvSpPr>
          <p:cNvPr id="103" name="Google Shape;103;p3"/>
          <p:cNvSpPr txBox="1">
            <a:spLocks noGrp="1"/>
          </p:cNvSpPr>
          <p:nvPr>
            <p:ph type="body" idx="1"/>
          </p:nvPr>
        </p:nvSpPr>
        <p:spPr>
          <a:xfrm>
            <a:off x="838200" y="1362162"/>
            <a:ext cx="10515600" cy="4994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Catchment areas: 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/>
              <a:t>Within 1 km- 38.17%. 			</a:t>
            </a:r>
            <a:r>
              <a:rPr lang="en-IN" b="1">
                <a:solidFill>
                  <a:srgbClr val="0070C0"/>
                </a:solidFill>
              </a:rPr>
              <a:t>47.24%	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/>
              <a:t>2-23 Km – 25.31%				</a:t>
            </a:r>
            <a:r>
              <a:rPr lang="en-IN" b="1">
                <a:solidFill>
                  <a:srgbClr val="0070C0"/>
                </a:solidFill>
              </a:rPr>
              <a:t>22.09%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/>
              <a:t>More than 3 km – 36.51%		</a:t>
            </a:r>
            <a:r>
              <a:rPr lang="en-IN" b="1">
                <a:solidFill>
                  <a:srgbClr val="0070C0"/>
                </a:solidFill>
              </a:rPr>
              <a:t>30.67%</a:t>
            </a:r>
            <a:endParaRPr/>
          </a:p>
          <a:p>
            <a:pPr marL="914400" lvl="2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/>
          </a:p>
          <a:p>
            <a:pPr marL="914400" lvl="2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/>
          </a:p>
        </p:txBody>
      </p:sp>
      <p:sp>
        <p:nvSpPr>
          <p:cNvPr id="104" name="Google Shape;10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2</a:t>
            </a:fld>
            <a:endParaRPr/>
          </a:p>
        </p:txBody>
      </p:sp>
      <p:graphicFrame>
        <p:nvGraphicFramePr>
          <p:cNvPr id="105" name="Google Shape;105;p3"/>
          <p:cNvGraphicFramePr/>
          <p:nvPr/>
        </p:nvGraphicFramePr>
        <p:xfrm>
          <a:off x="1440493" y="35800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{AF39F49C-2DFD-4457-84E0-81F240B8AB5D}</a:tableStyleId>
              </a:tblPr>
              <a:tblGrid>
                <a:gridCol w="1628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8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8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8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8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Catchment 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2- 3 km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More than 3 km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Within a 1 km radius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Grand Total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RURAL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49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106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URBAN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39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54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43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135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Grand Total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61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88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92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241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IN"/>
              <a:t>..</a:t>
            </a:r>
            <a:r>
              <a:rPr lang="en-IN" b="1">
                <a:solidFill>
                  <a:srgbClr val="C00000"/>
                </a:solidFill>
              </a:rPr>
              <a:t>Students</a:t>
            </a:r>
            <a:endParaRPr/>
          </a:p>
        </p:txBody>
      </p:sp>
      <p:sp>
        <p:nvSpPr>
          <p:cNvPr id="111" name="Google Shape;111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3</a:t>
            </a:fld>
            <a:endParaRPr/>
          </a:p>
        </p:txBody>
      </p:sp>
      <p:sp>
        <p:nvSpPr>
          <p:cNvPr id="112" name="Google Shape;112;p4"/>
          <p:cNvSpPr txBox="1">
            <a:spLocks noGrp="1"/>
          </p:cNvSpPr>
          <p:nvPr>
            <p:ph type="body" idx="1"/>
          </p:nvPr>
        </p:nvSpPr>
        <p:spPr>
          <a:xfrm>
            <a:off x="750518" y="1847850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Out of State students 77% of schools 10% and below students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/>
              <a:t>Multigrade classes- 33.20%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 sz="2800"/>
              <a:t>PTR: less than or equal 30- 58.51%		</a:t>
            </a:r>
            <a:r>
              <a:rPr lang="en-IN" sz="2800" b="1">
                <a:solidFill>
                  <a:srgbClr val="0070C0"/>
                </a:solidFill>
              </a:rPr>
              <a:t>34.69%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 sz="2800"/>
              <a:t>Greater than 30 – 17%						</a:t>
            </a:r>
            <a:r>
              <a:rPr lang="en-IN" sz="2800" b="1">
                <a:solidFill>
                  <a:srgbClr val="0070C0"/>
                </a:solidFill>
              </a:rPr>
              <a:t>60.73%</a:t>
            </a:r>
            <a:endParaRPr/>
          </a:p>
          <a:p>
            <a:pPr marL="1143000" lvl="2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b="1">
              <a:solidFill>
                <a:srgbClr val="0070C0"/>
              </a:solidFill>
            </a:endParaRP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 sz="2800"/>
              <a:t>Students with disabilities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IN" sz="2800"/>
              <a:t>Less than 10%   		97.93%.          (Minimum Bihar; Maximum-Telangana)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"/>
          <p:cNvSpPr txBox="1"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Calibri"/>
              <a:buNone/>
            </a:pPr>
            <a:r>
              <a:rPr lang="en-IN" sz="3600" b="1">
                <a:solidFill>
                  <a:srgbClr val="C00000"/>
                </a:solidFill>
              </a:rPr>
              <a:t>Teacher vacancies </a:t>
            </a:r>
            <a:r>
              <a:rPr lang="en-IN" sz="3600" b="1"/>
              <a:t>– 0-30 (Total – 93 vacant; 35- no vacancies)</a:t>
            </a:r>
            <a:endParaRPr/>
          </a:p>
        </p:txBody>
      </p:sp>
      <p:sp>
        <p:nvSpPr>
          <p:cNvPr id="119" name="Google Shape;11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4</a:t>
            </a:fld>
            <a:endParaRPr/>
          </a:p>
        </p:txBody>
      </p:sp>
      <p:graphicFrame>
        <p:nvGraphicFramePr>
          <p:cNvPr id="120" name="Google Shape;120;p5"/>
          <p:cNvGraphicFramePr/>
          <p:nvPr/>
        </p:nvGraphicFramePr>
        <p:xfrm>
          <a:off x="588724" y="13255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{AF39F49C-2DFD-4457-84E0-81F240B8AB5D}</a:tableStyleId>
              </a:tblPr>
              <a:tblGrid>
                <a:gridCol w="180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4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5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6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4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41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689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27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Number of Vacancies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Bihar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Chhattisgarh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Karnataka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Maharashtra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Telangana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Grand Total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%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0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5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11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15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35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14.52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1 - 4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6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21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19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9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12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67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27.80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5 - 9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6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6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2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19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7.88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10 - 14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3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1.24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15 - 19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0.41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5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20 - 24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0.41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5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25 - 30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0.41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5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All subjects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0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0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1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strike="noStrike" cap="none"/>
                        <a:t>0.41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5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Grand Total</a:t>
                      </a:r>
                      <a:endParaRPr/>
                    </a:p>
                  </a:txBody>
                  <a:tcPr marL="18475" marR="18475" marT="12325" marB="12325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13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39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26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28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21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13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39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>
            <a:spLocks noGrp="1"/>
          </p:cNvSpPr>
          <p:nvPr>
            <p:ph type="title"/>
          </p:nvPr>
        </p:nvSpPr>
        <p:spPr>
          <a:xfrm>
            <a:off x="838200" y="24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Calibri"/>
              <a:buNone/>
            </a:pPr>
            <a:r>
              <a:rPr lang="en-IN" b="1">
                <a:solidFill>
                  <a:srgbClr val="C00000"/>
                </a:solidFill>
              </a:rPr>
              <a:t>Teacher Requirement </a:t>
            </a:r>
            <a:r>
              <a:rPr lang="en-IN"/>
              <a:t>(141 schools)</a:t>
            </a:r>
            <a:endParaRPr/>
          </a:p>
        </p:txBody>
      </p:sp>
      <p:sp>
        <p:nvSpPr>
          <p:cNvPr id="126" name="Google Shape;126;p6"/>
          <p:cNvSpPr txBox="1">
            <a:spLocks noGrp="1"/>
          </p:cNvSpPr>
          <p:nvPr>
            <p:ph type="body" idx="1"/>
          </p:nvPr>
        </p:nvSpPr>
        <p:spPr>
          <a:xfrm>
            <a:off x="838200" y="938288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en-IN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It is based on our need (38.17%)</a:t>
            </a:r>
            <a:endParaRPr sz="20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en-IN" sz="200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It is as per the allocation to the school (29.88%)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en-IN" sz="200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Based on the RTE/ board Norms (21.58%)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i="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5</a:t>
            </a:fld>
            <a:endParaRPr/>
          </a:p>
        </p:txBody>
      </p:sp>
      <p:graphicFrame>
        <p:nvGraphicFramePr>
          <p:cNvPr id="128" name="Google Shape;128;p6"/>
          <p:cNvGraphicFramePr/>
          <p:nvPr/>
        </p:nvGraphicFramePr>
        <p:xfrm>
          <a:off x="288098" y="226385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{AF39F49C-2DFD-4457-84E0-81F240B8AB5D}</a:tableStyleId>
              </a:tblPr>
              <a:tblGrid>
                <a:gridCol w="218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0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2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0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1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72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756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392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Teacher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it's a free period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we don't have a teacher and another teacher takes the class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We don't hold the classes regularly/ It is Not in the time-table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We have a full-time teacher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We have a part-time teacher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We have a requirement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0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Physical Education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6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44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18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101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21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51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0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Arts Teacher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10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47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35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76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16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57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0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Music Teacher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18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43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67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38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14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70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0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Special Education</a:t>
                      </a:r>
                      <a:endParaRPr/>
                    </a:p>
                  </a:txBody>
                  <a:tcPr marL="28575" marR="28575" marT="19050" marB="1905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0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138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35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1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12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55</a:t>
                      </a:r>
                      <a:endParaRPr/>
                    </a:p>
                  </a:txBody>
                  <a:tcPr marL="28575" marR="28575" marT="19050" marB="19050" anchor="ctr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"/>
          <p:cNvSpPr txBox="1">
            <a:spLocks noGrp="1"/>
          </p:cNvSpPr>
          <p:nvPr>
            <p:ph type="title"/>
          </p:nvPr>
        </p:nvSpPr>
        <p:spPr>
          <a:xfrm>
            <a:off x="555171" y="139495"/>
            <a:ext cx="10515600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IN" sz="2800" b="1" i="1"/>
              <a:t> </a:t>
            </a:r>
            <a:r>
              <a:rPr lang="en-IN" sz="2800" b="1">
                <a:solidFill>
                  <a:srgbClr val="C00000"/>
                </a:solidFill>
              </a:rPr>
              <a:t>How is the teacher requirement for Physical education/Arts/Music being met?</a:t>
            </a:r>
            <a:endParaRPr sz="2800" b="1">
              <a:solidFill>
                <a:srgbClr val="C00000"/>
              </a:solidFill>
            </a:endParaRPr>
          </a:p>
        </p:txBody>
      </p:sp>
      <p:graphicFrame>
        <p:nvGraphicFramePr>
          <p:cNvPr id="134" name="Google Shape;134;p7"/>
          <p:cNvGraphicFramePr/>
          <p:nvPr/>
        </p:nvGraphicFramePr>
        <p:xfrm>
          <a:off x="442381" y="105418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{AF39F49C-2DFD-4457-84E0-81F240B8AB5D}</a:tableStyleId>
              </a:tblPr>
              <a:tblGrid>
                <a:gridCol w="2811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1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1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6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3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8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5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42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0725" marR="10725" marT="7150" marB="71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RURAL</a:t>
                      </a:r>
                      <a:endParaRPr/>
                    </a:p>
                  </a:txBody>
                  <a:tcPr marL="10725" marR="10725" marT="7150" marB="7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URBAN</a:t>
                      </a:r>
                      <a:endParaRPr/>
                    </a:p>
                  </a:txBody>
                  <a:tcPr marL="10725" marR="10725" marT="7150" marB="7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RURAL</a:t>
                      </a:r>
                      <a:endParaRPr/>
                    </a:p>
                  </a:txBody>
                  <a:tcPr marL="10725" marR="10725" marT="7150" marB="7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URBAN</a:t>
                      </a:r>
                      <a:endParaRPr/>
                    </a:p>
                  </a:txBody>
                  <a:tcPr marL="10725" marR="10725" marT="7150" marB="7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RURAL</a:t>
                      </a:r>
                      <a:endParaRPr/>
                    </a:p>
                  </a:txBody>
                  <a:tcPr marL="10725" marR="10725" marT="7150" marB="7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URBAN</a:t>
                      </a:r>
                      <a:endParaRPr/>
                    </a:p>
                  </a:txBody>
                  <a:tcPr marL="10725" marR="10725" marT="7150" marB="7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2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it's a free period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6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4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7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11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17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we don't have a teacher and another teacher takes the class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24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26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21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24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24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1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We don't hold the classes regularly/ It is Not in the timetable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14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21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23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30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0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We have a full-time teacher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39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62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28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48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15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23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We have a part-time teacher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8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8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7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7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1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We have a requirement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22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29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24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33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30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40</a:t>
                      </a:r>
                      <a:endParaRPr/>
                    </a:p>
                  </a:txBody>
                  <a:tcPr marL="10725" marR="10725" marT="7150" marB="7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3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Grand Total</a:t>
                      </a:r>
                      <a:endParaRPr/>
                    </a:p>
                  </a:txBody>
                  <a:tcPr marL="10725" marR="10725" marT="7150" marB="71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106</a:t>
                      </a:r>
                      <a:endParaRPr/>
                    </a:p>
                  </a:txBody>
                  <a:tcPr marL="10725" marR="10725" marT="7150" marB="7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135</a:t>
                      </a:r>
                      <a:endParaRPr/>
                    </a:p>
                  </a:txBody>
                  <a:tcPr marL="10725" marR="10725" marT="7150" marB="7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/>
                        <a:t>106</a:t>
                      </a:r>
                      <a:endParaRPr/>
                    </a:p>
                  </a:txBody>
                  <a:tcPr marL="10725" marR="10725" marT="7150" marB="7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/>
                        <a:t>135</a:t>
                      </a:r>
                      <a:endParaRPr/>
                    </a:p>
                  </a:txBody>
                  <a:tcPr marL="10725" marR="10725" marT="7150" marB="7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/>
                        <a:t>106</a:t>
                      </a:r>
                      <a:endParaRPr/>
                    </a:p>
                  </a:txBody>
                  <a:tcPr marL="10725" marR="10725" marT="7150" marB="7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1" u="none" strike="noStrike" cap="none"/>
                        <a:t>135</a:t>
                      </a:r>
                      <a:endParaRPr/>
                    </a:p>
                  </a:txBody>
                  <a:tcPr marL="10725" marR="10725" marT="7150" marB="7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lang="en-IN" sz="2400" b="1">
                <a:solidFill>
                  <a:srgbClr val="C00000"/>
                </a:solidFill>
              </a:rPr>
              <a:t>How many teachers are contractual </a:t>
            </a:r>
            <a:r>
              <a:rPr lang="en-IN" sz="2400" b="1"/>
              <a:t>(short term of few months to &lt;3years)/ad hoc/temporary in your school? </a:t>
            </a:r>
            <a:endParaRPr sz="2400"/>
          </a:p>
        </p:txBody>
      </p:sp>
      <p:sp>
        <p:nvSpPr>
          <p:cNvPr id="140" name="Google Shape;14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7</a:t>
            </a:fld>
            <a:endParaRPr/>
          </a:p>
        </p:txBody>
      </p:sp>
      <p:graphicFrame>
        <p:nvGraphicFramePr>
          <p:cNvPr id="141" name="Google Shape;141;p8"/>
          <p:cNvGraphicFramePr/>
          <p:nvPr/>
        </p:nvGraphicFramePr>
        <p:xfrm>
          <a:off x="784442" y="145318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{AF39F49C-2DFD-4457-84E0-81F240B8AB5D}</a:tableStyleId>
              </a:tblPr>
              <a:tblGrid>
                <a:gridCol w="1744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4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3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4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2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3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6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58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83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940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b="1" u="none" strike="noStrike" cap="none"/>
                        <a:t>Vacancy Category</a:t>
                      </a:r>
                      <a:endParaRPr/>
                    </a:p>
                  </a:txBody>
                  <a:tcPr marL="27200" marR="27200" marT="18125" marB="18125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b="1" u="none" strike="noStrike" cap="none"/>
                        <a:t>RURAL</a:t>
                      </a:r>
                      <a:endParaRPr/>
                    </a:p>
                  </a:txBody>
                  <a:tcPr marL="27200" marR="27200" marT="18125" marB="18125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b="1" u="none" strike="noStrike" cap="none"/>
                        <a:t>URBAN</a:t>
                      </a:r>
                      <a:endParaRPr/>
                    </a:p>
                  </a:txBody>
                  <a:tcPr marL="27200" marR="27200" marT="18125" marB="18125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b="1" u="none" strike="noStrike" cap="none"/>
                        <a:t>Aided</a:t>
                      </a:r>
                      <a:endParaRPr/>
                    </a:p>
                  </a:txBody>
                  <a:tcPr marL="27200" marR="27200" marT="18125" marB="18125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b="1" u="none" strike="noStrike" cap="none"/>
                        <a:t>Government</a:t>
                      </a:r>
                      <a:endParaRPr/>
                    </a:p>
                  </a:txBody>
                  <a:tcPr marL="27200" marR="27200" marT="18125" marB="18125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b="1" u="none" strike="noStrike" cap="none"/>
                        <a:t>Government Others</a:t>
                      </a:r>
                      <a:endParaRPr/>
                    </a:p>
                  </a:txBody>
                  <a:tcPr marL="27200" marR="27200" marT="18125" marB="18125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b="1" u="none" strike="noStrike" cap="none"/>
                        <a:t>Private</a:t>
                      </a:r>
                      <a:endParaRPr/>
                    </a:p>
                  </a:txBody>
                  <a:tcPr marL="27200" marR="27200" marT="18125" marB="18125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b="1" u="none" strike="noStrike" cap="none"/>
                        <a:t>Semi Government</a:t>
                      </a:r>
                      <a:endParaRPr/>
                    </a:p>
                  </a:txBody>
                  <a:tcPr marL="27200" marR="27200" marT="18125" marB="18125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606D6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b="1" u="none" strike="noStrike" cap="none"/>
                        <a:t>Social Welfare</a:t>
                      </a:r>
                      <a:endParaRPr/>
                    </a:p>
                  </a:txBody>
                  <a:tcPr marL="27200" marR="27200" marT="18125" marB="18125">
                    <a:lnL w="9525" cap="flat" cmpd="sng">
                      <a:solidFill>
                        <a:srgbClr val="606D6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606D6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606D6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&lt; 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71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83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28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91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4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29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1 - 5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20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31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9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27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13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6 - 10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9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8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2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5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9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11 - 15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2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2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2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16 - 20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2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2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2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2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1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21 - 25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2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26 - 30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1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31 - 35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1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&gt; 50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2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2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1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NI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4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2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2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700" u="none" strike="noStrike" cap="none"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1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Grand Total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106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135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41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132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5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59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3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700" u="none" strike="noStrike" cap="none"/>
                        <a:t>1</a:t>
                      </a:r>
                      <a:endParaRPr/>
                    </a:p>
                  </a:txBody>
                  <a:tcPr marL="27200" marR="27200" marT="18125" marB="18125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624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IN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Grouped 28a. </a:t>
            </a:r>
            <a:r>
              <a:rPr lang="en-IN" sz="2000" b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What is the number of teachers who are regular/permanent</a:t>
            </a:r>
            <a:r>
              <a:rPr lang="en-IN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/long contracts (&gt; 3 years) in your school? </a:t>
            </a:r>
            <a:endParaRPr sz="2000"/>
          </a:p>
        </p:txBody>
      </p:sp>
      <p:graphicFrame>
        <p:nvGraphicFramePr>
          <p:cNvPr id="147" name="Google Shape;147;p9"/>
          <p:cNvGraphicFramePr/>
          <p:nvPr/>
        </p:nvGraphicFramePr>
        <p:xfrm>
          <a:off x="709285" y="120516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{AF39F49C-2DFD-4457-84E0-81F240B8AB5D}</a:tableStyleId>
              </a:tblPr>
              <a:tblGrid>
                <a:gridCol w="1769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0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1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0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0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1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135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9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61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16725" marR="16725" marT="11150" marB="1115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RURAL</a:t>
                      </a:r>
                      <a:endParaRPr/>
                    </a:p>
                  </a:txBody>
                  <a:tcPr marL="16725" marR="16725" marT="11150" marB="11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/>
                        <a:t>URBAN</a:t>
                      </a:r>
                      <a:endParaRPr/>
                    </a:p>
                  </a:txBody>
                  <a:tcPr marL="16725" marR="16725" marT="11150" marB="11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Aided</a:t>
                      </a:r>
                      <a:endParaRPr/>
                    </a:p>
                  </a:txBody>
                  <a:tcPr marL="16725" marR="16725" marT="11150" marB="11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Government</a:t>
                      </a:r>
                      <a:endParaRPr/>
                    </a:p>
                  </a:txBody>
                  <a:tcPr marL="16725" marR="16725" marT="11150" marB="11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Government Others</a:t>
                      </a:r>
                      <a:endParaRPr/>
                    </a:p>
                  </a:txBody>
                  <a:tcPr marL="16725" marR="16725" marT="11150" marB="11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Private</a:t>
                      </a:r>
                      <a:endParaRPr/>
                    </a:p>
                  </a:txBody>
                  <a:tcPr marL="16725" marR="16725" marT="11150" marB="11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Semi Gov.</a:t>
                      </a:r>
                      <a:endParaRPr/>
                    </a:p>
                  </a:txBody>
                  <a:tcPr marL="16725" marR="16725" marT="11150" marB="11150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0547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Social Welfare</a:t>
                      </a:r>
                      <a:endParaRPr/>
                    </a:p>
                  </a:txBody>
                  <a:tcPr marL="16725" marR="16725" marT="11150" marB="11150">
                    <a:lnL w="9525" cap="flat" cmpd="sng">
                      <a:solidFill>
                        <a:srgbClr val="40547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0547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0547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&lt; 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7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6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1 - 5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52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51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16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67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17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6 - 10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28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32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35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11 - 15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9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14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16 - 20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2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9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21 - 25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3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26 - 30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2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3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31 - 35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2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36 - 40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41 - 45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46 - 50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&gt; 50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6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2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NA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7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2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Grand Total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105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u="none" strike="noStrike" cap="none"/>
                        <a:t>136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132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59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2000" b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/>
                    </a:p>
                  </a:txBody>
                  <a:tcPr marL="16725" marR="16725" marT="11150" marB="11150" anchor="b">
                    <a:lnL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48" name="Google Shape;14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8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1579</Words>
  <Application>Microsoft Macintosh PowerPoint</Application>
  <PresentationFormat>Widescreen</PresentationFormat>
  <Paragraphs>815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Primary Data- SoTTTER</vt:lpstr>
      <vt:lpstr>Headteachers</vt:lpstr>
      <vt:lpstr>Students </vt:lpstr>
      <vt:lpstr>..Students</vt:lpstr>
      <vt:lpstr>Teacher vacancies – 0-30 (Total – 93 vacant; 35- no vacancies)</vt:lpstr>
      <vt:lpstr>Teacher Requirement (141 schools)</vt:lpstr>
      <vt:lpstr> How is the teacher requirement for Physical education/Arts/Music being met?</vt:lpstr>
      <vt:lpstr>How many teachers are contractual (short term of few months to &lt;3years)/ad hoc/temporary in your school? </vt:lpstr>
      <vt:lpstr>Grouped 28a. What is the number of teachers who are regular/permanent/long contracts (&gt; 3 years) in your school? </vt:lpstr>
      <vt:lpstr>Teachers</vt:lpstr>
      <vt:lpstr>Indicate the years of experience in other non-education roles (pvt. Job, labs, etc).</vt:lpstr>
      <vt:lpstr>TET Qualified</vt:lpstr>
      <vt:lpstr>32. Are you teaching any subject for which you do not have an academic qualification</vt:lpstr>
      <vt:lpstr>Access to School</vt:lpstr>
      <vt:lpstr>46b.Approximately how many hours do you spend on the following tasks in a week?  </vt:lpstr>
      <vt:lpstr>Have you completed any certification/ training in ICT(computer/ Tech courses): </vt:lpstr>
      <vt:lpstr>Impact of COVID</vt:lpstr>
      <vt:lpstr>Credentials (33.60%)</vt:lpstr>
      <vt:lpstr>Internship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Primary Data- SoTTTER</dc:title>
  <dc:creator>Jyoti Bawane</dc:creator>
  <cp:lastModifiedBy>Jyoti Bawane</cp:lastModifiedBy>
  <cp:revision>1</cp:revision>
  <dcterms:created xsi:type="dcterms:W3CDTF">2023-06-14T02:05:28Z</dcterms:created>
  <dcterms:modified xsi:type="dcterms:W3CDTF">2023-06-14T11:18:17Z</dcterms:modified>
</cp:coreProperties>
</file>