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Lst>
  <p:sldSz cy="5143500" cx="9144000"/>
  <p:notesSz cx="6858000" cy="9144000"/>
  <p:embeddedFontLst>
    <p:embeddedFont>
      <p:font typeface="Raleway"/>
      <p:regular r:id="rId26"/>
      <p:bold r:id="rId27"/>
      <p:italic r:id="rId28"/>
      <p:boldItalic r:id="rId29"/>
    </p:embeddedFont>
    <p:embeddedFont>
      <p:font typeface="Lato"/>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34" roundtripDataSignature="AMtx7mhNPfHt38G3HVR8vkcmfG0dgfU7wA=="/>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Maithili Gupte"/>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716B82C-695A-4AD6-927F-DDD56D5B64A7}">
  <a:tblStyle styleId="{9716B82C-695A-4AD6-927F-DDD56D5B64A7}"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font" Target="fonts/Raleway-regular.fntdata"/><Relationship Id="rId25" Type="http://schemas.openxmlformats.org/officeDocument/2006/relationships/slide" Target="slides/slide18.xml"/><Relationship Id="rId28" Type="http://schemas.openxmlformats.org/officeDocument/2006/relationships/font" Target="fonts/Raleway-italic.fntdata"/><Relationship Id="rId27" Type="http://schemas.openxmlformats.org/officeDocument/2006/relationships/font" Target="fonts/Raleway-bold.fntdata"/><Relationship Id="rId5" Type="http://schemas.openxmlformats.org/officeDocument/2006/relationships/commentAuthors" Target="commentAuthors.xml"/><Relationship Id="rId6" Type="http://schemas.openxmlformats.org/officeDocument/2006/relationships/slideMaster" Target="slideMasters/slideMaster1.xml"/><Relationship Id="rId29" Type="http://schemas.openxmlformats.org/officeDocument/2006/relationships/font" Target="fonts/Raleway-boldItalic.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Lato-bold.fntdata"/><Relationship Id="rId30" Type="http://schemas.openxmlformats.org/officeDocument/2006/relationships/font" Target="fonts/Lato-regular.fntdata"/><Relationship Id="rId11" Type="http://schemas.openxmlformats.org/officeDocument/2006/relationships/slide" Target="slides/slide4.xml"/><Relationship Id="rId33" Type="http://schemas.openxmlformats.org/officeDocument/2006/relationships/font" Target="fonts/Lato-boldItalic.fntdata"/><Relationship Id="rId10" Type="http://schemas.openxmlformats.org/officeDocument/2006/relationships/slide" Target="slides/slide3.xml"/><Relationship Id="rId32" Type="http://schemas.openxmlformats.org/officeDocument/2006/relationships/font" Target="fonts/Lato-italic.fntdata"/><Relationship Id="rId13" Type="http://schemas.openxmlformats.org/officeDocument/2006/relationships/slide" Target="slides/slide6.xml"/><Relationship Id="rId12" Type="http://schemas.openxmlformats.org/officeDocument/2006/relationships/slide" Target="slides/slide5.xml"/><Relationship Id="rId34" Type="http://customschemas.google.com/relationships/presentationmetadata" Target="meta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2-20T01:54:38.019">
    <p:pos x="10" y="10"/>
    <p:text>We can include this briefly when we talk about the methodology in the previous slide</p:text>
    <p:extLst>
      <p:ext uri="{C676402C-5697-4E1C-873F-D02D1690AC5C}">
        <p15:threadingInfo timeZoneBias="0"/>
      </p:ext>
      <p:ext uri="http://customooxmlschemas.google.com/">
        <go:slidesCustomData xmlns:go="http://customooxmlschemas.google.com/" commentPostId="AAAAsbWQ50I"/>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 name="Google Shape;84;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15c23b5a88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 name="Google Shape;150;g215c23b5a8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1b67cf8daa_0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 name="Google Shape;156;g21b67cf8daa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1a5c55487f_0_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g21a5c55487f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1a5c55487f_0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 name="Google Shape;172;g21a5c55487f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 name="Google Shape;18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 name="Google Shape;186;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15c1aee021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 name="Google Shape;198;g215c1aee021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14e8225853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 name="Google Shape;91;g214e8225853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14e8225853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 name="Google Shape;97;g214e8225853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 name="Google Shape;10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 name="Google Shape;111;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14e8225853_0_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 name="Google Shape;119;g214e8225853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 name="Google Shape;12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 name="Google Shape;133;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 name="Google Shape;11;p22"/>
          <p:cNvGrpSpPr/>
          <p:nvPr/>
        </p:nvGrpSpPr>
        <p:grpSpPr>
          <a:xfrm>
            <a:off x="830392" y="1191256"/>
            <a:ext cx="745763" cy="45826"/>
            <a:chOff x="4580561" y="2589004"/>
            <a:chExt cx="1064464" cy="25200"/>
          </a:xfrm>
        </p:grpSpPr>
        <p:sp>
          <p:nvSpPr>
            <p:cNvPr id="12" name="Google Shape;12;p2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2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 name="Google Shape;14;p22"/>
          <p:cNvSpPr txBox="1"/>
          <p:nvPr>
            <p:ph type="ctrTitle"/>
          </p:nvPr>
        </p:nvSpPr>
        <p:spPr>
          <a:xfrm>
            <a:off x="729450" y="1322450"/>
            <a:ext cx="7688100" cy="1664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p:txBody>
      </p:sp>
      <p:sp>
        <p:nvSpPr>
          <p:cNvPr id="15" name="Google Shape;15;p22"/>
          <p:cNvSpPr txBox="1"/>
          <p:nvPr>
            <p:ph idx="1" type="subTitle"/>
          </p:nvPr>
        </p:nvSpPr>
        <p:spPr>
          <a:xfrm>
            <a:off x="729627" y="3172900"/>
            <a:ext cx="7688100" cy="541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6" name="Google Shape;16;p22"/>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2" name="Shape 72"/>
        <p:cNvGrpSpPr/>
        <p:nvPr/>
      </p:nvGrpSpPr>
      <p:grpSpPr>
        <a:xfrm>
          <a:off x="0" y="0"/>
          <a:ext cx="0" cy="0"/>
          <a:chOff x="0" y="0"/>
          <a:chExt cx="0" cy="0"/>
        </a:xfrm>
      </p:grpSpPr>
      <p:sp>
        <p:nvSpPr>
          <p:cNvPr id="73" name="Google Shape;73;p31"/>
          <p:cNvSpPr txBox="1"/>
          <p:nvPr>
            <p:ph idx="1" type="body"/>
          </p:nvPr>
        </p:nvSpPr>
        <p:spPr>
          <a:xfrm>
            <a:off x="724950" y="4372551"/>
            <a:ext cx="7697400" cy="4605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300"/>
              <a:buNone/>
              <a:defRPr/>
            </a:lvl1pPr>
          </a:lstStyle>
          <a:p/>
        </p:txBody>
      </p:sp>
      <p:sp>
        <p:nvSpPr>
          <p:cNvPr id="74" name="Google Shape;74;p3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5" name="Shape 75"/>
        <p:cNvGrpSpPr/>
        <p:nvPr/>
      </p:nvGrpSpPr>
      <p:grpSpPr>
        <a:xfrm>
          <a:off x="0" y="0"/>
          <a:ext cx="0" cy="0"/>
          <a:chOff x="0" y="0"/>
          <a:chExt cx="0" cy="0"/>
        </a:xfrm>
      </p:grpSpPr>
      <p:grpSp>
        <p:nvGrpSpPr>
          <p:cNvPr id="76" name="Google Shape;76;p32"/>
          <p:cNvGrpSpPr/>
          <p:nvPr/>
        </p:nvGrpSpPr>
        <p:grpSpPr>
          <a:xfrm>
            <a:off x="830392" y="4169130"/>
            <a:ext cx="745763" cy="45826"/>
            <a:chOff x="4580561" y="2589004"/>
            <a:chExt cx="1064464" cy="25200"/>
          </a:xfrm>
        </p:grpSpPr>
        <p:sp>
          <p:nvSpPr>
            <p:cNvPr id="77" name="Google Shape;77;p32"/>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32"/>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9" name="Google Shape;79;p32"/>
          <p:cNvSpPr txBox="1"/>
          <p:nvPr>
            <p:ph hasCustomPrompt="1" type="title"/>
          </p:nvPr>
        </p:nvSpPr>
        <p:spPr>
          <a:xfrm>
            <a:off x="729450" y="733950"/>
            <a:ext cx="7688400" cy="1244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8000"/>
              <a:buNone/>
              <a:defRPr sz="8000">
                <a:solidFill>
                  <a:schemeClr val="lt1"/>
                </a:solidFill>
              </a:defRPr>
            </a:lvl1pPr>
            <a:lvl2pPr lvl="1" algn="l">
              <a:lnSpc>
                <a:spcPct val="100000"/>
              </a:lnSpc>
              <a:spcBef>
                <a:spcPts val="0"/>
              </a:spcBef>
              <a:spcAft>
                <a:spcPts val="0"/>
              </a:spcAft>
              <a:buClr>
                <a:schemeClr val="lt1"/>
              </a:buClr>
              <a:buSzPts val="8000"/>
              <a:buNone/>
              <a:defRPr sz="8000">
                <a:solidFill>
                  <a:schemeClr val="lt1"/>
                </a:solidFill>
              </a:defRPr>
            </a:lvl2pPr>
            <a:lvl3pPr lvl="2" algn="l">
              <a:lnSpc>
                <a:spcPct val="100000"/>
              </a:lnSpc>
              <a:spcBef>
                <a:spcPts val="0"/>
              </a:spcBef>
              <a:spcAft>
                <a:spcPts val="0"/>
              </a:spcAft>
              <a:buClr>
                <a:schemeClr val="lt1"/>
              </a:buClr>
              <a:buSzPts val="8000"/>
              <a:buNone/>
              <a:defRPr sz="8000">
                <a:solidFill>
                  <a:schemeClr val="lt1"/>
                </a:solidFill>
              </a:defRPr>
            </a:lvl3pPr>
            <a:lvl4pPr lvl="3" algn="l">
              <a:lnSpc>
                <a:spcPct val="100000"/>
              </a:lnSpc>
              <a:spcBef>
                <a:spcPts val="0"/>
              </a:spcBef>
              <a:spcAft>
                <a:spcPts val="0"/>
              </a:spcAft>
              <a:buClr>
                <a:schemeClr val="lt1"/>
              </a:buClr>
              <a:buSzPts val="8000"/>
              <a:buNone/>
              <a:defRPr sz="8000">
                <a:solidFill>
                  <a:schemeClr val="lt1"/>
                </a:solidFill>
              </a:defRPr>
            </a:lvl4pPr>
            <a:lvl5pPr lvl="4" algn="l">
              <a:lnSpc>
                <a:spcPct val="100000"/>
              </a:lnSpc>
              <a:spcBef>
                <a:spcPts val="0"/>
              </a:spcBef>
              <a:spcAft>
                <a:spcPts val="0"/>
              </a:spcAft>
              <a:buClr>
                <a:schemeClr val="lt1"/>
              </a:buClr>
              <a:buSzPts val="8000"/>
              <a:buNone/>
              <a:defRPr sz="8000">
                <a:solidFill>
                  <a:schemeClr val="lt1"/>
                </a:solidFill>
              </a:defRPr>
            </a:lvl5pPr>
            <a:lvl6pPr lvl="5" algn="l">
              <a:lnSpc>
                <a:spcPct val="100000"/>
              </a:lnSpc>
              <a:spcBef>
                <a:spcPts val="0"/>
              </a:spcBef>
              <a:spcAft>
                <a:spcPts val="0"/>
              </a:spcAft>
              <a:buClr>
                <a:schemeClr val="lt1"/>
              </a:buClr>
              <a:buSzPts val="8000"/>
              <a:buNone/>
              <a:defRPr sz="8000">
                <a:solidFill>
                  <a:schemeClr val="lt1"/>
                </a:solidFill>
              </a:defRPr>
            </a:lvl6pPr>
            <a:lvl7pPr lvl="6" algn="l">
              <a:lnSpc>
                <a:spcPct val="100000"/>
              </a:lnSpc>
              <a:spcBef>
                <a:spcPts val="0"/>
              </a:spcBef>
              <a:spcAft>
                <a:spcPts val="0"/>
              </a:spcAft>
              <a:buClr>
                <a:schemeClr val="lt1"/>
              </a:buClr>
              <a:buSzPts val="8000"/>
              <a:buNone/>
              <a:defRPr sz="8000">
                <a:solidFill>
                  <a:schemeClr val="lt1"/>
                </a:solidFill>
              </a:defRPr>
            </a:lvl7pPr>
            <a:lvl8pPr lvl="7" algn="l">
              <a:lnSpc>
                <a:spcPct val="100000"/>
              </a:lnSpc>
              <a:spcBef>
                <a:spcPts val="0"/>
              </a:spcBef>
              <a:spcAft>
                <a:spcPts val="0"/>
              </a:spcAft>
              <a:buClr>
                <a:schemeClr val="lt1"/>
              </a:buClr>
              <a:buSzPts val="8000"/>
              <a:buNone/>
              <a:defRPr sz="8000">
                <a:solidFill>
                  <a:schemeClr val="lt1"/>
                </a:solidFill>
              </a:defRPr>
            </a:lvl8pPr>
            <a:lvl9pPr lvl="8" algn="l">
              <a:lnSpc>
                <a:spcPct val="100000"/>
              </a:lnSpc>
              <a:spcBef>
                <a:spcPts val="0"/>
              </a:spcBef>
              <a:spcAft>
                <a:spcPts val="0"/>
              </a:spcAft>
              <a:buClr>
                <a:schemeClr val="lt1"/>
              </a:buClr>
              <a:buSzPts val="8000"/>
              <a:buNone/>
              <a:defRPr sz="8000">
                <a:solidFill>
                  <a:schemeClr val="lt1"/>
                </a:solidFill>
              </a:defRPr>
            </a:lvl9pPr>
          </a:lstStyle>
          <a:p>
            <a:r>
              <a:t>xx%</a:t>
            </a:r>
          </a:p>
        </p:txBody>
      </p:sp>
      <p:sp>
        <p:nvSpPr>
          <p:cNvPr id="80" name="Google Shape;80;p32"/>
          <p:cNvSpPr txBox="1"/>
          <p:nvPr>
            <p:ph idx="1" type="body"/>
          </p:nvPr>
        </p:nvSpPr>
        <p:spPr>
          <a:xfrm>
            <a:off x="729450" y="2272888"/>
            <a:ext cx="7688400" cy="15804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Clr>
                <a:schemeClr val="lt1"/>
              </a:buClr>
              <a:buSzPts val="1300"/>
              <a:buChar char="●"/>
              <a:defRPr>
                <a:solidFill>
                  <a:schemeClr val="lt1"/>
                </a:solidFill>
              </a:defRPr>
            </a:lvl1pPr>
            <a:lvl2pPr indent="-298450" lvl="1" marL="914400" algn="l">
              <a:lnSpc>
                <a:spcPct val="115000"/>
              </a:lnSpc>
              <a:spcBef>
                <a:spcPts val="0"/>
              </a:spcBef>
              <a:spcAft>
                <a:spcPts val="0"/>
              </a:spcAft>
              <a:buClr>
                <a:schemeClr val="lt1"/>
              </a:buClr>
              <a:buSzPts val="1100"/>
              <a:buChar char="○"/>
              <a:defRPr>
                <a:solidFill>
                  <a:schemeClr val="lt1"/>
                </a:solidFill>
              </a:defRPr>
            </a:lvl2pPr>
            <a:lvl3pPr indent="-298450" lvl="2" marL="1371600" algn="l">
              <a:lnSpc>
                <a:spcPct val="115000"/>
              </a:lnSpc>
              <a:spcBef>
                <a:spcPts val="0"/>
              </a:spcBef>
              <a:spcAft>
                <a:spcPts val="0"/>
              </a:spcAft>
              <a:buClr>
                <a:schemeClr val="lt1"/>
              </a:buClr>
              <a:buSzPts val="1100"/>
              <a:buChar char="■"/>
              <a:defRPr>
                <a:solidFill>
                  <a:schemeClr val="lt1"/>
                </a:solidFill>
              </a:defRPr>
            </a:lvl3pPr>
            <a:lvl4pPr indent="-298450" lvl="3" marL="1828800" algn="l">
              <a:lnSpc>
                <a:spcPct val="115000"/>
              </a:lnSpc>
              <a:spcBef>
                <a:spcPts val="0"/>
              </a:spcBef>
              <a:spcAft>
                <a:spcPts val="0"/>
              </a:spcAft>
              <a:buClr>
                <a:schemeClr val="lt1"/>
              </a:buClr>
              <a:buSzPts val="1100"/>
              <a:buChar char="●"/>
              <a:defRPr>
                <a:solidFill>
                  <a:schemeClr val="lt1"/>
                </a:solidFill>
              </a:defRPr>
            </a:lvl4pPr>
            <a:lvl5pPr indent="-298450" lvl="4" marL="2286000" algn="l">
              <a:lnSpc>
                <a:spcPct val="115000"/>
              </a:lnSpc>
              <a:spcBef>
                <a:spcPts val="0"/>
              </a:spcBef>
              <a:spcAft>
                <a:spcPts val="0"/>
              </a:spcAft>
              <a:buClr>
                <a:schemeClr val="lt1"/>
              </a:buClr>
              <a:buSzPts val="1100"/>
              <a:buChar char="○"/>
              <a:defRPr>
                <a:solidFill>
                  <a:schemeClr val="lt1"/>
                </a:solidFill>
              </a:defRPr>
            </a:lvl5pPr>
            <a:lvl6pPr indent="-298450" lvl="5" marL="2743200" algn="l">
              <a:lnSpc>
                <a:spcPct val="115000"/>
              </a:lnSpc>
              <a:spcBef>
                <a:spcPts val="0"/>
              </a:spcBef>
              <a:spcAft>
                <a:spcPts val="0"/>
              </a:spcAft>
              <a:buClr>
                <a:schemeClr val="lt1"/>
              </a:buClr>
              <a:buSzPts val="1100"/>
              <a:buChar char="■"/>
              <a:defRPr>
                <a:solidFill>
                  <a:schemeClr val="lt1"/>
                </a:solidFill>
              </a:defRPr>
            </a:lvl6pPr>
            <a:lvl7pPr indent="-298450" lvl="6" marL="3200400" algn="l">
              <a:lnSpc>
                <a:spcPct val="115000"/>
              </a:lnSpc>
              <a:spcBef>
                <a:spcPts val="0"/>
              </a:spcBef>
              <a:spcAft>
                <a:spcPts val="0"/>
              </a:spcAft>
              <a:buClr>
                <a:schemeClr val="lt1"/>
              </a:buClr>
              <a:buSzPts val="1100"/>
              <a:buChar char="●"/>
              <a:defRPr>
                <a:solidFill>
                  <a:schemeClr val="lt1"/>
                </a:solidFill>
              </a:defRPr>
            </a:lvl7pPr>
            <a:lvl8pPr indent="-298450" lvl="7" marL="3657600" algn="l">
              <a:lnSpc>
                <a:spcPct val="115000"/>
              </a:lnSpc>
              <a:spcBef>
                <a:spcPts val="0"/>
              </a:spcBef>
              <a:spcAft>
                <a:spcPts val="0"/>
              </a:spcAft>
              <a:buClr>
                <a:schemeClr val="lt1"/>
              </a:buClr>
              <a:buSzPts val="1100"/>
              <a:buChar char="○"/>
              <a:defRPr>
                <a:solidFill>
                  <a:schemeClr val="lt1"/>
                </a:solidFill>
              </a:defRPr>
            </a:lvl8pPr>
            <a:lvl9pPr indent="-298450" lvl="8" marL="4114800" algn="l">
              <a:lnSpc>
                <a:spcPct val="115000"/>
              </a:lnSpc>
              <a:spcBef>
                <a:spcPts val="0"/>
              </a:spcBef>
              <a:spcAft>
                <a:spcPts val="0"/>
              </a:spcAft>
              <a:buClr>
                <a:schemeClr val="lt1"/>
              </a:buClr>
              <a:buSzPts val="1100"/>
              <a:buChar char="■"/>
              <a:defRPr>
                <a:solidFill>
                  <a:schemeClr val="lt1"/>
                </a:solidFill>
              </a:defRPr>
            </a:lvl9pPr>
          </a:lstStyle>
          <a:p/>
        </p:txBody>
      </p:sp>
      <p:sp>
        <p:nvSpPr>
          <p:cNvPr id="81" name="Google Shape;81;p32"/>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2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9" name="Google Shape;19;p24"/>
          <p:cNvGrpSpPr/>
          <p:nvPr/>
        </p:nvGrpSpPr>
        <p:grpSpPr>
          <a:xfrm>
            <a:off x="830392" y="1191256"/>
            <a:ext cx="745763" cy="45826"/>
            <a:chOff x="4580561" y="2589004"/>
            <a:chExt cx="1064464" cy="25200"/>
          </a:xfrm>
        </p:grpSpPr>
        <p:sp>
          <p:nvSpPr>
            <p:cNvPr id="20" name="Google Shape;20;p2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2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 name="Google Shape;22;p24"/>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23" name="Google Shape;23;p24"/>
          <p:cNvSpPr txBox="1"/>
          <p:nvPr>
            <p:ph idx="1" type="body"/>
          </p:nvPr>
        </p:nvSpPr>
        <p:spPr>
          <a:xfrm>
            <a:off x="729450" y="2078875"/>
            <a:ext cx="7688700" cy="22611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24" name="Google Shape;24;p24"/>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sp>
        <p:nvSpPr>
          <p:cNvPr id="26" name="Google Shape;26;p2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7" name="Google Shape;27;p26"/>
          <p:cNvGrpSpPr/>
          <p:nvPr/>
        </p:nvGrpSpPr>
        <p:grpSpPr>
          <a:xfrm>
            <a:off x="830392" y="1191256"/>
            <a:ext cx="745763" cy="45826"/>
            <a:chOff x="4580561" y="2589004"/>
            <a:chExt cx="1064464" cy="25200"/>
          </a:xfrm>
        </p:grpSpPr>
        <p:sp>
          <p:nvSpPr>
            <p:cNvPr id="28" name="Google Shape;28;p2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2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0" name="Google Shape;30;p26"/>
          <p:cNvSpPr txBox="1"/>
          <p:nvPr>
            <p:ph type="title"/>
          </p:nvPr>
        </p:nvSpPr>
        <p:spPr>
          <a:xfrm>
            <a:off x="729450" y="1318650"/>
            <a:ext cx="7688400" cy="535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31" name="Google Shape;31;p26"/>
          <p:cNvSpPr txBox="1"/>
          <p:nvPr>
            <p:ph idx="1" type="body"/>
          </p:nvPr>
        </p:nvSpPr>
        <p:spPr>
          <a:xfrm>
            <a:off x="729325" y="2078875"/>
            <a:ext cx="3774300" cy="22611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32" name="Google Shape;32;p26"/>
          <p:cNvSpPr txBox="1"/>
          <p:nvPr>
            <p:ph idx="2" type="body"/>
          </p:nvPr>
        </p:nvSpPr>
        <p:spPr>
          <a:xfrm>
            <a:off x="4643604" y="2078875"/>
            <a:ext cx="3774300" cy="22611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33" name="Google Shape;33;p26"/>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4" name="Shape 34"/>
        <p:cNvGrpSpPr/>
        <p:nvPr/>
      </p:nvGrpSpPr>
      <p:grpSpPr>
        <a:xfrm>
          <a:off x="0" y="0"/>
          <a:ext cx="0" cy="0"/>
          <a:chOff x="0" y="0"/>
          <a:chExt cx="0" cy="0"/>
        </a:xfrm>
      </p:grpSpPr>
      <p:sp>
        <p:nvSpPr>
          <p:cNvPr id="35" name="Google Shape;35;p2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36" name="Shape 36"/>
        <p:cNvGrpSpPr/>
        <p:nvPr/>
      </p:nvGrpSpPr>
      <p:grpSpPr>
        <a:xfrm>
          <a:off x="0" y="0"/>
          <a:ext cx="0" cy="0"/>
          <a:chOff x="0" y="0"/>
          <a:chExt cx="0" cy="0"/>
        </a:xfrm>
      </p:grpSpPr>
      <p:grpSp>
        <p:nvGrpSpPr>
          <p:cNvPr id="37" name="Google Shape;37;p25"/>
          <p:cNvGrpSpPr/>
          <p:nvPr/>
        </p:nvGrpSpPr>
        <p:grpSpPr>
          <a:xfrm>
            <a:off x="830392" y="1191256"/>
            <a:ext cx="745763" cy="45826"/>
            <a:chOff x="4580561" y="2589004"/>
            <a:chExt cx="1064464" cy="25200"/>
          </a:xfrm>
        </p:grpSpPr>
        <p:sp>
          <p:nvSpPr>
            <p:cNvPr id="38" name="Google Shape;38;p25"/>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25"/>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0" name="Google Shape;40;p25"/>
          <p:cNvSpPr txBox="1"/>
          <p:nvPr>
            <p:ph type="title"/>
          </p:nvPr>
        </p:nvSpPr>
        <p:spPr>
          <a:xfrm>
            <a:off x="729450" y="1322450"/>
            <a:ext cx="7688400" cy="1518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41" name="Google Shape;41;p25"/>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2" name="Shape 42"/>
        <p:cNvGrpSpPr/>
        <p:nvPr/>
      </p:nvGrpSpPr>
      <p:grpSpPr>
        <a:xfrm>
          <a:off x="0" y="0"/>
          <a:ext cx="0" cy="0"/>
          <a:chOff x="0" y="0"/>
          <a:chExt cx="0" cy="0"/>
        </a:xfrm>
      </p:grpSpPr>
      <p:sp>
        <p:nvSpPr>
          <p:cNvPr id="43" name="Google Shape;43;p2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4" name="Google Shape;44;p27"/>
          <p:cNvGrpSpPr/>
          <p:nvPr/>
        </p:nvGrpSpPr>
        <p:grpSpPr>
          <a:xfrm>
            <a:off x="830392" y="1191256"/>
            <a:ext cx="745763" cy="45826"/>
            <a:chOff x="4580561" y="2589004"/>
            <a:chExt cx="1064464" cy="25200"/>
          </a:xfrm>
        </p:grpSpPr>
        <p:sp>
          <p:nvSpPr>
            <p:cNvPr id="45" name="Google Shape;45;p2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2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7" name="Google Shape;47;p27"/>
          <p:cNvSpPr txBox="1"/>
          <p:nvPr>
            <p:ph type="title"/>
          </p:nvPr>
        </p:nvSpPr>
        <p:spPr>
          <a:xfrm>
            <a:off x="729450" y="1318650"/>
            <a:ext cx="7688400" cy="535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48" name="Google Shape;48;p27"/>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9" name="Shape 49"/>
        <p:cNvGrpSpPr/>
        <p:nvPr/>
      </p:nvGrpSpPr>
      <p:grpSpPr>
        <a:xfrm>
          <a:off x="0" y="0"/>
          <a:ext cx="0" cy="0"/>
          <a:chOff x="0" y="0"/>
          <a:chExt cx="0" cy="0"/>
        </a:xfrm>
      </p:grpSpPr>
      <p:sp>
        <p:nvSpPr>
          <p:cNvPr id="50" name="Google Shape;50;p28"/>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1" name="Google Shape;51;p28"/>
          <p:cNvGrpSpPr/>
          <p:nvPr/>
        </p:nvGrpSpPr>
        <p:grpSpPr>
          <a:xfrm>
            <a:off x="830392" y="1191256"/>
            <a:ext cx="745763" cy="45826"/>
            <a:chOff x="4580561" y="2589004"/>
            <a:chExt cx="1064464" cy="25200"/>
          </a:xfrm>
        </p:grpSpPr>
        <p:sp>
          <p:nvSpPr>
            <p:cNvPr id="52" name="Google Shape;52;p2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2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4" name="Google Shape;54;p28"/>
          <p:cNvSpPr txBox="1"/>
          <p:nvPr>
            <p:ph type="title"/>
          </p:nvPr>
        </p:nvSpPr>
        <p:spPr>
          <a:xfrm>
            <a:off x="730000" y="1318650"/>
            <a:ext cx="3300900" cy="1381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55" name="Google Shape;55;p28"/>
          <p:cNvSpPr txBox="1"/>
          <p:nvPr>
            <p:ph idx="1" type="body"/>
          </p:nvPr>
        </p:nvSpPr>
        <p:spPr>
          <a:xfrm>
            <a:off x="721225" y="2781725"/>
            <a:ext cx="3300900" cy="15975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56" name="Google Shape;56;p28"/>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57" name="Shape 57"/>
        <p:cNvGrpSpPr/>
        <p:nvPr/>
      </p:nvGrpSpPr>
      <p:grpSpPr>
        <a:xfrm>
          <a:off x="0" y="0"/>
          <a:ext cx="0" cy="0"/>
          <a:chOff x="0" y="0"/>
          <a:chExt cx="0" cy="0"/>
        </a:xfrm>
      </p:grpSpPr>
      <p:grpSp>
        <p:nvGrpSpPr>
          <p:cNvPr id="58" name="Google Shape;58;p29"/>
          <p:cNvGrpSpPr/>
          <p:nvPr/>
        </p:nvGrpSpPr>
        <p:grpSpPr>
          <a:xfrm>
            <a:off x="830392" y="4169130"/>
            <a:ext cx="745763" cy="45826"/>
            <a:chOff x="4580561" y="2589004"/>
            <a:chExt cx="1064464" cy="25200"/>
          </a:xfrm>
        </p:grpSpPr>
        <p:sp>
          <p:nvSpPr>
            <p:cNvPr id="59" name="Google Shape;59;p29"/>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29"/>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1" name="Google Shape;61;p29"/>
          <p:cNvSpPr txBox="1"/>
          <p:nvPr>
            <p:ph type="title"/>
          </p:nvPr>
        </p:nvSpPr>
        <p:spPr>
          <a:xfrm>
            <a:off x="729450" y="864300"/>
            <a:ext cx="7021200" cy="29850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62" name="Google Shape;62;p29"/>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3" name="Shape 63"/>
        <p:cNvGrpSpPr/>
        <p:nvPr/>
      </p:nvGrpSpPr>
      <p:grpSpPr>
        <a:xfrm>
          <a:off x="0" y="0"/>
          <a:ext cx="0" cy="0"/>
          <a:chOff x="0" y="0"/>
          <a:chExt cx="0" cy="0"/>
        </a:xfrm>
      </p:grpSpPr>
      <p:sp>
        <p:nvSpPr>
          <p:cNvPr id="64" name="Google Shape;64;p30"/>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5" name="Google Shape;65;p30"/>
          <p:cNvGrpSpPr/>
          <p:nvPr/>
        </p:nvGrpSpPr>
        <p:grpSpPr>
          <a:xfrm>
            <a:off x="830392" y="1191256"/>
            <a:ext cx="745763" cy="45826"/>
            <a:chOff x="4580561" y="2589004"/>
            <a:chExt cx="1064464" cy="25200"/>
          </a:xfrm>
        </p:grpSpPr>
        <p:sp>
          <p:nvSpPr>
            <p:cNvPr id="66" name="Google Shape;66;p30"/>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30"/>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8" name="Google Shape;68;p30"/>
          <p:cNvSpPr txBox="1"/>
          <p:nvPr>
            <p:ph type="title"/>
          </p:nvPr>
        </p:nvSpPr>
        <p:spPr>
          <a:xfrm>
            <a:off x="730000" y="1318650"/>
            <a:ext cx="3300900" cy="168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69" name="Google Shape;69;p30"/>
          <p:cNvSpPr txBox="1"/>
          <p:nvPr>
            <p:ph idx="1" type="subTitle"/>
          </p:nvPr>
        </p:nvSpPr>
        <p:spPr>
          <a:xfrm>
            <a:off x="724950" y="3161525"/>
            <a:ext cx="3300900" cy="759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70" name="Google Shape;70;p30"/>
          <p:cNvSpPr txBox="1"/>
          <p:nvPr>
            <p:ph idx="2" type="body"/>
          </p:nvPr>
        </p:nvSpPr>
        <p:spPr>
          <a:xfrm>
            <a:off x="5174225" y="1352625"/>
            <a:ext cx="3374400" cy="30255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71" name="Google Shape;71;p30"/>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1pPr>
            <a:lvl2pPr lvl="1"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2pPr>
            <a:lvl3pPr lvl="2"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3pPr>
            <a:lvl4pPr lvl="3"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4pPr>
            <a:lvl5pPr lvl="4"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5pPr>
            <a:lvl6pPr lvl="5"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6pPr>
            <a:lvl7pPr lvl="6"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7pPr>
            <a:lvl8pPr lvl="7"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8pPr>
            <a:lvl9pPr lvl="8"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9pPr>
          </a:lstStyle>
          <a:p/>
        </p:txBody>
      </p:sp>
      <p:sp>
        <p:nvSpPr>
          <p:cNvPr id="7" name="Google Shape;7;p2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marR="0" rtl="0" algn="l">
              <a:lnSpc>
                <a:spcPct val="115000"/>
              </a:lnSpc>
              <a:spcBef>
                <a:spcPts val="0"/>
              </a:spcBef>
              <a:spcAft>
                <a:spcPts val="0"/>
              </a:spcAft>
              <a:buClr>
                <a:schemeClr val="accent1"/>
              </a:buClr>
              <a:buSzPts val="1300"/>
              <a:buFont typeface="Lato"/>
              <a:buChar char="●"/>
              <a:defRPr b="0" i="0" sz="1300" u="none" cap="none" strike="noStrike">
                <a:solidFill>
                  <a:schemeClr val="accent1"/>
                </a:solidFill>
                <a:latin typeface="Lato"/>
                <a:ea typeface="Lato"/>
                <a:cs typeface="Lato"/>
                <a:sym typeface="Lato"/>
              </a:defRPr>
            </a:lvl1pPr>
            <a:lvl2pPr indent="-298450" lvl="1" marL="9144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2pPr>
            <a:lvl3pPr indent="-298450" lvl="2" marL="13716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3pPr>
            <a:lvl4pPr indent="-298450" lvl="3" marL="18288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4pPr>
            <a:lvl5pPr indent="-298450" lvl="4" marL="22860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5pPr>
            <a:lvl6pPr indent="-298450" lvl="5" marL="27432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6pPr>
            <a:lvl7pPr indent="-298450" lvl="6" marL="32004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7pPr>
            <a:lvl8pPr indent="-298450" lvl="7" marL="36576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8pPr>
            <a:lvl9pPr indent="-298450" lvl="8" marL="41148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9pPr>
          </a:lstStyle>
          <a:p/>
        </p:txBody>
      </p:sp>
      <p:sp>
        <p:nvSpPr>
          <p:cNvPr id="8" name="Google Shape;8;p2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comments" Target="../comments/commen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
          <p:cNvSpPr txBox="1"/>
          <p:nvPr>
            <p:ph type="ctrTitle"/>
          </p:nvPr>
        </p:nvSpPr>
        <p:spPr>
          <a:xfrm>
            <a:off x="72375" y="1213875"/>
            <a:ext cx="8235000" cy="4038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4200"/>
              <a:buNone/>
            </a:pPr>
            <a:r>
              <a:rPr lang="en" sz="2700"/>
              <a:t>शाळा  ग्रंथालयांच्या कथा </a:t>
            </a:r>
            <a:endParaRPr sz="2800"/>
          </a:p>
        </p:txBody>
      </p:sp>
      <p:sp>
        <p:nvSpPr>
          <p:cNvPr id="87" name="Google Shape;87;p1"/>
          <p:cNvSpPr txBox="1"/>
          <p:nvPr>
            <p:ph idx="1" type="subTitle"/>
          </p:nvPr>
        </p:nvSpPr>
        <p:spPr>
          <a:xfrm>
            <a:off x="877102" y="4377350"/>
            <a:ext cx="7688100" cy="5412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1600"/>
              <a:buNone/>
            </a:pPr>
            <a:r>
              <a:t/>
            </a:r>
            <a:endParaRPr/>
          </a:p>
        </p:txBody>
      </p:sp>
      <p:pic>
        <p:nvPicPr>
          <p:cNvPr id="88" name="Google Shape;88;p1"/>
          <p:cNvPicPr preferRelativeResize="0"/>
          <p:nvPr/>
        </p:nvPicPr>
        <p:blipFill rotWithShape="1">
          <a:blip r:embed="rId3">
            <a:alphaModFix/>
          </a:blip>
          <a:srcRect b="0" l="0" r="0" t="0"/>
          <a:stretch/>
        </p:blipFill>
        <p:spPr>
          <a:xfrm>
            <a:off x="72375" y="2314750"/>
            <a:ext cx="9071626" cy="29811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15"/>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मुख्य निरीक्षण</a:t>
            </a:r>
            <a:endParaRPr/>
          </a:p>
        </p:txBody>
      </p:sp>
      <p:sp>
        <p:nvSpPr>
          <p:cNvPr id="147" name="Google Shape;147;p15"/>
          <p:cNvSpPr txBox="1"/>
          <p:nvPr>
            <p:ph idx="1" type="body"/>
          </p:nvPr>
        </p:nvSpPr>
        <p:spPr>
          <a:xfrm>
            <a:off x="729450" y="1853850"/>
            <a:ext cx="7688700" cy="3111900"/>
          </a:xfrm>
          <a:prstGeom prst="rect">
            <a:avLst/>
          </a:prstGeom>
          <a:noFill/>
          <a:ln>
            <a:noFill/>
          </a:ln>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605"/>
              <a:buNone/>
            </a:pPr>
            <a:r>
              <a:rPr lang="en" sz="1400"/>
              <a:t>आम्ही महाराष्ट्रातील 17 जिल्ह्यांना भेट दिली आणि महाराष्ट्रातील DIET प्राध्यापक आणि BEO यांच्या मदतीने CRC/BRC सह FGD आयोजित केले. शिक्षक आणि एचएम यांच्या वैयक्तिक मुलाखती देखील घेण्यात आल्या. शिक्षण धोरणाचे विश्लेषण करण्यात मदत करणारी ही अभ्यासातील सर्वात लक्षणीय निरीक्षणे आहेत:</a:t>
            </a:r>
            <a:endParaRPr sz="1400"/>
          </a:p>
          <a:p>
            <a:pPr indent="-285750" lvl="0" marL="285750" rtl="0" algn="l">
              <a:lnSpc>
                <a:spcPct val="105000"/>
              </a:lnSpc>
              <a:spcBef>
                <a:spcPts val="1200"/>
              </a:spcBef>
              <a:spcAft>
                <a:spcPts val="0"/>
              </a:spcAft>
              <a:buSzPts val="605"/>
              <a:buFont typeface="Noto Sans Symbols"/>
              <a:buChar char="▪"/>
            </a:pPr>
            <a:r>
              <a:rPr lang="en" sz="1400"/>
              <a:t> कार्यक्षम ग्रंथालय असलेल्या शाळांमध्ये शिक्षकांमध्ये स्वयंप्रेरणा हा सर्वात मोठा चालक म्हणून पाहिला जातो. शाळेचे वाचनालय चालवण्यासाठी ते पुढाकार घेत आहेत. </a:t>
            </a:r>
            <a:endParaRPr sz="1400"/>
          </a:p>
          <a:p>
            <a:pPr indent="-285750" lvl="0" marL="285750" rtl="0" algn="l">
              <a:lnSpc>
                <a:spcPct val="105000"/>
              </a:lnSpc>
              <a:spcBef>
                <a:spcPts val="1200"/>
              </a:spcBef>
              <a:spcAft>
                <a:spcPts val="0"/>
              </a:spcAft>
              <a:buSzPts val="605"/>
              <a:buFont typeface="Noto Sans Symbols"/>
              <a:buChar char="▪"/>
            </a:pPr>
            <a:r>
              <a:rPr lang="en" sz="1400"/>
              <a:t>गेल्या अनेक वर्षांपासून शाळेच्या वाचनालयासाठी निधी उपलब्ध नाही. त्यामुळे बहुतांश शिक्षकांना शालेय ग्रंथालय निधीतील विशेष तरतुदींची माहिती नाही. </a:t>
            </a:r>
            <a:endParaRPr sz="1400"/>
          </a:p>
          <a:p>
            <a:pPr indent="-285750" lvl="0" marL="285750" rtl="0" algn="l">
              <a:lnSpc>
                <a:spcPct val="105000"/>
              </a:lnSpc>
              <a:spcBef>
                <a:spcPts val="1200"/>
              </a:spcBef>
              <a:spcAft>
                <a:spcPts val="1200"/>
              </a:spcAft>
              <a:buSzPts val="605"/>
              <a:buFont typeface="Noto Sans Symbols"/>
              <a:buChar char="▪"/>
            </a:pPr>
            <a:r>
              <a:rPr lang="en" sz="1400"/>
              <a:t> भेट दिलेल्या शाळांपैकी एका शाळेत एक विशेष शिक्षक होता, ज्यांनी CWSN विद्यार्थ्यांसाठी पुस्तकांच्या कमतरतेवर जोर दिला. अशी लायब्ररी, पुस्तके नसलेली (जसे की ब्रेल, ऑडिओबुक्स, स्पर्शासंबंधी पुस्तके, इ.) विशेष गरजा असलेल्या विद्यार्थ्यांना वंचित ठेवतात, ज्यामुळे ग्रंथालय एक गैर-समावेशक जागा बनते.</a:t>
            </a:r>
            <a:endParaRPr b="1" sz="1400">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g215c23b5a88_0_0"/>
          <p:cNvSpPr txBox="1"/>
          <p:nvPr>
            <p:ph type="title"/>
          </p:nvPr>
        </p:nvSpPr>
        <p:spPr>
          <a:xfrm>
            <a:off x="729450" y="580675"/>
            <a:ext cx="7688700" cy="5352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990"/>
              <a:buNone/>
            </a:pPr>
            <a:r>
              <a:rPr lang="en" sz="2140"/>
              <a:t> </a:t>
            </a:r>
            <a:r>
              <a:rPr lang="en" sz="1600"/>
              <a:t>शालेय ग्रंथालयाचा प्रभाव</a:t>
            </a:r>
            <a:endParaRPr sz="2140"/>
          </a:p>
        </p:txBody>
      </p:sp>
      <p:sp>
        <p:nvSpPr>
          <p:cNvPr id="153" name="Google Shape;153;g215c23b5a88_0_0"/>
          <p:cNvSpPr txBox="1"/>
          <p:nvPr>
            <p:ph idx="1" type="body"/>
          </p:nvPr>
        </p:nvSpPr>
        <p:spPr>
          <a:xfrm>
            <a:off x="727650" y="1407975"/>
            <a:ext cx="7688700" cy="3534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605"/>
              <a:buNone/>
            </a:pPr>
            <a:r>
              <a:rPr lang="en" sz="760">
                <a:latin typeface="Raleway"/>
                <a:ea typeface="Raleway"/>
                <a:cs typeface="Raleway"/>
                <a:sym typeface="Raleway"/>
              </a:rPr>
              <a:t> </a:t>
            </a:r>
            <a:r>
              <a:rPr b="1" lang="en" sz="972">
                <a:latin typeface="Raleway"/>
                <a:ea typeface="Raleway"/>
                <a:cs typeface="Raleway"/>
                <a:sym typeface="Raleway"/>
              </a:rPr>
              <a:t> </a:t>
            </a:r>
            <a:r>
              <a:rPr b="1" lang="en" sz="1200">
                <a:latin typeface="Raleway"/>
                <a:ea typeface="Raleway"/>
                <a:cs typeface="Raleway"/>
                <a:sym typeface="Raleway"/>
              </a:rPr>
              <a:t>हा </a:t>
            </a:r>
            <a:r>
              <a:rPr lang="en" sz="1200"/>
              <a:t>एचएम आणि शिक्षकांचा प्रतिसाद आहे.</a:t>
            </a:r>
            <a:endParaRPr sz="1200"/>
          </a:p>
          <a:p>
            <a:pPr indent="-228600" lvl="0" marL="228600" rtl="0" algn="l">
              <a:lnSpc>
                <a:spcPct val="115000"/>
              </a:lnSpc>
              <a:spcBef>
                <a:spcPts val="0"/>
              </a:spcBef>
              <a:spcAft>
                <a:spcPts val="0"/>
              </a:spcAft>
              <a:buSzPts val="605"/>
              <a:buFont typeface="Noto Sans Symbols"/>
              <a:buChar char="▪"/>
            </a:pPr>
            <a:r>
              <a:rPr lang="en" sz="1200"/>
              <a:t>हे वाचनालय मुलांसाठी अत्यंत आवश्यक आहे. शालेय ज्ञानासोबत समाजात कसे वागावे याचे ज्ञान पुस्तकातून मिळते. मुलांचा शिकण्याचा अनुभव समृद्ध करण्यासाठी वाचन खूप महत्वाचे आहे. मराठीत एक म्हण आहे की ‘‘वाचाल तर वाचाल’’-(''वाचाल तर वाचाल‘’) </a:t>
            </a:r>
            <a:endParaRPr sz="1200"/>
          </a:p>
          <a:p>
            <a:pPr indent="-228600" lvl="0" marL="228600" rtl="0" algn="l">
              <a:lnSpc>
                <a:spcPct val="115000"/>
              </a:lnSpc>
              <a:spcBef>
                <a:spcPts val="0"/>
              </a:spcBef>
              <a:spcAft>
                <a:spcPts val="0"/>
              </a:spcAft>
              <a:buSzPts val="605"/>
              <a:buFont typeface="Noto Sans Symbols"/>
              <a:buChar char="▪"/>
            </a:pPr>
            <a:r>
              <a:rPr lang="en" sz="1200"/>
              <a:t> वाचनालय हे विद्यार्थी जीवनात आणि त्यापुढील काळात अत्यंत आवश्यक साधन आहे. शालेय विद्यार्थ्यांना अतिरिक्त वाचन आणि अधिक माहिती मिळते. नवीन गोष्टींचे ज्ञान मिळवा. मजकूर अधिक स्पष्ट होण्यास मदत होते. काही संकल्पना स्पष्ट केल्या जातात आणि अभ्यासाची आवड निर्माण होते.</a:t>
            </a:r>
            <a:endParaRPr sz="1200"/>
          </a:p>
          <a:p>
            <a:pPr indent="-228600" lvl="0" marL="228600" rtl="0" algn="l">
              <a:lnSpc>
                <a:spcPct val="115000"/>
              </a:lnSpc>
              <a:spcBef>
                <a:spcPts val="0"/>
              </a:spcBef>
              <a:spcAft>
                <a:spcPts val="0"/>
              </a:spcAft>
              <a:buSzPts val="605"/>
              <a:buFont typeface="Noto Sans Symbols"/>
              <a:buChar char="▪"/>
            </a:pPr>
            <a:r>
              <a:rPr lang="en" sz="1200"/>
              <a:t>थालय हे पुस्तकांचे दुकान आहे जिथे विविध विषयांवरील पुस्तके उपलब्ध असतात. विद्यार्थ्यांना हवे ते पुस्तक मिळते, ते घरी घेऊन जातात, वाचतात आणि परत करतात. शाळेत स्वतंत्र खोली व स्वतंत्र ग्रंथपाल असलेले ग्रंथालय असावे. मध्यंतरादरम्यान महिला व पुरुष विद्यार्थी पुस्तकांची देवाणघेवाण करू शकतात. त्यामुळे त्यांना वाचनाची सवय लागेल.</a:t>
            </a:r>
            <a:endParaRPr sz="1200"/>
          </a:p>
          <a:p>
            <a:pPr indent="-228600" lvl="0" marL="228600" rtl="0" algn="l">
              <a:lnSpc>
                <a:spcPct val="115000"/>
              </a:lnSpc>
              <a:spcBef>
                <a:spcPts val="0"/>
              </a:spcBef>
              <a:spcAft>
                <a:spcPts val="0"/>
              </a:spcAft>
              <a:buSzPts val="605"/>
              <a:buFont typeface="Noto Sans Symbols"/>
              <a:buChar char="▪"/>
            </a:pPr>
            <a:r>
              <a:rPr lang="en" sz="1200"/>
              <a:t>वातील प्रत्येकाला ज्ञान मिळवण्यासाठी, स्पर्धा परीक्षांची तयारी करण्यासाठी आणि शाळा आणि गाव यांच्यात समन्वय साधण्यासाठी ग्रंथालय हे प्रभावी माध्यम असावे. </a:t>
            </a:r>
            <a:endParaRPr sz="1200"/>
          </a:p>
          <a:p>
            <a:pPr indent="-228600" lvl="0" marL="228600" rtl="0" algn="l">
              <a:lnSpc>
                <a:spcPct val="115000"/>
              </a:lnSpc>
              <a:spcBef>
                <a:spcPts val="0"/>
              </a:spcBef>
              <a:spcAft>
                <a:spcPts val="0"/>
              </a:spcAft>
              <a:buSzPts val="605"/>
              <a:buFont typeface="Noto Sans Symbols"/>
              <a:buChar char="▪"/>
            </a:pPr>
            <a:r>
              <a:rPr lang="en" sz="1200"/>
              <a:t>शालेय</a:t>
            </a:r>
            <a:r>
              <a:rPr lang="en" sz="1600"/>
              <a:t> </a:t>
            </a:r>
            <a:r>
              <a:rPr lang="en" sz="1200"/>
              <a:t>य ग्रंथालयांमधील वैज्ञानिक दृष्टीकोन केवळ विद्यार्थ्यांचे मनोरंजन करू नये तर अभ्यासक्रमाशी आणि मुलांचे लक्ष वेधून घेणार्‍या लेखन स्पर्धांना जोडणारी अलीकडील पुस्तकेही उपलब्ध करून द्यावीत</a:t>
            </a:r>
            <a:r>
              <a:rPr lang="en" sz="1600"/>
              <a:t>.</a:t>
            </a:r>
            <a:endParaRPr b="1" sz="1200">
              <a:latin typeface="Raleway"/>
              <a:ea typeface="Raleway"/>
              <a:cs typeface="Raleway"/>
              <a:sym typeface="Raleway"/>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g21b67cf8daa_0_2"/>
          <p:cNvSpPr txBox="1"/>
          <p:nvPr>
            <p:ph type="title"/>
          </p:nvPr>
        </p:nvSpPr>
        <p:spPr>
          <a:xfrm>
            <a:off x="729450" y="1318650"/>
            <a:ext cx="7688400" cy="535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rgbClr val="000000"/>
              </a:buClr>
              <a:buSzPct val="65707"/>
              <a:buFont typeface="Arial"/>
              <a:buNone/>
            </a:pPr>
            <a:r>
              <a:rPr lang="en" sz="1300"/>
              <a:t>शाळेतील सर्वोत्तम पद्धती: पालघरमधील शाळेत मुलांना दिवसभर पुस्तके उपलब्ध व्हावीत म्हणून खिडकीवर पुस्तके टांगली जातात</a:t>
            </a:r>
            <a:endParaRPr sz="1300"/>
          </a:p>
          <a:p>
            <a:pPr indent="0" lvl="0" marL="0" rtl="0" algn="l">
              <a:lnSpc>
                <a:spcPct val="100000"/>
              </a:lnSpc>
              <a:spcBef>
                <a:spcPts val="0"/>
              </a:spcBef>
              <a:spcAft>
                <a:spcPts val="0"/>
              </a:spcAft>
              <a:buSzPct val="111111"/>
              <a:buNone/>
            </a:pPr>
            <a:r>
              <a:t/>
            </a:r>
            <a:endParaRPr/>
          </a:p>
        </p:txBody>
      </p:sp>
      <p:sp>
        <p:nvSpPr>
          <p:cNvPr id="159" name="Google Shape;159;g21b67cf8daa_0_2"/>
          <p:cNvSpPr txBox="1"/>
          <p:nvPr>
            <p:ph idx="1" type="body"/>
          </p:nvPr>
        </p:nvSpPr>
        <p:spPr>
          <a:xfrm>
            <a:off x="729325" y="2078875"/>
            <a:ext cx="3774300" cy="22611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300"/>
              <a:buNone/>
            </a:pPr>
            <a:r>
              <a:rPr lang="en"/>
              <a:t>=</a:t>
            </a:r>
            <a:endParaRPr/>
          </a:p>
        </p:txBody>
      </p:sp>
      <p:sp>
        <p:nvSpPr>
          <p:cNvPr id="160" name="Google Shape;160;g21b67cf8daa_0_2"/>
          <p:cNvSpPr txBox="1"/>
          <p:nvPr>
            <p:ph idx="2" type="body"/>
          </p:nvPr>
        </p:nvSpPr>
        <p:spPr>
          <a:xfrm>
            <a:off x="4774529" y="2078875"/>
            <a:ext cx="3774300" cy="22611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300"/>
              <a:buNone/>
            </a:pPr>
            <a:r>
              <a:rPr lang="en" sz="1100">
                <a:solidFill>
                  <a:srgbClr val="000000"/>
                </a:solidFill>
                <a:latin typeface="Arial"/>
                <a:ea typeface="Arial"/>
                <a:cs typeface="Arial"/>
                <a:sym typeface="Arial"/>
              </a:rPr>
              <a:t> </a:t>
            </a:r>
            <a:r>
              <a:rPr lang="en" sz="1400"/>
              <a:t>या शाळेत मुले जेवणाच्या सुट्टीत आणि वेळ मिळेल तेव्हा पुस्तके वाचतात. पाचवी ते आठवीपर्यंतची मुले या पुस्तकांची जबाबदारी घेतात. पुस्तके वाचल्यानंतर ती त्याच ठिकाणी ठेवली जातात.</a:t>
            </a:r>
            <a:endParaRPr sz="1100">
              <a:solidFill>
                <a:srgbClr val="000000"/>
              </a:solidFill>
              <a:latin typeface="Arial"/>
              <a:ea typeface="Arial"/>
              <a:cs typeface="Arial"/>
              <a:sym typeface="Arial"/>
            </a:endParaRPr>
          </a:p>
          <a:p>
            <a:pPr indent="0" lvl="0" marL="0" rtl="0" algn="l">
              <a:lnSpc>
                <a:spcPct val="115000"/>
              </a:lnSpc>
              <a:spcBef>
                <a:spcPts val="0"/>
              </a:spcBef>
              <a:spcAft>
                <a:spcPts val="0"/>
              </a:spcAft>
              <a:buSzPts val="1300"/>
              <a:buNone/>
            </a:pPr>
            <a:r>
              <a:t/>
            </a:r>
            <a:endParaRPr/>
          </a:p>
          <a:p>
            <a:pPr indent="0" lvl="0" marL="0" rtl="0" algn="l">
              <a:lnSpc>
                <a:spcPct val="115000"/>
              </a:lnSpc>
              <a:spcBef>
                <a:spcPts val="0"/>
              </a:spcBef>
              <a:spcAft>
                <a:spcPts val="0"/>
              </a:spcAft>
              <a:buSzPts val="1300"/>
              <a:buNone/>
            </a:pPr>
            <a:r>
              <a:t/>
            </a:r>
            <a:endParaRPr/>
          </a:p>
        </p:txBody>
      </p:sp>
      <p:pic>
        <p:nvPicPr>
          <p:cNvPr id="161" name="Google Shape;161;g21b67cf8daa_0_2"/>
          <p:cNvPicPr preferRelativeResize="0"/>
          <p:nvPr/>
        </p:nvPicPr>
        <p:blipFill rotWithShape="1">
          <a:blip r:embed="rId3">
            <a:alphaModFix/>
          </a:blip>
          <a:srcRect b="20734" l="0" r="0" t="0"/>
          <a:stretch/>
        </p:blipFill>
        <p:spPr>
          <a:xfrm>
            <a:off x="714000" y="1854175"/>
            <a:ext cx="3774301" cy="30143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g21a5c55487f_0_18"/>
          <p:cNvSpPr txBox="1"/>
          <p:nvPr>
            <p:ph type="title"/>
          </p:nvPr>
        </p:nvSpPr>
        <p:spPr>
          <a:xfrm>
            <a:off x="729450" y="1318650"/>
            <a:ext cx="7688400" cy="535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गावातील लोकांसाठी </a:t>
            </a:r>
            <a:r>
              <a:rPr b="1" lang="en" sz="2800">
                <a:solidFill>
                  <a:schemeClr val="dk2"/>
                </a:solidFill>
                <a:latin typeface="Raleway"/>
                <a:ea typeface="Raleway"/>
                <a:cs typeface="Raleway"/>
                <a:sym typeface="Raleway"/>
              </a:rPr>
              <a:t>फिरता </a:t>
            </a:r>
            <a:r>
              <a:rPr lang="en"/>
              <a:t>वाचन कट्टा </a:t>
            </a:r>
            <a:endParaRPr/>
          </a:p>
        </p:txBody>
      </p:sp>
      <p:sp>
        <p:nvSpPr>
          <p:cNvPr id="167" name="Google Shape;167;g21a5c55487f_0_18"/>
          <p:cNvSpPr txBox="1"/>
          <p:nvPr>
            <p:ph idx="1" type="body"/>
          </p:nvPr>
        </p:nvSpPr>
        <p:spPr>
          <a:xfrm>
            <a:off x="729325" y="2078875"/>
            <a:ext cx="3774300" cy="22611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300"/>
              <a:buNone/>
            </a:pPr>
            <a:r>
              <a:rPr lang="en"/>
              <a:t>=</a:t>
            </a:r>
            <a:endParaRPr/>
          </a:p>
        </p:txBody>
      </p:sp>
      <p:sp>
        <p:nvSpPr>
          <p:cNvPr id="168" name="Google Shape;168;g21a5c55487f_0_18"/>
          <p:cNvSpPr txBox="1"/>
          <p:nvPr>
            <p:ph idx="2" type="body"/>
          </p:nvPr>
        </p:nvSpPr>
        <p:spPr>
          <a:xfrm>
            <a:off x="4643600" y="2078875"/>
            <a:ext cx="4199100" cy="22611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Clr>
                <a:srgbClr val="000000"/>
              </a:buClr>
              <a:buSzPts val="691"/>
              <a:buFont typeface="Arial"/>
              <a:buNone/>
            </a:pPr>
            <a:r>
              <a:rPr lang="en" sz="1400"/>
              <a:t>रत्नागिरीत, शिक्षकाने एपीजे अब्दुल कलाम वाचन मंडळ सुरू केले आहे </a:t>
            </a:r>
            <a:r>
              <a:rPr b="1" lang="en" sz="1400"/>
              <a:t>(.फिरता वाचन कट्टा</a:t>
            </a:r>
            <a:r>
              <a:rPr lang="en" sz="1400"/>
              <a:t>) फिरता वाचन कट्टा हा रत्नागिरीतील एका शिक्षकाने सुरू केलेला उपक्रम आहे. रत्नागिरीत लोक वाडी वस्तीत राहतात आणि त्यांचा इतरांशी संपर्क कमी असतो. अशा वेळी हे फिरते वाचन उपकरण कामी येते. मोबाईल रीडिंग कार्टमध्ये एकूण 400 पुस्तके आहेत. अनेकांनी ही पुस्तके दिली आहेत. लोक वाचनासाठी येतात. समाजातील लोकांना "बुक मेसेंजर्स" (''पुस्तक दूत '') मुलांद्वारे पुस्तके दिली जातात. त्यामुळे मुलांचा त्यांच्या पालकांशी संवाद वाढतो. आज काही गावात हे वृत्तपत्र येत नाही. लोक कोणत्याही माध्यमाशी परिचित नाहीत. त्यामुळे हे वाचन मंडळ समाजातील लोकांना परिचित होण्यास मदत करते स्वतः पुस्तकांसह.</a:t>
            </a:r>
            <a:endParaRPr sz="1073">
              <a:solidFill>
                <a:schemeClr val="dk2"/>
              </a:solidFill>
              <a:latin typeface="Raleway"/>
              <a:ea typeface="Raleway"/>
              <a:cs typeface="Raleway"/>
              <a:sym typeface="Raleway"/>
            </a:endParaRPr>
          </a:p>
        </p:txBody>
      </p:sp>
      <p:pic>
        <p:nvPicPr>
          <p:cNvPr id="169" name="Google Shape;169;g21a5c55487f_0_18"/>
          <p:cNvPicPr preferRelativeResize="0"/>
          <p:nvPr/>
        </p:nvPicPr>
        <p:blipFill rotWithShape="1">
          <a:blip r:embed="rId3">
            <a:alphaModFix/>
          </a:blip>
          <a:srcRect b="39028" l="0" r="6742" t="0"/>
          <a:stretch/>
        </p:blipFill>
        <p:spPr>
          <a:xfrm>
            <a:off x="172450" y="2078875"/>
            <a:ext cx="3931917" cy="30143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g21a5c55487f_0_11"/>
          <p:cNvSpPr txBox="1"/>
          <p:nvPr>
            <p:ph type="title"/>
          </p:nvPr>
        </p:nvSpPr>
        <p:spPr>
          <a:xfrm>
            <a:off x="729450" y="1318650"/>
            <a:ext cx="7688400" cy="535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शाळेच्या ग्रंथालयाच्या सर्वोत्तम पद्धती</a:t>
            </a:r>
            <a:endParaRPr/>
          </a:p>
        </p:txBody>
      </p:sp>
      <p:sp>
        <p:nvSpPr>
          <p:cNvPr id="175" name="Google Shape;175;g21a5c55487f_0_11"/>
          <p:cNvSpPr txBox="1"/>
          <p:nvPr>
            <p:ph idx="1" type="body"/>
          </p:nvPr>
        </p:nvSpPr>
        <p:spPr>
          <a:xfrm>
            <a:off x="729325" y="2078875"/>
            <a:ext cx="3774300" cy="22611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300"/>
              <a:buNone/>
            </a:pPr>
            <a:r>
              <a:rPr lang="en"/>
              <a:t>=</a:t>
            </a:r>
            <a:endParaRPr/>
          </a:p>
        </p:txBody>
      </p:sp>
      <p:sp>
        <p:nvSpPr>
          <p:cNvPr id="176" name="Google Shape;176;g21a5c55487f_0_11"/>
          <p:cNvSpPr txBox="1"/>
          <p:nvPr>
            <p:ph idx="2" type="body"/>
          </p:nvPr>
        </p:nvSpPr>
        <p:spPr>
          <a:xfrm>
            <a:off x="4643604" y="2078875"/>
            <a:ext cx="3774300" cy="2795342"/>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300"/>
              <a:buNone/>
            </a:pPr>
            <a:r>
              <a:rPr b="1" lang="en" sz="1400"/>
              <a:t>मर्यादित साधनांसह स्वयंप्रेरित शिक्षकाने विकसित केलेल्या झेडपी शाळेतील ग्रंथालयाचे हे चित्र आहे.</a:t>
            </a:r>
            <a:endParaRPr b="1" sz="1100">
              <a:solidFill>
                <a:srgbClr val="000000"/>
              </a:solidFill>
              <a:latin typeface="Raleway"/>
              <a:ea typeface="Raleway"/>
              <a:cs typeface="Raleway"/>
              <a:sym typeface="Raleway"/>
            </a:endParaRPr>
          </a:p>
          <a:p>
            <a:pPr indent="0" lvl="0" marL="0" rtl="0" algn="l">
              <a:lnSpc>
                <a:spcPct val="115000"/>
              </a:lnSpc>
              <a:spcBef>
                <a:spcPts val="0"/>
              </a:spcBef>
              <a:spcAft>
                <a:spcPts val="0"/>
              </a:spcAft>
              <a:buSzPts val="1300"/>
              <a:buNone/>
            </a:pPr>
            <a:r>
              <a:t/>
            </a:r>
            <a:endParaRPr/>
          </a:p>
          <a:p>
            <a:pPr indent="0" lvl="0" marL="0" rtl="0" algn="l">
              <a:lnSpc>
                <a:spcPct val="115000"/>
              </a:lnSpc>
              <a:spcBef>
                <a:spcPts val="0"/>
              </a:spcBef>
              <a:spcAft>
                <a:spcPts val="0"/>
              </a:spcAft>
              <a:buSzPts val="1300"/>
              <a:buNone/>
            </a:pPr>
            <a:r>
              <a:rPr lang="en"/>
              <a:t>पूर्वी पहिली ते पाचवीच्या मुलांसाठी वाचन कोपरे होते. मात्र शाळेत मुलांना बसायला जागा नाही. अशाच एका शाळेत औरंगाबाद येथील एका शिक्षकाने उपलब्ध जागेत वाचनालय तयार केले आहे. मुलांना सहज पुस्तके मिळतील अशा पद्धतीने या ग्रंथालयाची रचना करण्यात आली आहे.</a:t>
            </a:r>
            <a:endParaRPr/>
          </a:p>
        </p:txBody>
      </p:sp>
      <p:pic>
        <p:nvPicPr>
          <p:cNvPr id="177" name="Google Shape;177;g21a5c55487f_0_11"/>
          <p:cNvPicPr preferRelativeResize="0"/>
          <p:nvPr/>
        </p:nvPicPr>
        <p:blipFill rotWithShape="1">
          <a:blip r:embed="rId3">
            <a:alphaModFix/>
          </a:blip>
          <a:srcRect b="0" l="0" r="0" t="0"/>
          <a:stretch/>
        </p:blipFill>
        <p:spPr>
          <a:xfrm>
            <a:off x="152400" y="2230325"/>
            <a:ext cx="4219575" cy="27051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16"/>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प्राथमिक निष्कर्ष</a:t>
            </a:r>
            <a:endParaRPr/>
          </a:p>
        </p:txBody>
      </p:sp>
      <p:sp>
        <p:nvSpPr>
          <p:cNvPr id="183" name="Google Shape;183;p16"/>
          <p:cNvSpPr txBox="1"/>
          <p:nvPr>
            <p:ph idx="1" type="body"/>
          </p:nvPr>
        </p:nvSpPr>
        <p:spPr>
          <a:xfrm>
            <a:off x="729450" y="1764049"/>
            <a:ext cx="7688700" cy="3257401"/>
          </a:xfrm>
          <a:prstGeom prst="rect">
            <a:avLst/>
          </a:prstGeom>
          <a:noFill/>
          <a:ln>
            <a:noFill/>
          </a:ln>
        </p:spPr>
        <p:txBody>
          <a:bodyPr anchorCtr="0" anchor="t" bIns="91425" lIns="91425" spcFirstLastPara="1" rIns="91425" wrap="square" tIns="91425">
            <a:noAutofit/>
          </a:bodyPr>
          <a:lstStyle/>
          <a:p>
            <a:pPr indent="0" lvl="0" marL="170608" rtl="0" algn="l">
              <a:lnSpc>
                <a:spcPct val="95000"/>
              </a:lnSpc>
              <a:spcBef>
                <a:spcPts val="1200"/>
              </a:spcBef>
              <a:spcAft>
                <a:spcPts val="0"/>
              </a:spcAft>
              <a:buSzPts val="1124"/>
              <a:buNone/>
            </a:pPr>
            <a:r>
              <a:rPr lang="en" sz="1200"/>
              <a:t>गुणात्मक डेटा FGDs आणि HMs, शिक्षक आणि CRC/BRC यांच्या सखोल मुलाखतींद्वारे गोळा करण्यात आला आणि हे विशिष्ट निष्कर्ष समोर आले.</a:t>
            </a:r>
            <a:endParaRPr b="1" sz="1200">
              <a:latin typeface="Raleway"/>
              <a:ea typeface="Raleway"/>
              <a:cs typeface="Raleway"/>
              <a:sym typeface="Raleway"/>
            </a:endParaRPr>
          </a:p>
          <a:p>
            <a:pPr indent="-171450" lvl="0" marL="171450" rtl="0" algn="l">
              <a:lnSpc>
                <a:spcPct val="95000"/>
              </a:lnSpc>
              <a:spcBef>
                <a:spcPts val="0"/>
              </a:spcBef>
              <a:spcAft>
                <a:spcPts val="0"/>
              </a:spcAft>
              <a:buSzPts val="1300"/>
              <a:buChar char="●"/>
            </a:pPr>
            <a:r>
              <a:rPr lang="en" sz="1200"/>
              <a:t>पुस्तकांचे वितरण: शिक्षक, HMs आणि CRC/BRC यांनी सांगितले की, गेल्या पाच वर्षांत त्यांना शाळेच्या ग्रंथालयासाठी विशिष्ट निधी मिळालेला नाही. शिक्षक स्वयंप्रेरित असतात. ते पुढाकार घेऊन ग्रंथपालाची भूमिका बजावत आहेत. शाळेचे वाचनालय चालवण्यासाठी ते वैयक्तिक पैसेही वापरतात. शाळेच्या गरजेनुसार पुस्तके ग्रामपंचायतीकडून उपलब्ध करून दिली जात नाहीत. </a:t>
            </a:r>
            <a:endParaRPr sz="1200"/>
          </a:p>
          <a:p>
            <a:pPr indent="-171450" lvl="0" marL="171450" rtl="0" algn="l">
              <a:lnSpc>
                <a:spcPct val="95000"/>
              </a:lnSpc>
              <a:spcBef>
                <a:spcPts val="1200"/>
              </a:spcBef>
              <a:spcAft>
                <a:spcPts val="0"/>
              </a:spcAft>
              <a:buSzPts val="1300"/>
              <a:buChar char="●"/>
            </a:pPr>
            <a:r>
              <a:rPr lang="en" sz="1200"/>
              <a:t>भाषा आणि समावेशकता: बहुभाषिक आणि स्थानिक भाषा (बोली) पुस्तके मुलांसाठी उपलब्ध नाहीत </a:t>
            </a:r>
            <a:endParaRPr sz="1200"/>
          </a:p>
          <a:p>
            <a:pPr indent="-171450" lvl="0" marL="171450" rtl="0" algn="l">
              <a:lnSpc>
                <a:spcPct val="95000"/>
              </a:lnSpc>
              <a:spcBef>
                <a:spcPts val="1200"/>
              </a:spcBef>
              <a:spcAft>
                <a:spcPts val="0"/>
              </a:spcAft>
              <a:buSzPts val="1300"/>
              <a:buChar char="●"/>
            </a:pPr>
            <a:r>
              <a:rPr lang="en" sz="1200"/>
              <a:t>प्रशिक्षण आणि जागरूकता: सर्व शिक्षक ग्रंथालय प्रशिक्षणासाठी विचारत होते. त्यांच्या मते, शालेय ग्रंथालय व्यवस्थापन प्रशिक्षण त्यांना ग्रंथालय चालवण्यास मदत करेल. काहींना असे वाटते की DIET प्राध्यापक ग्रंथालयातील शिक्षकांसाठी अर्धा दिवस कार्यशाळा घेण्यास इच्छुक आहेत. DIET फॅकल्टीच्या मते, योग्य ग्रंथालय व्यवस्थापन प्रशिक्षण साहित्य विकसित केले पाहिजे. शालेय ग्रंथालय निधी आणि धोरण आणि तरतूद यासाठी जागरूकता महत्त्वाची आहे.</a:t>
            </a:r>
            <a:endParaRPr sz="1200"/>
          </a:p>
          <a:p>
            <a:pPr indent="-171450" lvl="0" marL="171450" rtl="0" algn="l">
              <a:lnSpc>
                <a:spcPct val="95000"/>
              </a:lnSpc>
              <a:spcBef>
                <a:spcPts val="1200"/>
              </a:spcBef>
              <a:spcAft>
                <a:spcPts val="1200"/>
              </a:spcAft>
              <a:buSzPts val="1300"/>
              <a:buChar char="●"/>
            </a:pPr>
            <a:r>
              <a:rPr lang="en" sz="1200"/>
              <a:t> दस्तऐवजीकरण आणि देखरेख: FLN शी संबंधित शालेय ग्रंथालयातील पुस्तकांच्या संख्येसाठी डेटा उपलब्ध नाही. वाचन मोहिमेला 100 दिवस उलटूनही मुलांसाठी वाचनालयाचा कालावधी नाही.</a:t>
            </a:r>
            <a:endParaRPr sz="12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17"/>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21495"/>
              <a:buNone/>
            </a:pPr>
            <a:r>
              <a:rPr lang="en"/>
              <a:t>शिक्षक HMs आणि BRC/CRC ची आव्हाने</a:t>
            </a:r>
            <a:endParaRPr/>
          </a:p>
        </p:txBody>
      </p:sp>
      <p:sp>
        <p:nvSpPr>
          <p:cNvPr id="189" name="Google Shape;189;p17"/>
          <p:cNvSpPr txBox="1"/>
          <p:nvPr>
            <p:ph idx="1" type="body"/>
          </p:nvPr>
        </p:nvSpPr>
        <p:spPr>
          <a:xfrm>
            <a:off x="729450" y="2078875"/>
            <a:ext cx="7688700" cy="2841000"/>
          </a:xfrm>
          <a:prstGeom prst="rect">
            <a:avLst/>
          </a:prstGeom>
          <a:noFill/>
          <a:ln>
            <a:noFill/>
          </a:ln>
        </p:spPr>
        <p:txBody>
          <a:bodyPr anchorCtr="0" anchor="t" bIns="91425" lIns="91425" spcFirstLastPara="1" rIns="91425" wrap="square" tIns="91425">
            <a:noAutofit/>
          </a:bodyPr>
          <a:lstStyle/>
          <a:p>
            <a:pPr indent="-317500" lvl="0" marL="457200" rtl="0" algn="l">
              <a:lnSpc>
                <a:spcPct val="105000"/>
              </a:lnSpc>
              <a:spcBef>
                <a:spcPts val="0"/>
              </a:spcBef>
              <a:spcAft>
                <a:spcPts val="0"/>
              </a:spcAft>
              <a:buSzPts val="1400"/>
              <a:buFont typeface="Raleway"/>
              <a:buChar char="●"/>
            </a:pPr>
            <a:r>
              <a:rPr lang="en" sz="1400"/>
              <a:t> ग्रंथालयासाठी समर्पित कालावधी नसल्यामुळे शाळेच्या ग्रंथालयाचे नियमित उपक्रम राबविणे शिक्षक आणि एचएम यांना अवघड आहे.</a:t>
            </a:r>
            <a:endParaRPr sz="1400"/>
          </a:p>
          <a:p>
            <a:pPr indent="-317500" lvl="0" marL="457200" rtl="0" algn="l">
              <a:lnSpc>
                <a:spcPct val="105000"/>
              </a:lnSpc>
              <a:spcBef>
                <a:spcPts val="0"/>
              </a:spcBef>
              <a:spcAft>
                <a:spcPts val="0"/>
              </a:spcAft>
              <a:buSzPts val="1400"/>
              <a:buFont typeface="Raleway"/>
              <a:buChar char="●"/>
            </a:pPr>
            <a:r>
              <a:rPr lang="en" sz="1400"/>
              <a:t>  पुस्तकांची संख्या आणि शाळेत प्रवेश घेतलेल्या मुलांची संख्या यामध्ये खूप अंतर आहे. त्यामुळे प्रत्येक मुलाला वाचनालयातील पुस्तके उपलब्ध होऊ शकत नाहीत </a:t>
            </a:r>
            <a:endParaRPr sz="1400"/>
          </a:p>
          <a:p>
            <a:pPr indent="-317500" lvl="0" marL="457200" rtl="0" algn="l">
              <a:lnSpc>
                <a:spcPct val="105000"/>
              </a:lnSpc>
              <a:spcBef>
                <a:spcPts val="0"/>
              </a:spcBef>
              <a:spcAft>
                <a:spcPts val="0"/>
              </a:spcAft>
              <a:buSzPts val="1400"/>
              <a:buFont typeface="Raleway"/>
              <a:buChar char="●"/>
            </a:pPr>
            <a:r>
              <a:rPr lang="en" sz="1400"/>
              <a:t> आव्हाने: आदिवासी शाळेसाठी शिक्षकांना विशेष प्रशिक्षण आणि पुस्तकांची गरज आहे. बहुतांश आदिवासी विद्यार्थ्यांना पुस्तकांचा सामना करता येत नाही.</a:t>
            </a:r>
            <a:endParaRPr sz="1400"/>
          </a:p>
          <a:p>
            <a:pPr indent="-317500" lvl="0" marL="457200" rtl="0" algn="l">
              <a:lnSpc>
                <a:spcPct val="105000"/>
              </a:lnSpc>
              <a:spcBef>
                <a:spcPts val="0"/>
              </a:spcBef>
              <a:spcAft>
                <a:spcPts val="0"/>
              </a:spcAft>
              <a:buSzPts val="1400"/>
              <a:buFont typeface="Raleway"/>
              <a:buChar char="●"/>
            </a:pPr>
            <a:r>
              <a:rPr lang="en" sz="1400"/>
              <a:t>ग्रंथालयात पायाभूत सुविधा आणि सुसज्ज जागा आहे उपलब्ध नाही. त्यामुळे संशोधकाला विद्यार्थ्यांच्या शिक्षणाचे मूल्यमापन करता आले नाही </a:t>
            </a:r>
            <a:endParaRPr sz="1400"/>
          </a:p>
          <a:p>
            <a:pPr indent="-317500" lvl="0" marL="457200" rtl="0" algn="l">
              <a:lnSpc>
                <a:spcPct val="105000"/>
              </a:lnSpc>
              <a:spcBef>
                <a:spcPts val="0"/>
              </a:spcBef>
              <a:spcAft>
                <a:spcPts val="0"/>
              </a:spcAft>
              <a:buSzPts val="1400"/>
              <a:buFont typeface="Raleway"/>
              <a:buChar char="●"/>
            </a:pPr>
            <a:r>
              <a:rPr lang="en" sz="1400"/>
              <a:t>CWSN साठी वाचन साहित्याची उपलब्धता नसणे हा मुलांसाठी अडथळा आहे. शिक्षकांची भूमिका मर्यादित होते.</a:t>
            </a:r>
            <a:endParaRPr sz="1400">
              <a:latin typeface="Raleway"/>
              <a:ea typeface="Raleway"/>
              <a:cs typeface="Raleway"/>
              <a:sym typeface="Raleway"/>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4"/>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शिक्षक, HM, आणि BRC/CRC यांची शिफारस</a:t>
            </a:r>
            <a:endParaRPr/>
          </a:p>
        </p:txBody>
      </p:sp>
      <p:sp>
        <p:nvSpPr>
          <p:cNvPr id="195" name="Google Shape;195;p4"/>
          <p:cNvSpPr txBox="1"/>
          <p:nvPr>
            <p:ph idx="1" type="body"/>
          </p:nvPr>
        </p:nvSpPr>
        <p:spPr>
          <a:xfrm>
            <a:off x="729450" y="2078875"/>
            <a:ext cx="7688700" cy="2261100"/>
          </a:xfrm>
          <a:prstGeom prst="rect">
            <a:avLst/>
          </a:prstGeom>
          <a:noFill/>
          <a:ln>
            <a:noFill/>
          </a:ln>
        </p:spPr>
        <p:txBody>
          <a:bodyPr anchorCtr="0" anchor="t" bIns="91425" lIns="91425" spcFirstLastPara="1" rIns="91425" wrap="square" tIns="91425">
            <a:noAutofit/>
          </a:bodyPr>
          <a:lstStyle/>
          <a:p>
            <a:pPr indent="-311150" lvl="0" marL="457200" rtl="0" algn="l">
              <a:lnSpc>
                <a:spcPct val="115000"/>
              </a:lnSpc>
              <a:spcBef>
                <a:spcPts val="0"/>
              </a:spcBef>
              <a:spcAft>
                <a:spcPts val="0"/>
              </a:spcAft>
              <a:buSzPts val="1300"/>
              <a:buChar char="●"/>
            </a:pPr>
            <a:r>
              <a:rPr lang="en" sz="900"/>
              <a:t>250 पेक्षा जास्त विद्यार्थी असलेल्या आणि 6 वी ते 8 वी पर्यंतच्या इयत्ते असलेल्या शाळांना विज्ञान, गणित, ऍटलस, सामान्य ज्ञान इत्यादी विविध विषयांवरील पुस्तकांची आवश्यकता आहे. अशी पुस्तके त्यांना भविष्यात प्रेरणा देतील. </a:t>
            </a:r>
            <a:endParaRPr sz="900"/>
          </a:p>
          <a:p>
            <a:pPr indent="-311150" lvl="0" marL="457200" rtl="0" algn="l">
              <a:lnSpc>
                <a:spcPct val="115000"/>
              </a:lnSpc>
              <a:spcBef>
                <a:spcPts val="0"/>
              </a:spcBef>
              <a:spcAft>
                <a:spcPts val="0"/>
              </a:spcAft>
              <a:buSzPts val="1300"/>
              <a:buChar char="●"/>
            </a:pPr>
            <a:r>
              <a:rPr lang="en" sz="900"/>
              <a:t> शिक्षकांमध्ये प्रशिक्षणाचा अभाव आणि "आनंदासाठी वाचन" च्या गरजेबद्दल संवेदनशीलतेचा अभाव जिल्ह्यांकडून वारंवार आलेल्या टिप्पण्यांमधून दिसून येतो. टिप्पण्यांमध्ये मुख्यतः असे नमूद केले आहे की त्यांना विषय शिस्तीची पूर्तता करणारी पुस्तके खरेदी करणे आवश्यक आहे. शिक्षक ही गरज व्यक्त करतात, विशेषत: 6-8 सारख्या उच्च श्रेणींसाठी. यावरून असे दिसून येते की त्यांना या योजनेची फारशी माहिती नाही आणि निधी कोणत्या उद्देशासाठी आणि कसा वापरता येईल, पण त्याहीपेक्षा महत्त्वाचे म्हणजे ते वाचनाचे सार आणि आनंद गमावून बसले आहेत. </a:t>
            </a:r>
            <a:endParaRPr sz="900"/>
          </a:p>
          <a:p>
            <a:pPr indent="-311150" lvl="0" marL="457200" rtl="0" algn="l">
              <a:lnSpc>
                <a:spcPct val="115000"/>
              </a:lnSpc>
              <a:spcBef>
                <a:spcPts val="0"/>
              </a:spcBef>
              <a:spcAft>
                <a:spcPts val="0"/>
              </a:spcAft>
              <a:buSzPts val="1300"/>
              <a:buChar char="●"/>
            </a:pPr>
            <a:r>
              <a:rPr lang="en" sz="900"/>
              <a:t>दर्जेदार पुस्तके नेण्यासाठी शासनस्तरावरून पाठपुरावा करणे आवश्यक आहे. त्यासाठी ग्रामीण भागात वाचन संस्कृती वाढवण्यासाठी विविध उपक्रम राबवावे लागतील. तसेच समाजातील लोकांमध्ये जनजागृती करणे आवश्यक आहे.</a:t>
            </a:r>
            <a:endParaRPr sz="900"/>
          </a:p>
          <a:p>
            <a:pPr indent="-311150" lvl="0" marL="457200" rtl="0" algn="l">
              <a:lnSpc>
                <a:spcPct val="115000"/>
              </a:lnSpc>
              <a:spcBef>
                <a:spcPts val="0"/>
              </a:spcBef>
              <a:spcAft>
                <a:spcPts val="0"/>
              </a:spcAft>
              <a:buSzPts val="1300"/>
              <a:buChar char="●"/>
            </a:pPr>
            <a:r>
              <a:rPr lang="en" sz="900"/>
              <a:t>ग्रंथालयातील पुस्तके वयानुसार, वैविध्यपूर्ण, मनोरंजक आणि उपयुक्त असावीत. पुस्तके संहिताबद्ध करून भौतिक सुविधा उपलब्ध करून द्याव्यात. पुस्तके सर्वांना वाचण्यासाठी खुली असावीत आणि नोंदी ठेवल्या पाहिजेत. पुस्तकांचे नियमित व्यवस्थापन असावे </a:t>
            </a:r>
            <a:endParaRPr sz="900"/>
          </a:p>
          <a:p>
            <a:pPr indent="-311150" lvl="0" marL="457200" rtl="0" algn="l">
              <a:lnSpc>
                <a:spcPct val="115000"/>
              </a:lnSpc>
              <a:spcBef>
                <a:spcPts val="0"/>
              </a:spcBef>
              <a:spcAft>
                <a:spcPts val="0"/>
              </a:spcAft>
              <a:buSzPts val="1300"/>
              <a:buChar char="●"/>
            </a:pPr>
            <a:r>
              <a:rPr lang="en" sz="900"/>
              <a:t>शाळेत ग्रंथालयाचा कालावधी असावा, जेणेकरून जास्तीत जास्त विद्यार्थ्यांना त्याचा लाभ घेता येईल.</a:t>
            </a:r>
            <a:endParaRPr sz="900"/>
          </a:p>
          <a:p>
            <a:pPr indent="-311150" lvl="0" marL="457200" rtl="0" algn="l">
              <a:lnSpc>
                <a:spcPct val="115000"/>
              </a:lnSpc>
              <a:spcBef>
                <a:spcPts val="0"/>
              </a:spcBef>
              <a:spcAft>
                <a:spcPts val="0"/>
              </a:spcAft>
              <a:buSzPts val="1300"/>
              <a:buChar char="●"/>
            </a:pPr>
            <a:r>
              <a:rPr lang="en" sz="900"/>
              <a:t>शालेय वाचनालयात शालेय मुलांकडून बोलल्या जाणार्‍या भाषेनुसार बहुभाषिक पुस्तके उपलब्ध असावीत.</a:t>
            </a:r>
            <a:endParaRPr sz="900"/>
          </a:p>
          <a:p>
            <a:pPr indent="-311150" lvl="0" marL="457200" rtl="0" algn="l">
              <a:lnSpc>
                <a:spcPct val="115000"/>
              </a:lnSpc>
              <a:spcBef>
                <a:spcPts val="0"/>
              </a:spcBef>
              <a:spcAft>
                <a:spcPts val="0"/>
              </a:spcAft>
              <a:buSzPts val="1300"/>
              <a:buChar char="●"/>
            </a:pPr>
            <a:r>
              <a:rPr lang="en" sz="900"/>
              <a:t>शिक्षक हा केवळ पुस्तक निवड समितीचा भाग नसून शाळेच्या ग्रंथालयासाठी पुस्तके लिहिण्यास व तयार करण्यास सक्षम असावा.</a:t>
            </a:r>
            <a:endParaRPr sz="900"/>
          </a:p>
          <a:p>
            <a:pPr indent="-311150" lvl="0" marL="457200" rtl="0" algn="l">
              <a:lnSpc>
                <a:spcPct val="115000"/>
              </a:lnSpc>
              <a:spcBef>
                <a:spcPts val="0"/>
              </a:spcBef>
              <a:spcAft>
                <a:spcPts val="0"/>
              </a:spcAft>
              <a:buSzPts val="1300"/>
              <a:buChar char="●"/>
            </a:pPr>
            <a:r>
              <a:rPr lang="en" sz="900"/>
              <a:t>शिक्षकांच्या नवीन पिढीचा शाळेच्या ग्रंथालयात सहभाग असावा. त्यामुळे ग्रंथालयाचे कामकाज सुरळीतपणे चालू शकले</a:t>
            </a:r>
            <a:endParaRPr sz="900"/>
          </a:p>
          <a:p>
            <a:pPr indent="-311150" lvl="0" marL="457200" rtl="0" algn="l">
              <a:lnSpc>
                <a:spcPct val="115000"/>
              </a:lnSpc>
              <a:spcBef>
                <a:spcPts val="0"/>
              </a:spcBef>
              <a:spcAft>
                <a:spcPts val="0"/>
              </a:spcAft>
              <a:buSzPts val="1300"/>
              <a:buChar char="●"/>
            </a:pPr>
            <a:r>
              <a:rPr lang="en" sz="900"/>
              <a:t>शाळांनी CWSN विद्यार्थ्यांसाठी अधिक समावेशक होण्यासाठी डिजिटल साहित्य तयार केले पाहिजे. </a:t>
            </a:r>
            <a:endParaRPr sz="900"/>
          </a:p>
          <a:p>
            <a:pPr indent="-311150" lvl="0" marL="457200" rtl="0" algn="l">
              <a:lnSpc>
                <a:spcPct val="115000"/>
              </a:lnSpc>
              <a:spcBef>
                <a:spcPts val="0"/>
              </a:spcBef>
              <a:spcAft>
                <a:spcPts val="0"/>
              </a:spcAft>
              <a:buSzPts val="1300"/>
              <a:buChar char="●"/>
            </a:pPr>
            <a:r>
              <a:rPr lang="en" sz="900"/>
              <a:t>5000 हजार रुपये अनुदान वाचनालय चालवण्यासाठी पुरेसे नाही आणि पुस्तकांचे आयुष्य देखील खूप कमी आहे. त्यामुळे त्याच्या देखभालीसाठी पुरेसा निधी आवश्यक आहे.</a:t>
            </a:r>
            <a:endParaRPr sz="9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g215c1aee021_0_1"/>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990"/>
              <a:buNone/>
            </a:pPr>
            <a:r>
              <a:rPr lang="en" sz="2140"/>
              <a:t> </a:t>
            </a:r>
            <a:r>
              <a:rPr lang="en" sz="1600"/>
              <a:t>संशोधन आणि प्रशिक्षणासाठी वाव</a:t>
            </a:r>
            <a:endParaRPr sz="2140"/>
          </a:p>
        </p:txBody>
      </p:sp>
      <p:sp>
        <p:nvSpPr>
          <p:cNvPr id="201" name="Google Shape;201;g215c1aee021_0_1"/>
          <p:cNvSpPr txBox="1"/>
          <p:nvPr>
            <p:ph idx="1" type="body"/>
          </p:nvPr>
        </p:nvSpPr>
        <p:spPr>
          <a:xfrm>
            <a:off x="292550" y="1900150"/>
            <a:ext cx="7688700" cy="22611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lang="en"/>
              <a:t>DIET फॅकल्टीच्या मते, शाळेतील शिक्षक आणि SMC साठी प्रशिक्षण कार्यक्रम असावा. या प्रशिक्षण कार्यक्रमात खालील गोष्टींचा समावेश असावा</a:t>
            </a:r>
            <a:endParaRPr/>
          </a:p>
          <a:p>
            <a:pPr indent="-311150" lvl="0" marL="457200" rtl="0" algn="l">
              <a:lnSpc>
                <a:spcPct val="115000"/>
              </a:lnSpc>
              <a:spcBef>
                <a:spcPts val="0"/>
              </a:spcBef>
              <a:spcAft>
                <a:spcPts val="0"/>
              </a:spcAft>
              <a:buSzPts val="1300"/>
              <a:buFont typeface="Raleway"/>
              <a:buChar char="●"/>
            </a:pPr>
            <a:r>
              <a:rPr lang="en"/>
              <a:t>शालेय ग्रंथालय व्यवस्थापनासाठी स्वतंत्र मॉड्यूल विकसित करणे </a:t>
            </a:r>
            <a:endParaRPr/>
          </a:p>
          <a:p>
            <a:pPr indent="-311150" lvl="0" marL="457200" rtl="0" algn="l">
              <a:lnSpc>
                <a:spcPct val="115000"/>
              </a:lnSpc>
              <a:spcBef>
                <a:spcPts val="0"/>
              </a:spcBef>
              <a:spcAft>
                <a:spcPts val="0"/>
              </a:spcAft>
              <a:buSzPts val="1300"/>
              <a:buFont typeface="Raleway"/>
              <a:buChar char="●"/>
            </a:pPr>
            <a:r>
              <a:rPr lang="en"/>
              <a:t>संशोधनाद्वारे शालेय ग्रंथालयांसाठी मार्गदर्शक तत्त्वे तयार करणे </a:t>
            </a:r>
            <a:endParaRPr/>
          </a:p>
          <a:p>
            <a:pPr indent="-311150" lvl="0" marL="457200" rtl="0" algn="l">
              <a:lnSpc>
                <a:spcPct val="115000"/>
              </a:lnSpc>
              <a:spcBef>
                <a:spcPts val="0"/>
              </a:spcBef>
              <a:spcAft>
                <a:spcPts val="0"/>
              </a:spcAft>
              <a:buSzPts val="1300"/>
              <a:buFont typeface="Raleway"/>
              <a:buChar char="●"/>
            </a:pPr>
            <a:r>
              <a:rPr lang="en"/>
              <a:t> FLN हा साक्षरतेचा गाभा आहे. DIET त्यांच्या संशोधनाचे नियोजन करून शालेय ग्रंथालय समुदायाच्या शिक्षणात योगदान देऊ शकते. </a:t>
            </a:r>
            <a:endParaRPr/>
          </a:p>
          <a:p>
            <a:pPr indent="-311150" lvl="0" marL="457200" rtl="0" algn="l">
              <a:lnSpc>
                <a:spcPct val="115000"/>
              </a:lnSpc>
              <a:spcBef>
                <a:spcPts val="0"/>
              </a:spcBef>
              <a:spcAft>
                <a:spcPts val="0"/>
              </a:spcAft>
              <a:buSzPts val="1300"/>
              <a:buFont typeface="Raleway"/>
              <a:buChar char="●"/>
            </a:pPr>
            <a:r>
              <a:rPr lang="en"/>
              <a:t>मुलांचे मूल्यमापन करण्यासाठी मार्गदर्शक तत्त्वे विकसित केली पाहिजेत आणि त्याद्वारे शालेय ग्रंथालयांद्वारे मुलांचे शिक्षण समजण्यास मदत होईल. 5)सामुदायिक शिक्षणावर शाळा ग्रंथालय व्यवस्थापनावर शिक्षक आणि SMCs साठी स्वतंत्र प्रशिक्षण आयोजित करणे</a:t>
            </a:r>
            <a:endParaRPr>
              <a:latin typeface="Raleway"/>
              <a:ea typeface="Raleway"/>
              <a:cs typeface="Raleway"/>
              <a:sym typeface="Raleway"/>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g214e8225853_0_1"/>
          <p:cNvSpPr txBox="1"/>
          <p:nvPr>
            <p:ph type="title"/>
          </p:nvPr>
        </p:nvSpPr>
        <p:spPr>
          <a:xfrm>
            <a:off x="789100" y="647750"/>
            <a:ext cx="7688700" cy="5352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990"/>
              <a:buNone/>
            </a:pPr>
            <a:r>
              <a:rPr lang="en" sz="1600"/>
              <a:t>अभ्यासाचे उद्दिष्ट</a:t>
            </a:r>
            <a:endParaRPr sz="2140"/>
          </a:p>
        </p:txBody>
      </p:sp>
      <p:sp>
        <p:nvSpPr>
          <p:cNvPr id="94" name="Google Shape;94;g214e8225853_0_1"/>
          <p:cNvSpPr txBox="1"/>
          <p:nvPr>
            <p:ph idx="1" type="body"/>
          </p:nvPr>
        </p:nvSpPr>
        <p:spPr>
          <a:xfrm>
            <a:off x="621025" y="1416024"/>
            <a:ext cx="7688700" cy="3727475"/>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300"/>
              <a:buNone/>
            </a:pPr>
            <a:r>
              <a:rPr lang="en" sz="1100"/>
              <a:t>महाराष्ट्रातील सरकारी प्राथमिक शाळा (ग्रेड 1-8) मध्ये साक्षरता आणि वाचनाला चालना देण्यासाठी ग्रंथालयांचा प्रभावी वापर सुनिश्चित करण्यासाठी, राज्याला पद्धती आणि धोरण स्तरावरील बदलांची शिफारस करणे हा या अभ्यासाचा एकंदर उद्देश आहे.</a:t>
            </a:r>
            <a:endParaRPr sz="1100">
              <a:solidFill>
                <a:srgbClr val="000000"/>
              </a:solidFill>
              <a:latin typeface="Raleway"/>
              <a:ea typeface="Raleway"/>
              <a:cs typeface="Raleway"/>
              <a:sym typeface="Raleway"/>
            </a:endParaRPr>
          </a:p>
          <a:p>
            <a:pPr indent="0" lvl="0" marL="0" rtl="0" algn="l">
              <a:lnSpc>
                <a:spcPct val="115000"/>
              </a:lnSpc>
              <a:spcBef>
                <a:spcPts val="0"/>
              </a:spcBef>
              <a:spcAft>
                <a:spcPts val="0"/>
              </a:spcAft>
              <a:buSzPts val="1300"/>
              <a:buNone/>
            </a:pPr>
            <a:r>
              <a:t/>
            </a:r>
            <a:endParaRPr sz="1100"/>
          </a:p>
          <a:p>
            <a:pPr indent="0" lvl="0" marL="0" rtl="0" algn="l">
              <a:lnSpc>
                <a:spcPct val="115000"/>
              </a:lnSpc>
              <a:spcBef>
                <a:spcPts val="0"/>
              </a:spcBef>
              <a:spcAft>
                <a:spcPts val="0"/>
              </a:spcAft>
              <a:buSzPts val="1300"/>
              <a:buNone/>
            </a:pPr>
            <a:r>
              <a:rPr b="1" lang="en" sz="1100"/>
              <a:t>विशेषतः, अभ्यासाचे उद्दिष्ट असेल-</a:t>
            </a:r>
            <a:endParaRPr b="1" sz="1100">
              <a:solidFill>
                <a:srgbClr val="000000"/>
              </a:solidFill>
              <a:latin typeface="Raleway"/>
              <a:ea typeface="Raleway"/>
              <a:cs typeface="Raleway"/>
              <a:sym typeface="Raleway"/>
            </a:endParaRPr>
          </a:p>
          <a:p>
            <a:pPr indent="0" lvl="0" marL="0" rtl="0" algn="l">
              <a:lnSpc>
                <a:spcPct val="115000"/>
              </a:lnSpc>
              <a:spcBef>
                <a:spcPts val="0"/>
              </a:spcBef>
              <a:spcAft>
                <a:spcPts val="0"/>
              </a:spcAft>
              <a:buSzPts val="1300"/>
              <a:buNone/>
            </a:pPr>
            <a:r>
              <a:t/>
            </a:r>
            <a:endParaRPr sz="1100">
              <a:solidFill>
                <a:srgbClr val="000000"/>
              </a:solidFill>
              <a:latin typeface="Raleway"/>
              <a:ea typeface="Raleway"/>
              <a:cs typeface="Raleway"/>
              <a:sym typeface="Raleway"/>
            </a:endParaRPr>
          </a:p>
          <a:p>
            <a:pPr indent="-228600" lvl="0" marL="228600" rtl="0" algn="l">
              <a:lnSpc>
                <a:spcPct val="115000"/>
              </a:lnSpc>
              <a:spcBef>
                <a:spcPts val="0"/>
              </a:spcBef>
              <a:spcAft>
                <a:spcPts val="0"/>
              </a:spcAft>
              <a:buSzPts val="1300"/>
              <a:buAutoNum type="arabicParenR"/>
            </a:pPr>
            <a:r>
              <a:rPr lang="en" sz="1100"/>
              <a:t>भारत सरकार आणि राज्यात जारी केलेल्या ग्रंथालयांवरील विविध धोरणे आणि तरतुदी कालक्रमानुसार संकलित करणे; </a:t>
            </a:r>
            <a:endParaRPr sz="1100"/>
          </a:p>
          <a:p>
            <a:pPr indent="-228600" lvl="0" marL="228600" rtl="0" algn="l">
              <a:lnSpc>
                <a:spcPct val="115000"/>
              </a:lnSpc>
              <a:spcBef>
                <a:spcPts val="0"/>
              </a:spcBef>
              <a:spcAft>
                <a:spcPts val="0"/>
              </a:spcAft>
              <a:buSzPts val="1300"/>
              <a:buAutoNum type="arabicParenR"/>
            </a:pPr>
            <a:r>
              <a:rPr lang="en" sz="1100"/>
              <a:t> शालेय स्तरावर वरील धोरणे आणि तरतुदींनुसार ग्रंथालयांच्या स्थितीचे मूल्यांकन करणे; </a:t>
            </a:r>
            <a:endParaRPr sz="1100"/>
          </a:p>
          <a:p>
            <a:pPr indent="-228600" lvl="0" marL="228600" rtl="0" algn="l">
              <a:lnSpc>
                <a:spcPct val="115000"/>
              </a:lnSpc>
              <a:spcBef>
                <a:spcPts val="0"/>
              </a:spcBef>
              <a:spcAft>
                <a:spcPts val="0"/>
              </a:spcAft>
              <a:buSzPts val="1300"/>
              <a:buAutoNum type="arabicParenR"/>
            </a:pPr>
            <a:r>
              <a:rPr lang="en" sz="1100"/>
              <a:t>उपलब्ध पुस्तकांची संख्या, पुस्तकांचे प्रकार, त्यांचा दर्जा आणि सर्व मुलांसाठी योग्यता, ग्रंथालयांची कार्यपद्धती आणि विद्यार्थ्यांमधील वापर या दृष्टिकोनातून ग्रंथालयांची स्थिती समजून घेणे </a:t>
            </a:r>
            <a:endParaRPr sz="1100"/>
          </a:p>
          <a:p>
            <a:pPr indent="-228600" lvl="0" marL="228600" rtl="0" algn="l">
              <a:lnSpc>
                <a:spcPct val="115000"/>
              </a:lnSpc>
              <a:spcBef>
                <a:spcPts val="0"/>
              </a:spcBef>
              <a:spcAft>
                <a:spcPts val="0"/>
              </a:spcAft>
              <a:buSzPts val="1300"/>
              <a:buAutoNum type="arabicParenR"/>
            </a:pPr>
            <a:r>
              <a:rPr lang="en" sz="1100"/>
              <a:t>शिक्षक, विद्यार्थी, KPs, EO, DIET यांच्या श्रद्धा आणि धारणांमधील अडथळ्यांचे परीक्षण करणे; जे ग्रंथालयांचा प्रभावी वापर रोखतात. </a:t>
            </a:r>
            <a:endParaRPr sz="1100"/>
          </a:p>
          <a:p>
            <a:pPr indent="-228600" lvl="0" marL="228600" rtl="0" algn="l">
              <a:lnSpc>
                <a:spcPct val="115000"/>
              </a:lnSpc>
              <a:spcBef>
                <a:spcPts val="0"/>
              </a:spcBef>
              <a:spcAft>
                <a:spcPts val="0"/>
              </a:spcAft>
              <a:buSzPts val="1300"/>
              <a:buAutoNum type="arabicParenR"/>
            </a:pPr>
            <a:r>
              <a:rPr lang="en" sz="1100"/>
              <a:t>प्रादेशिक भाषेतील फरक आणि विद्यार्थ्यांच्या शारीरिक क्षमतेवर आधारित पुस्तकांची निवड आणि खरेदी प्रक्रिया समजून घेणे</a:t>
            </a:r>
            <a:endParaRPr sz="1100"/>
          </a:p>
          <a:p>
            <a:pPr indent="-228600" lvl="0" marL="228600" rtl="0" algn="l">
              <a:lnSpc>
                <a:spcPct val="115000"/>
              </a:lnSpc>
              <a:spcBef>
                <a:spcPts val="0"/>
              </a:spcBef>
              <a:spcAft>
                <a:spcPts val="0"/>
              </a:spcAft>
              <a:buSzPts val="1300"/>
              <a:buAutoNum type="arabicParenR"/>
            </a:pPr>
            <a:r>
              <a:rPr lang="en" sz="1100"/>
              <a:t>शाळेतील विद्यार्थ्यांसाठी ग्रंथालयांचा वापर आणि "आनंदासाठी वाचन" प्रवृत्त करण्यासाठी पुस्तकांचा वापर करण्यास प्रोत्साहन देण्यासाठी शिक्षकांना दिलेल्या प्रशिक्षणाच्या प्रकाराचा अभ्यास करणे  . या अभ्यासाच्या माध्यमातून विद्यार्थ्यांना मराठीशिवाय इतर भाषा वाचता येतात का, हेही तपासण्याचा मानस आहे. </a:t>
            </a:r>
            <a:endParaRPr sz="1100"/>
          </a:p>
          <a:p>
            <a:pPr indent="-228600" lvl="0" marL="228600" rtl="0" algn="l">
              <a:lnSpc>
                <a:spcPct val="115000"/>
              </a:lnSpc>
              <a:spcBef>
                <a:spcPts val="0"/>
              </a:spcBef>
              <a:spcAft>
                <a:spcPts val="0"/>
              </a:spcAft>
              <a:buSzPts val="1300"/>
              <a:buAutoNum type="arabicParenR"/>
            </a:pPr>
            <a:r>
              <a:rPr lang="en" sz="1100"/>
              <a:t>सध्याची धोरणे/अंमलबजावणी आणि मुलांकडून आणि शाळांकडून असलेल्या अपेक्षांमधील तफावत ओळखणे </a:t>
            </a:r>
            <a:endParaRPr sz="1100"/>
          </a:p>
          <a:p>
            <a:pPr indent="-228600" lvl="0" marL="228600" rtl="0" algn="l">
              <a:lnSpc>
                <a:spcPct val="115000"/>
              </a:lnSpc>
              <a:spcBef>
                <a:spcPts val="0"/>
              </a:spcBef>
              <a:spcAft>
                <a:spcPts val="0"/>
              </a:spcAft>
              <a:buSzPts val="1300"/>
              <a:buAutoNum type="arabicParenR"/>
            </a:pPr>
            <a:r>
              <a:rPr lang="en" sz="1100"/>
              <a:t>राज्यातील ग्रंथालये आणि ग्रंथालयाच्या वापराच्या संदर्भात चांगल्या पद्धती आणि नवकल्पनांचे दस्तऐवजीकरण करणे</a:t>
            </a:r>
            <a:endParaRPr sz="1100">
              <a:latin typeface="Raleway"/>
              <a:ea typeface="Raleway"/>
              <a:cs typeface="Raleway"/>
              <a:sym typeface="Raleway"/>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g214e8225853_0_6"/>
          <p:cNvSpPr txBox="1"/>
          <p:nvPr>
            <p:ph type="title"/>
          </p:nvPr>
        </p:nvSpPr>
        <p:spPr>
          <a:xfrm>
            <a:off x="774175" y="1326100"/>
            <a:ext cx="7688700" cy="5352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600"/>
              <a:buNone/>
            </a:pPr>
            <a:r>
              <a:rPr lang="en" sz="2000">
                <a:solidFill>
                  <a:srgbClr val="000000"/>
                </a:solidFill>
              </a:rPr>
              <a:t> </a:t>
            </a:r>
            <a:r>
              <a:rPr lang="en" sz="2000"/>
              <a:t>कार्यपद्धती</a:t>
            </a:r>
            <a:endParaRPr b="0" sz="2000">
              <a:solidFill>
                <a:srgbClr val="2F5496"/>
              </a:solidFill>
              <a:latin typeface="Calibri"/>
              <a:ea typeface="Calibri"/>
              <a:cs typeface="Calibri"/>
              <a:sym typeface="Calibri"/>
            </a:endParaRPr>
          </a:p>
        </p:txBody>
      </p:sp>
      <p:sp>
        <p:nvSpPr>
          <p:cNvPr id="100" name="Google Shape;100;g214e8225853_0_6"/>
          <p:cNvSpPr txBox="1"/>
          <p:nvPr>
            <p:ph idx="1" type="body"/>
          </p:nvPr>
        </p:nvSpPr>
        <p:spPr>
          <a:xfrm>
            <a:off x="79950" y="1779300"/>
            <a:ext cx="8984100" cy="30012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0"/>
              </a:spcAft>
              <a:buSzPts val="935"/>
              <a:buNone/>
            </a:pPr>
            <a:r>
              <a:t/>
            </a:r>
            <a:endParaRPr b="1">
              <a:solidFill>
                <a:srgbClr val="000000"/>
              </a:solidFill>
              <a:latin typeface="Raleway"/>
              <a:ea typeface="Raleway"/>
              <a:cs typeface="Raleway"/>
              <a:sym typeface="Raleway"/>
            </a:endParaRPr>
          </a:p>
          <a:p>
            <a:pPr indent="-342900" lvl="0" marL="342900" rtl="0" algn="l">
              <a:lnSpc>
                <a:spcPct val="95000"/>
              </a:lnSpc>
              <a:spcBef>
                <a:spcPts val="0"/>
              </a:spcBef>
              <a:spcAft>
                <a:spcPts val="0"/>
              </a:spcAft>
              <a:buSzPts val="935"/>
              <a:buAutoNum type="arabicParenR"/>
            </a:pPr>
            <a:r>
              <a:rPr lang="en" sz="1400"/>
              <a:t>एक मिश्रित अभ्यास पद्धती वापरली जाईल ज्यामध्ये दुय्यम डेटा विश्लेषण, सखोल साहित्य पुनरावलोकन, संबंधित आणि विश्वासार्ह डेटा सेटचे डेस्क पुनरावलोकन, मुख्य भागधारकांच्या मुलाखती, FGDs आणि फील्ड भेटींचा समावेश आहे: </a:t>
            </a:r>
            <a:endParaRPr sz="1400"/>
          </a:p>
          <a:p>
            <a:pPr indent="-342900" lvl="0" marL="342900" rtl="0" algn="l">
              <a:lnSpc>
                <a:spcPct val="95000"/>
              </a:lnSpc>
              <a:spcBef>
                <a:spcPts val="0"/>
              </a:spcBef>
              <a:spcAft>
                <a:spcPts val="0"/>
              </a:spcAft>
              <a:buSzPts val="935"/>
              <a:buAutoNum type="arabicParenR"/>
            </a:pPr>
            <a:r>
              <a:rPr lang="en" sz="1400"/>
              <a:t>डेस्क रिसर्च: यामध्ये गेल्या पाच वर्षांतील ग्रंथालयांच्या स्थितीवर विद्यापीठे/नामांकित स्वयंसेवी संस्था/इतर एजन्सींद्वारे उपलब्ध संशोधन अभ्यासांचे संकलन आणि विश्लेषण यांचा समावेश असेल. UDISE सारख्या विश्वसनीय डेटा संचातील डेटा आणि ग्रंथालय निधीच्या वापराबाबत राज्याने प्रकाशित केलेले अहवाल यांचाही विचार केला जाईल. </a:t>
            </a:r>
            <a:endParaRPr sz="1400"/>
          </a:p>
          <a:p>
            <a:pPr indent="-342900" lvl="0" marL="342900" rtl="0" algn="l">
              <a:lnSpc>
                <a:spcPct val="95000"/>
              </a:lnSpc>
              <a:spcBef>
                <a:spcPts val="0"/>
              </a:spcBef>
              <a:spcAft>
                <a:spcPts val="0"/>
              </a:spcAft>
              <a:buSzPts val="935"/>
              <a:buAutoNum type="arabicParenR"/>
            </a:pPr>
            <a:r>
              <a:rPr lang="en" sz="1400"/>
              <a:t>क्षेत्रीय सर्वेक्षण: अभ्यासासाठी डेटा संकलनामध्ये डेटा संकलनाच्या गुणात्मक आणि परिमाणात्मक दोन्ही पद्धतींचा वापर केला जाईल, ज्यामध्ये संबंधित भागधारकांसह फोकस गट चर्चा, मुलाखती आणि फील्ड सर्वेक्षण यांचा समावेश आहे. </a:t>
            </a:r>
            <a:endParaRPr sz="1400"/>
          </a:p>
          <a:p>
            <a:pPr indent="-342900" lvl="0" marL="342900" rtl="0" algn="l">
              <a:lnSpc>
                <a:spcPct val="95000"/>
              </a:lnSpc>
              <a:spcBef>
                <a:spcPts val="0"/>
              </a:spcBef>
              <a:spcAft>
                <a:spcPts val="0"/>
              </a:spcAft>
              <a:buSzPts val="935"/>
              <a:buAutoNum type="arabicParenR"/>
            </a:pPr>
            <a:r>
              <a:rPr lang="en" sz="1400"/>
              <a:t> शक्य तितक्या प्रमाणात, आम्ही उत्तरदात्यांमध्ये वय, लिंग आणि सामाजिक गट आणि भौगोलिक संदर्भात विविधता सुनिश्चित करू.</a:t>
            </a:r>
            <a:endParaRPr b="1" sz="1400">
              <a:solidFill>
                <a:srgbClr val="000000"/>
              </a:solidFill>
              <a:latin typeface="Raleway"/>
              <a:ea typeface="Raleway"/>
              <a:cs typeface="Raleway"/>
              <a:sym typeface="Raleway"/>
            </a:endParaRPr>
          </a:p>
          <a:p>
            <a:pPr indent="0" lvl="0" marL="0" rtl="0" algn="l">
              <a:lnSpc>
                <a:spcPct val="95000"/>
              </a:lnSpc>
              <a:spcBef>
                <a:spcPts val="0"/>
              </a:spcBef>
              <a:spcAft>
                <a:spcPts val="0"/>
              </a:spcAft>
              <a:buSzPts val="935"/>
              <a:buNone/>
            </a:pPr>
            <a:r>
              <a:t/>
            </a:r>
            <a:endParaRPr b="1" sz="1400"/>
          </a:p>
          <a:p>
            <a:pPr indent="0" lvl="0" marL="0" rtl="0" algn="l">
              <a:lnSpc>
                <a:spcPct val="95000"/>
              </a:lnSpc>
              <a:spcBef>
                <a:spcPts val="0"/>
              </a:spcBef>
              <a:spcAft>
                <a:spcPts val="0"/>
              </a:spcAft>
              <a:buSzPts val="935"/>
              <a:buNone/>
            </a:pPr>
            <a:r>
              <a:rPr b="1" lang="en" sz="1400"/>
              <a:t>लक्ष्य गट :</a:t>
            </a:r>
            <a:endParaRPr/>
          </a:p>
          <a:p>
            <a:pPr indent="0" lvl="0" marL="0" rtl="0" algn="l">
              <a:lnSpc>
                <a:spcPct val="95000"/>
              </a:lnSpc>
              <a:spcBef>
                <a:spcPts val="0"/>
              </a:spcBef>
              <a:spcAft>
                <a:spcPts val="0"/>
              </a:spcAft>
              <a:buSzPts val="935"/>
              <a:buNone/>
            </a:pPr>
            <a:r>
              <a:rPr lang="en" sz="1400"/>
              <a:t>अभ्यासाचे प्राथमिक प्रतिसादकर्ते जिल्हा अधिकारी (DIET आणि EO कार्यालय), ब्लॉक आणि क्लस्टर अधिकारी, शाळा HM, शिक्षक, मुले आणि शाळांमध्ये काम करणारे इतर संबंधित भागधारक असतील (समाज प्रतिनिधी आणि SMC सदस्यांसह)</a:t>
            </a:r>
            <a:endParaRPr b="1" sz="1400">
              <a:solidFill>
                <a:srgbClr val="000000"/>
              </a:solidFill>
              <a:latin typeface="Raleway"/>
              <a:ea typeface="Raleway"/>
              <a:cs typeface="Raleway"/>
              <a:sym typeface="Raleway"/>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1"/>
          <p:cNvSpPr txBox="1"/>
          <p:nvPr>
            <p:ph type="title"/>
          </p:nvPr>
        </p:nvSpPr>
        <p:spPr>
          <a:xfrm>
            <a:off x="727650" y="1291525"/>
            <a:ext cx="7688700" cy="53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340"/>
              <a:buNone/>
            </a:pPr>
            <a:r>
              <a:rPr lang="en" sz="1600"/>
              <a:t>क्षेत्र भेटीसाठी जिल्ह्यांची निवड चार प्रमुख निकषांवर आधारित आहे:</a:t>
            </a:r>
            <a:endParaRPr sz="2140"/>
          </a:p>
        </p:txBody>
      </p:sp>
      <p:sp>
        <p:nvSpPr>
          <p:cNvPr id="106" name="Google Shape;106;p11"/>
          <p:cNvSpPr txBox="1"/>
          <p:nvPr>
            <p:ph idx="1" type="body"/>
          </p:nvPr>
        </p:nvSpPr>
        <p:spPr>
          <a:xfrm>
            <a:off x="729450" y="2078875"/>
            <a:ext cx="7688700" cy="3064500"/>
          </a:xfrm>
          <a:prstGeom prst="rect">
            <a:avLst/>
          </a:prstGeom>
          <a:noFill/>
          <a:ln>
            <a:noFill/>
          </a:ln>
        </p:spPr>
        <p:txBody>
          <a:bodyPr anchorCtr="0" anchor="t" bIns="91425" lIns="91425" spcFirstLastPara="1" rIns="91425" wrap="square" tIns="91425">
            <a:noAutofit/>
          </a:bodyPr>
          <a:lstStyle/>
          <a:p>
            <a:pPr indent="-311150" lvl="0" marL="457200" rtl="0" algn="just">
              <a:lnSpc>
                <a:spcPct val="150000"/>
              </a:lnSpc>
              <a:spcBef>
                <a:spcPts val="0"/>
              </a:spcBef>
              <a:spcAft>
                <a:spcPts val="0"/>
              </a:spcAft>
              <a:buClr>
                <a:srgbClr val="000000"/>
              </a:buClr>
              <a:buSzPts val="1300"/>
              <a:buFont typeface="Raleway"/>
              <a:buAutoNum type="arabicPeriod"/>
            </a:pPr>
            <a:r>
              <a:rPr lang="en" sz="1600"/>
              <a:t>1) प्रादेशिक प्रतिनिधित्व भौगोलिक पैलू (इतर राज्यांसह सीमा सामायिक करणे, पाण्याची कमतरता इ.) </a:t>
            </a:r>
            <a:endParaRPr sz="1600"/>
          </a:p>
          <a:p>
            <a:pPr indent="-311150" lvl="0" marL="457200" rtl="0" algn="just">
              <a:lnSpc>
                <a:spcPct val="150000"/>
              </a:lnSpc>
              <a:spcBef>
                <a:spcPts val="0"/>
              </a:spcBef>
              <a:spcAft>
                <a:spcPts val="0"/>
              </a:spcAft>
              <a:buClr>
                <a:srgbClr val="000000"/>
              </a:buClr>
              <a:buSzPts val="1300"/>
              <a:buFont typeface="Raleway"/>
              <a:buAutoNum type="arabicPeriod"/>
            </a:pPr>
            <a:r>
              <a:rPr lang="en" sz="1600"/>
              <a:t>लोकसंख्या - (आदिवासी, धार्मिक अल्पसंख्याक इ.), </a:t>
            </a:r>
            <a:endParaRPr sz="1600"/>
          </a:p>
          <a:p>
            <a:pPr indent="-311150" lvl="0" marL="457200" rtl="0" algn="just">
              <a:lnSpc>
                <a:spcPct val="150000"/>
              </a:lnSpc>
              <a:spcBef>
                <a:spcPts val="0"/>
              </a:spcBef>
              <a:spcAft>
                <a:spcPts val="0"/>
              </a:spcAft>
              <a:buClr>
                <a:srgbClr val="000000"/>
              </a:buClr>
              <a:buSzPts val="1300"/>
              <a:buFont typeface="Raleway"/>
              <a:buAutoNum type="arabicPeriod"/>
            </a:pPr>
            <a:r>
              <a:rPr lang="en" sz="1600"/>
              <a:t>आर्थिक परिदृश्य (ग्रामीण/शहरी/स्थलांतरित, बीपीएल इ.), आणि भाषिक प्रतिनिधित्व आणि अपंगत्व </a:t>
            </a:r>
            <a:endParaRPr sz="1600"/>
          </a:p>
          <a:p>
            <a:pPr indent="-311150" lvl="0" marL="457200" rtl="0" algn="just">
              <a:lnSpc>
                <a:spcPct val="150000"/>
              </a:lnSpc>
              <a:spcBef>
                <a:spcPts val="0"/>
              </a:spcBef>
              <a:spcAft>
                <a:spcPts val="0"/>
              </a:spcAft>
              <a:buClr>
                <a:srgbClr val="000000"/>
              </a:buClr>
              <a:buSzPts val="1300"/>
              <a:buFont typeface="Raleway"/>
              <a:buAutoNum type="arabicPeriod"/>
            </a:pPr>
            <a:r>
              <a:rPr lang="en" sz="1600"/>
              <a:t>आकांक्षी जिल्हे</a:t>
            </a:r>
            <a:endParaRPr sz="1200">
              <a:solidFill>
                <a:srgbClr val="000000"/>
              </a:solidFill>
              <a:latin typeface="Raleway"/>
              <a:ea typeface="Raleway"/>
              <a:cs typeface="Raleway"/>
              <a:sym typeface="Raleway"/>
            </a:endParaRPr>
          </a:p>
          <a:p>
            <a:pPr indent="-228600" lvl="0" marL="457200" rtl="0" algn="just">
              <a:lnSpc>
                <a:spcPct val="150000"/>
              </a:lnSpc>
              <a:spcBef>
                <a:spcPts val="0"/>
              </a:spcBef>
              <a:spcAft>
                <a:spcPts val="0"/>
              </a:spcAft>
              <a:buClr>
                <a:srgbClr val="000000"/>
              </a:buClr>
              <a:buSzPts val="1300"/>
              <a:buFont typeface="Raleway"/>
              <a:buNone/>
            </a:pPr>
            <a:r>
              <a:t/>
            </a:r>
            <a:endParaRPr sz="1200">
              <a:solidFill>
                <a:srgbClr val="000000"/>
              </a:solidFill>
              <a:latin typeface="Raleway"/>
              <a:ea typeface="Raleway"/>
              <a:cs typeface="Raleway"/>
              <a:sym typeface="Raleway"/>
            </a:endParaRPr>
          </a:p>
          <a:p>
            <a:pPr indent="-228600" lvl="0" marL="457200" rtl="0" algn="just">
              <a:lnSpc>
                <a:spcPct val="150000"/>
              </a:lnSpc>
              <a:spcBef>
                <a:spcPts val="0"/>
              </a:spcBef>
              <a:spcAft>
                <a:spcPts val="0"/>
              </a:spcAft>
              <a:buClr>
                <a:srgbClr val="000000"/>
              </a:buClr>
              <a:buSzPts val="1300"/>
              <a:buFont typeface="Raleway"/>
              <a:buNone/>
            </a:pPr>
            <a:r>
              <a:t/>
            </a:r>
            <a:endParaRPr sz="1600">
              <a:solidFill>
                <a:srgbClr val="000000"/>
              </a:solidFill>
              <a:latin typeface="Raleway"/>
              <a:ea typeface="Raleway"/>
              <a:cs typeface="Raleway"/>
              <a:sym typeface="Raleway"/>
            </a:endParaRPr>
          </a:p>
        </p:txBody>
      </p:sp>
      <p:sp>
        <p:nvSpPr>
          <p:cNvPr id="107" name="Google Shape;107;p11"/>
          <p:cNvSpPr/>
          <p:nvPr/>
        </p:nvSpPr>
        <p:spPr>
          <a:xfrm>
            <a:off x="0" y="136267"/>
            <a:ext cx="223138" cy="184666"/>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600"/>
              <a:buFont typeface="Arial"/>
              <a:buNone/>
            </a:pPr>
            <a:r>
              <a:rPr b="0" i="0" lang="en" sz="600" u="none" cap="none" strike="noStrike">
                <a:solidFill>
                  <a:schemeClr val="dk1"/>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p:txBody>
      </p:sp>
      <p:sp>
        <p:nvSpPr>
          <p:cNvPr id="108" name="Google Shape;108;p11"/>
          <p:cNvSpPr/>
          <p:nvPr/>
        </p:nvSpPr>
        <p:spPr>
          <a:xfrm>
            <a:off x="0" y="136267"/>
            <a:ext cx="223138" cy="184666"/>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600"/>
              <a:buFont typeface="Arial"/>
              <a:buNone/>
            </a:pPr>
            <a:r>
              <a:rPr b="0" i="0" lang="en" sz="600" u="none" cap="none" strike="noStrike">
                <a:solidFill>
                  <a:schemeClr val="dk1"/>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0"/>
          <p:cNvSpPr txBox="1"/>
          <p:nvPr>
            <p:ph type="title"/>
          </p:nvPr>
        </p:nvSpPr>
        <p:spPr>
          <a:xfrm>
            <a:off x="729450" y="1318650"/>
            <a:ext cx="7688400" cy="535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00000"/>
              <a:buNone/>
            </a:pPr>
            <a:r>
              <a:rPr lang="en"/>
              <a:t>जिल्ह्यांच्या निवडीसाठी शिफारस</a:t>
            </a:r>
            <a:endParaRPr/>
          </a:p>
        </p:txBody>
      </p:sp>
      <p:sp>
        <p:nvSpPr>
          <p:cNvPr id="114" name="Google Shape;114;p10"/>
          <p:cNvSpPr txBox="1"/>
          <p:nvPr>
            <p:ph idx="1" type="body"/>
          </p:nvPr>
        </p:nvSpPr>
        <p:spPr>
          <a:xfrm>
            <a:off x="729325" y="2078875"/>
            <a:ext cx="3774300" cy="22611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300"/>
              <a:buNone/>
            </a:pPr>
            <a:r>
              <a:t/>
            </a:r>
            <a:endParaRPr/>
          </a:p>
        </p:txBody>
      </p:sp>
      <p:pic>
        <p:nvPicPr>
          <p:cNvPr id="115" name="Google Shape;115;p10"/>
          <p:cNvPicPr preferRelativeResize="0"/>
          <p:nvPr/>
        </p:nvPicPr>
        <p:blipFill rotWithShape="1">
          <a:blip r:embed="rId3">
            <a:alphaModFix/>
          </a:blip>
          <a:srcRect b="0" l="0" r="15702" t="0"/>
          <a:stretch/>
        </p:blipFill>
        <p:spPr>
          <a:xfrm>
            <a:off x="729450" y="2078875"/>
            <a:ext cx="3774300" cy="3064499"/>
          </a:xfrm>
          <a:prstGeom prst="rect">
            <a:avLst/>
          </a:prstGeom>
          <a:noFill/>
          <a:ln>
            <a:noFill/>
          </a:ln>
        </p:spPr>
      </p:pic>
      <p:sp>
        <p:nvSpPr>
          <p:cNvPr id="116" name="Google Shape;116;p10"/>
          <p:cNvSpPr txBox="1"/>
          <p:nvPr>
            <p:ph idx="2" type="body"/>
          </p:nvPr>
        </p:nvSpPr>
        <p:spPr>
          <a:xfrm>
            <a:off x="4643600" y="2078875"/>
            <a:ext cx="3774300" cy="30645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358"/>
              <a:buNone/>
            </a:pPr>
            <a:r>
              <a:rPr b="1" lang="en" sz="1600"/>
              <a:t>पश्चिम महाराष्ट्र</a:t>
            </a:r>
            <a:endParaRPr b="1" sz="1600"/>
          </a:p>
          <a:p>
            <a:pPr indent="-457200" lvl="0" marL="457200" rtl="0" algn="just">
              <a:lnSpc>
                <a:spcPct val="150000"/>
              </a:lnSpc>
              <a:spcBef>
                <a:spcPts val="0"/>
              </a:spcBef>
              <a:spcAft>
                <a:spcPts val="0"/>
              </a:spcAft>
              <a:buSzPts val="358"/>
              <a:buFont typeface="Arial"/>
              <a:buAutoNum type="arabicPeriod"/>
            </a:pPr>
            <a:r>
              <a:rPr lang="en" sz="1600">
                <a:solidFill>
                  <a:srgbClr val="4C74D7"/>
                </a:solidFill>
              </a:rPr>
              <a:t> सातारा </a:t>
            </a:r>
            <a:endParaRPr sz="1600">
              <a:solidFill>
                <a:srgbClr val="4C74D7"/>
              </a:solidFill>
            </a:endParaRPr>
          </a:p>
          <a:p>
            <a:pPr indent="-457200" lvl="0" marL="457200" rtl="0" algn="just">
              <a:lnSpc>
                <a:spcPct val="150000"/>
              </a:lnSpc>
              <a:spcBef>
                <a:spcPts val="0"/>
              </a:spcBef>
              <a:spcAft>
                <a:spcPts val="0"/>
              </a:spcAft>
              <a:buSzPts val="358"/>
              <a:buFont typeface="Arial"/>
              <a:buAutoNum type="arabicPeriod"/>
            </a:pPr>
            <a:r>
              <a:rPr lang="en" sz="1600">
                <a:solidFill>
                  <a:srgbClr val="4C74D7"/>
                </a:solidFill>
              </a:rPr>
              <a:t>कोल्हापूर</a:t>
            </a:r>
            <a:endParaRPr sz="1600">
              <a:solidFill>
                <a:srgbClr val="4C74D7"/>
              </a:solidFill>
            </a:endParaRPr>
          </a:p>
          <a:p>
            <a:pPr indent="-457200" lvl="0" marL="457200" rtl="0" algn="just">
              <a:lnSpc>
                <a:spcPct val="150000"/>
              </a:lnSpc>
              <a:spcBef>
                <a:spcPts val="0"/>
              </a:spcBef>
              <a:spcAft>
                <a:spcPts val="0"/>
              </a:spcAft>
              <a:buSzPts val="358"/>
              <a:buFont typeface="Arial"/>
              <a:buAutoNum type="arabicPeriod"/>
            </a:pPr>
            <a:r>
              <a:rPr lang="en" sz="1600">
                <a:solidFill>
                  <a:srgbClr val="4C74D7"/>
                </a:solidFill>
              </a:rPr>
              <a:t> पुणे </a:t>
            </a:r>
            <a:endParaRPr sz="1600">
              <a:solidFill>
                <a:srgbClr val="4C74D7"/>
              </a:solidFill>
            </a:endParaRPr>
          </a:p>
          <a:p>
            <a:pPr indent="-457200" lvl="0" marL="457200" rtl="0" algn="just">
              <a:lnSpc>
                <a:spcPct val="150000"/>
              </a:lnSpc>
              <a:spcBef>
                <a:spcPts val="0"/>
              </a:spcBef>
              <a:spcAft>
                <a:spcPts val="0"/>
              </a:spcAft>
              <a:buSzPts val="358"/>
              <a:buFont typeface="Arial"/>
              <a:buAutoNum type="arabicPeriod"/>
            </a:pPr>
            <a:r>
              <a:rPr b="1" lang="en" sz="1600"/>
              <a:t>मराठवाडा </a:t>
            </a:r>
            <a:endParaRPr b="1" sz="1600"/>
          </a:p>
          <a:p>
            <a:pPr indent="-457200" lvl="0" marL="457200" rtl="0" algn="just">
              <a:lnSpc>
                <a:spcPct val="150000"/>
              </a:lnSpc>
              <a:spcBef>
                <a:spcPts val="0"/>
              </a:spcBef>
              <a:spcAft>
                <a:spcPts val="0"/>
              </a:spcAft>
              <a:buSzPts val="358"/>
              <a:buFont typeface="Arial"/>
              <a:buAutoNum type="arabicPeriod"/>
            </a:pPr>
            <a:r>
              <a:rPr lang="en" sz="1600">
                <a:solidFill>
                  <a:srgbClr val="4C74D7"/>
                </a:solidFill>
              </a:rPr>
              <a:t>औरंगाबाद </a:t>
            </a:r>
            <a:endParaRPr sz="1600">
              <a:solidFill>
                <a:srgbClr val="4C74D7"/>
              </a:solidFill>
            </a:endParaRPr>
          </a:p>
          <a:p>
            <a:pPr indent="-457200" lvl="0" marL="457200" rtl="0" algn="just">
              <a:lnSpc>
                <a:spcPct val="150000"/>
              </a:lnSpc>
              <a:spcBef>
                <a:spcPts val="0"/>
              </a:spcBef>
              <a:spcAft>
                <a:spcPts val="0"/>
              </a:spcAft>
              <a:buSzPts val="358"/>
              <a:buFont typeface="Arial"/>
              <a:buAutoNum type="arabicPeriod"/>
            </a:pPr>
            <a:r>
              <a:rPr lang="en" sz="1600">
                <a:solidFill>
                  <a:srgbClr val="4C74D7"/>
                </a:solidFill>
              </a:rPr>
              <a:t>बीड </a:t>
            </a:r>
            <a:endParaRPr sz="1600">
              <a:solidFill>
                <a:srgbClr val="4C74D7"/>
              </a:solidFill>
            </a:endParaRPr>
          </a:p>
          <a:p>
            <a:pPr indent="-457200" lvl="0" marL="457200" rtl="0" algn="just">
              <a:lnSpc>
                <a:spcPct val="150000"/>
              </a:lnSpc>
              <a:spcBef>
                <a:spcPts val="0"/>
              </a:spcBef>
              <a:spcAft>
                <a:spcPts val="0"/>
              </a:spcAft>
              <a:buSzPts val="358"/>
              <a:buFont typeface="Arial"/>
              <a:buAutoNum type="arabicPeriod"/>
            </a:pPr>
            <a:r>
              <a:rPr lang="en" sz="1600">
                <a:solidFill>
                  <a:srgbClr val="4C74D7"/>
                </a:solidFill>
              </a:rPr>
              <a:t>उस्मानाबाद</a:t>
            </a:r>
            <a:endParaRPr b="1" sz="1600">
              <a:solidFill>
                <a:srgbClr val="4C74D7"/>
              </a:solidFill>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g214e8225853_0_12"/>
          <p:cNvSpPr txBox="1"/>
          <p:nvPr>
            <p:ph type="title"/>
          </p:nvPr>
        </p:nvSpPr>
        <p:spPr>
          <a:xfrm>
            <a:off x="729450" y="1318650"/>
            <a:ext cx="7688400" cy="535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पुढे  चालू </a:t>
            </a:r>
            <a:endParaRPr/>
          </a:p>
        </p:txBody>
      </p:sp>
      <p:sp>
        <p:nvSpPr>
          <p:cNvPr id="122" name="Google Shape;122;g214e8225853_0_12"/>
          <p:cNvSpPr txBox="1"/>
          <p:nvPr>
            <p:ph idx="1" type="body"/>
          </p:nvPr>
        </p:nvSpPr>
        <p:spPr>
          <a:xfrm>
            <a:off x="195000" y="1853850"/>
            <a:ext cx="4377000" cy="30645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0"/>
              </a:spcAft>
              <a:buSzPts val="275"/>
              <a:buNone/>
            </a:pPr>
            <a:r>
              <a:t/>
            </a:r>
            <a:endParaRPr sz="2000">
              <a:solidFill>
                <a:srgbClr val="000000"/>
              </a:solidFill>
              <a:latin typeface="Times New Roman"/>
              <a:ea typeface="Times New Roman"/>
              <a:cs typeface="Times New Roman"/>
              <a:sym typeface="Times New Roman"/>
            </a:endParaRPr>
          </a:p>
          <a:p>
            <a:pPr indent="0" lvl="0" marL="0" rtl="0" algn="l">
              <a:lnSpc>
                <a:spcPct val="95000"/>
              </a:lnSpc>
              <a:spcBef>
                <a:spcPts val="0"/>
              </a:spcBef>
              <a:spcAft>
                <a:spcPts val="0"/>
              </a:spcAft>
              <a:buSzPts val="275"/>
              <a:buNone/>
            </a:pPr>
            <a:r>
              <a:rPr b="1" lang="en" sz="2000"/>
              <a:t>कोकण</a:t>
            </a:r>
            <a:endParaRPr b="1" sz="2000"/>
          </a:p>
          <a:p>
            <a:pPr indent="0" lvl="0" marL="0" rtl="0" algn="l">
              <a:lnSpc>
                <a:spcPct val="95000"/>
              </a:lnSpc>
              <a:spcBef>
                <a:spcPts val="0"/>
              </a:spcBef>
              <a:spcAft>
                <a:spcPts val="0"/>
              </a:spcAft>
              <a:buSzPts val="275"/>
              <a:buNone/>
            </a:pPr>
            <a:r>
              <a:rPr b="1" lang="en" sz="2000">
                <a:solidFill>
                  <a:srgbClr val="4C74D7"/>
                </a:solidFill>
              </a:rPr>
              <a:t>1)</a:t>
            </a:r>
            <a:r>
              <a:rPr lang="en" sz="2000">
                <a:solidFill>
                  <a:srgbClr val="4C74D7"/>
                </a:solidFill>
              </a:rPr>
              <a:t> ठाणे </a:t>
            </a:r>
            <a:endParaRPr sz="2000">
              <a:solidFill>
                <a:srgbClr val="4C74D7"/>
              </a:solidFill>
            </a:endParaRPr>
          </a:p>
          <a:p>
            <a:pPr indent="0" lvl="0" marL="0" rtl="0" algn="l">
              <a:lnSpc>
                <a:spcPct val="95000"/>
              </a:lnSpc>
              <a:spcBef>
                <a:spcPts val="0"/>
              </a:spcBef>
              <a:spcAft>
                <a:spcPts val="0"/>
              </a:spcAft>
              <a:buSzPts val="275"/>
              <a:buNone/>
            </a:pPr>
            <a:r>
              <a:rPr lang="en" sz="2000">
                <a:solidFill>
                  <a:srgbClr val="4C74D7"/>
                </a:solidFill>
              </a:rPr>
              <a:t>2रत्नागिरी) </a:t>
            </a:r>
            <a:endParaRPr/>
          </a:p>
          <a:p>
            <a:pPr indent="0" lvl="0" marL="0" rtl="0" algn="l">
              <a:lnSpc>
                <a:spcPct val="95000"/>
              </a:lnSpc>
              <a:spcBef>
                <a:spcPts val="0"/>
              </a:spcBef>
              <a:spcAft>
                <a:spcPts val="0"/>
              </a:spcAft>
              <a:buSzPts val="275"/>
              <a:buNone/>
            </a:pPr>
            <a:r>
              <a:rPr lang="en" sz="2000">
                <a:solidFill>
                  <a:srgbClr val="4C74D7"/>
                </a:solidFill>
              </a:rPr>
              <a:t> 3)पालघर (केस स्टडीसाठी)</a:t>
            </a:r>
            <a:endParaRPr sz="2000">
              <a:solidFill>
                <a:srgbClr val="4C74D7"/>
              </a:solidFill>
            </a:endParaRPr>
          </a:p>
          <a:p>
            <a:pPr indent="0" lvl="0" marL="0" rtl="0" algn="l">
              <a:lnSpc>
                <a:spcPct val="95000"/>
              </a:lnSpc>
              <a:spcBef>
                <a:spcPts val="0"/>
              </a:spcBef>
              <a:spcAft>
                <a:spcPts val="0"/>
              </a:spcAft>
              <a:buSzPts val="275"/>
              <a:buNone/>
            </a:pPr>
            <a:r>
              <a:rPr lang="en" sz="2000">
                <a:solidFill>
                  <a:srgbClr val="4C74D7"/>
                </a:solidFill>
              </a:rPr>
              <a:t>4) मुंबई शहर आई - उपनगरीय </a:t>
            </a:r>
            <a:endParaRPr sz="2000">
              <a:solidFill>
                <a:srgbClr val="4C74D7"/>
              </a:solidFill>
            </a:endParaRPr>
          </a:p>
          <a:p>
            <a:pPr indent="0" lvl="0" marL="0" rtl="0" algn="l">
              <a:lnSpc>
                <a:spcPct val="95000"/>
              </a:lnSpc>
              <a:spcBef>
                <a:spcPts val="0"/>
              </a:spcBef>
              <a:spcAft>
                <a:spcPts val="0"/>
              </a:spcAft>
              <a:buSzPts val="275"/>
              <a:buNone/>
            </a:pPr>
            <a:r>
              <a:rPr b="1" lang="en" sz="2000"/>
              <a:t>विदर्भ </a:t>
            </a:r>
            <a:endParaRPr b="1" sz="2000"/>
          </a:p>
          <a:p>
            <a:pPr indent="0" lvl="0" marL="0" rtl="0" algn="l">
              <a:lnSpc>
                <a:spcPct val="95000"/>
              </a:lnSpc>
              <a:spcBef>
                <a:spcPts val="0"/>
              </a:spcBef>
              <a:spcAft>
                <a:spcPts val="0"/>
              </a:spcAft>
              <a:buSzPts val="275"/>
              <a:buNone/>
            </a:pPr>
            <a:r>
              <a:rPr lang="en" sz="2000">
                <a:solidFill>
                  <a:srgbClr val="4C74D7"/>
                </a:solidFill>
              </a:rPr>
              <a:t>गडचिरोली </a:t>
            </a:r>
            <a:endParaRPr sz="2000">
              <a:solidFill>
                <a:srgbClr val="4C74D7"/>
              </a:solidFill>
            </a:endParaRPr>
          </a:p>
          <a:p>
            <a:pPr indent="0" lvl="0" marL="0" rtl="0" algn="l">
              <a:lnSpc>
                <a:spcPct val="95000"/>
              </a:lnSpc>
              <a:spcBef>
                <a:spcPts val="0"/>
              </a:spcBef>
              <a:spcAft>
                <a:spcPts val="0"/>
              </a:spcAft>
              <a:buSzPts val="275"/>
              <a:buNone/>
            </a:pPr>
            <a:r>
              <a:rPr lang="en" sz="2000">
                <a:solidFill>
                  <a:srgbClr val="4C74D7"/>
                </a:solidFill>
              </a:rPr>
              <a:t>गोंदिया</a:t>
            </a:r>
            <a:endParaRPr sz="2000">
              <a:solidFill>
                <a:srgbClr val="4C74D7"/>
              </a:solidFill>
              <a:latin typeface="Raleway"/>
              <a:ea typeface="Raleway"/>
              <a:cs typeface="Raleway"/>
              <a:sym typeface="Raleway"/>
            </a:endParaRPr>
          </a:p>
        </p:txBody>
      </p:sp>
      <p:sp>
        <p:nvSpPr>
          <p:cNvPr id="123" name="Google Shape;123;g214e8225853_0_12"/>
          <p:cNvSpPr txBox="1"/>
          <p:nvPr>
            <p:ph idx="2" type="body"/>
          </p:nvPr>
        </p:nvSpPr>
        <p:spPr>
          <a:xfrm>
            <a:off x="4525550" y="2067175"/>
            <a:ext cx="3774300" cy="28512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300"/>
              <a:buNone/>
            </a:pPr>
            <a:r>
              <a:rPr b="1" lang="en" sz="2000"/>
              <a:t>उत्तर महाराष्ट्र</a:t>
            </a:r>
            <a:endParaRPr b="1" sz="2000"/>
          </a:p>
          <a:p>
            <a:pPr indent="0" lvl="0" marL="0" rtl="0" algn="l">
              <a:lnSpc>
                <a:spcPct val="115000"/>
              </a:lnSpc>
              <a:spcBef>
                <a:spcPts val="0"/>
              </a:spcBef>
              <a:spcAft>
                <a:spcPts val="0"/>
              </a:spcAft>
              <a:buSzPts val="1300"/>
              <a:buNone/>
            </a:pPr>
            <a:r>
              <a:rPr lang="en" sz="2000">
                <a:solidFill>
                  <a:srgbClr val="4C74D7"/>
                </a:solidFill>
              </a:rPr>
              <a:t> नंदुरबार </a:t>
            </a:r>
            <a:endParaRPr sz="2000">
              <a:solidFill>
                <a:srgbClr val="4C74D7"/>
              </a:solidFill>
            </a:endParaRPr>
          </a:p>
          <a:p>
            <a:pPr indent="0" lvl="0" marL="0" rtl="0" algn="l">
              <a:lnSpc>
                <a:spcPct val="115000"/>
              </a:lnSpc>
              <a:spcBef>
                <a:spcPts val="0"/>
              </a:spcBef>
              <a:spcAft>
                <a:spcPts val="0"/>
              </a:spcAft>
              <a:buSzPts val="1300"/>
              <a:buNone/>
            </a:pPr>
            <a:r>
              <a:rPr lang="en" sz="2000">
                <a:solidFill>
                  <a:srgbClr val="4C74D7"/>
                </a:solidFill>
              </a:rPr>
              <a:t>नाशिक (पायलट अभ्यासासाठी) </a:t>
            </a:r>
            <a:endParaRPr sz="2000">
              <a:solidFill>
                <a:srgbClr val="4C74D7"/>
              </a:solidFill>
            </a:endParaRPr>
          </a:p>
          <a:p>
            <a:pPr indent="0" lvl="0" marL="0" rtl="0" algn="l">
              <a:lnSpc>
                <a:spcPct val="115000"/>
              </a:lnSpc>
              <a:spcBef>
                <a:spcPts val="0"/>
              </a:spcBef>
              <a:spcAft>
                <a:spcPts val="0"/>
              </a:spcAft>
              <a:buSzPts val="1300"/>
              <a:buNone/>
            </a:pPr>
            <a:r>
              <a:rPr lang="en" sz="2000">
                <a:solidFill>
                  <a:srgbClr val="4C74D7"/>
                </a:solidFill>
              </a:rPr>
              <a:t>अहमदनगर </a:t>
            </a:r>
            <a:endParaRPr sz="2000">
              <a:solidFill>
                <a:srgbClr val="4C74D7"/>
              </a:solidFill>
            </a:endParaRPr>
          </a:p>
          <a:p>
            <a:pPr indent="0" lvl="0" marL="0" rtl="0" algn="l">
              <a:lnSpc>
                <a:spcPct val="115000"/>
              </a:lnSpc>
              <a:spcBef>
                <a:spcPts val="0"/>
              </a:spcBef>
              <a:spcAft>
                <a:spcPts val="0"/>
              </a:spcAft>
              <a:buSzPts val="1300"/>
              <a:buNone/>
            </a:pPr>
            <a:r>
              <a:rPr b="1" lang="en" sz="2000"/>
              <a:t>वर्धा </a:t>
            </a:r>
            <a:endParaRPr b="1" sz="2000"/>
          </a:p>
          <a:p>
            <a:pPr indent="0" lvl="0" marL="0" rtl="0" algn="l">
              <a:lnSpc>
                <a:spcPct val="115000"/>
              </a:lnSpc>
              <a:spcBef>
                <a:spcPts val="0"/>
              </a:spcBef>
              <a:spcAft>
                <a:spcPts val="0"/>
              </a:spcAft>
              <a:buSzPts val="1300"/>
              <a:buNone/>
            </a:pPr>
            <a:r>
              <a:rPr lang="en" sz="2000">
                <a:solidFill>
                  <a:srgbClr val="4C74D7"/>
                </a:solidFill>
              </a:rPr>
              <a:t>अकोला </a:t>
            </a:r>
            <a:endParaRPr sz="2000">
              <a:solidFill>
                <a:srgbClr val="4C74D7"/>
              </a:solidFill>
            </a:endParaRPr>
          </a:p>
          <a:p>
            <a:pPr indent="0" lvl="0" marL="0" rtl="0" algn="l">
              <a:lnSpc>
                <a:spcPct val="115000"/>
              </a:lnSpc>
              <a:spcBef>
                <a:spcPts val="0"/>
              </a:spcBef>
              <a:spcAft>
                <a:spcPts val="0"/>
              </a:spcAft>
              <a:buSzPts val="1300"/>
              <a:buNone/>
            </a:pPr>
            <a:r>
              <a:rPr lang="en" sz="2000">
                <a:solidFill>
                  <a:srgbClr val="4C74D7"/>
                </a:solidFill>
              </a:rPr>
              <a:t>अमरावती</a:t>
            </a:r>
            <a:endParaRPr sz="2000">
              <a:solidFill>
                <a:srgbClr val="4C74D7"/>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
          <p:cNvSpPr txBox="1"/>
          <p:nvPr>
            <p:ph type="title"/>
          </p:nvPr>
        </p:nvSpPr>
        <p:spPr>
          <a:xfrm>
            <a:off x="340223" y="923144"/>
            <a:ext cx="7688700" cy="5352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600"/>
              <a:buNone/>
            </a:pPr>
            <a:r>
              <a:rPr lang="en" sz="2000">
                <a:solidFill>
                  <a:srgbClr val="000000"/>
                </a:solidFill>
              </a:rPr>
              <a:t> </a:t>
            </a:r>
            <a:endParaRPr b="0" sz="2000">
              <a:solidFill>
                <a:srgbClr val="2F5496"/>
              </a:solidFill>
              <a:latin typeface="Calibri"/>
              <a:ea typeface="Calibri"/>
              <a:cs typeface="Calibri"/>
              <a:sym typeface="Calibri"/>
            </a:endParaRPr>
          </a:p>
        </p:txBody>
      </p:sp>
      <p:sp>
        <p:nvSpPr>
          <p:cNvPr id="129" name="Google Shape;129;p2"/>
          <p:cNvSpPr txBox="1"/>
          <p:nvPr>
            <p:ph idx="1" type="body"/>
          </p:nvPr>
        </p:nvSpPr>
        <p:spPr>
          <a:xfrm>
            <a:off x="79950" y="1779300"/>
            <a:ext cx="8984100" cy="30012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0"/>
              </a:spcAft>
              <a:buSzPts val="935"/>
              <a:buNone/>
            </a:pPr>
            <a:r>
              <a:rPr lang="en" sz="2000"/>
              <a:t>25 ऑक्टोबर 2022 रोजी इंग्रजी आणि मराठीत सर्वेक्षण साधन तयार केले. सर्वेक्षण साधनांना अंतिम रूप दिल्यानंतर, आम्ही प्रायोगिक अभ्यासासाठी समग्राशी संपर्क साधला. </a:t>
            </a:r>
            <a:endParaRPr sz="2000"/>
          </a:p>
          <a:p>
            <a:pPr indent="-342900" lvl="0" marL="342900" rtl="0" algn="l">
              <a:lnSpc>
                <a:spcPct val="95000"/>
              </a:lnSpc>
              <a:spcBef>
                <a:spcPts val="0"/>
              </a:spcBef>
              <a:spcAft>
                <a:spcPts val="0"/>
              </a:spcAft>
              <a:buSzPts val="935"/>
              <a:buFont typeface="Noto Sans Symbols"/>
              <a:buChar char="▪"/>
            </a:pPr>
            <a:r>
              <a:rPr lang="en" sz="2000"/>
              <a:t>आम्ही नाशिक पायलट अभ्यासासाठी 11 ऑक्टोबर 2022 रोजी समग्राला पत्र पाठवले. </a:t>
            </a:r>
            <a:endParaRPr sz="2000"/>
          </a:p>
          <a:p>
            <a:pPr indent="-342900" lvl="0" marL="342900" rtl="0" algn="l">
              <a:lnSpc>
                <a:spcPct val="95000"/>
              </a:lnSpc>
              <a:spcBef>
                <a:spcPts val="0"/>
              </a:spcBef>
              <a:spcAft>
                <a:spcPts val="0"/>
              </a:spcAft>
              <a:buSzPts val="935"/>
              <a:buFont typeface="Noto Sans Symbols"/>
              <a:buChar char="▪"/>
            </a:pPr>
            <a:r>
              <a:rPr lang="en" sz="2000"/>
              <a:t> 15-जिल्ह्यातील झेडपी शाळेला भेट देण्यासाठी 12 नोव्हेंबर 2022 रोजी समग्राला दुसरे परवानगी पत्र लिहिले होते. </a:t>
            </a:r>
            <a:endParaRPr sz="2000"/>
          </a:p>
          <a:p>
            <a:pPr indent="-342900" lvl="0" marL="342900" rtl="0" algn="l">
              <a:lnSpc>
                <a:spcPct val="95000"/>
              </a:lnSpc>
              <a:spcBef>
                <a:spcPts val="0"/>
              </a:spcBef>
              <a:spcAft>
                <a:spcPts val="0"/>
              </a:spcAft>
              <a:buSzPts val="935"/>
              <a:buFont typeface="Noto Sans Symbols"/>
              <a:buChar char="▪"/>
            </a:pPr>
            <a:r>
              <a:rPr lang="en" sz="2000"/>
              <a:t> तिसरे पत्र समग्राला 13 जानेवारी 2023 रोजी ऑनलाइन गुगल सर्व्हे फॉर्मसाठी लिहिले होते.</a:t>
            </a:r>
            <a:endParaRPr b="1" sz="2000">
              <a:solidFill>
                <a:srgbClr val="000000"/>
              </a:solidFill>
              <a:latin typeface="Raleway"/>
              <a:ea typeface="Raleway"/>
              <a:cs typeface="Raleway"/>
              <a:sym typeface="Raleway"/>
            </a:endParaRPr>
          </a:p>
        </p:txBody>
      </p:sp>
      <p:sp>
        <p:nvSpPr>
          <p:cNvPr id="130" name="Google Shape;130;p2"/>
          <p:cNvSpPr txBox="1"/>
          <p:nvPr/>
        </p:nvSpPr>
        <p:spPr>
          <a:xfrm>
            <a:off x="1177869" y="769255"/>
            <a:ext cx="551739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2000" u="none" cap="none" strike="noStrike">
                <a:solidFill>
                  <a:srgbClr val="000000"/>
                </a:solidFill>
                <a:latin typeface="Arial"/>
                <a:ea typeface="Arial"/>
                <a:cs typeface="Arial"/>
                <a:sym typeface="Arial"/>
              </a:rPr>
              <a:t>समग्राकडे जाण्याची प्रक्रिया</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14"/>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उपक्रम केले </a:t>
            </a:r>
            <a:endParaRPr/>
          </a:p>
        </p:txBody>
      </p:sp>
      <p:sp>
        <p:nvSpPr>
          <p:cNvPr id="136" name="Google Shape;136;p14"/>
          <p:cNvSpPr txBox="1"/>
          <p:nvPr>
            <p:ph idx="1" type="body"/>
          </p:nvPr>
        </p:nvSpPr>
        <p:spPr>
          <a:xfrm>
            <a:off x="847425" y="2102474"/>
            <a:ext cx="7688700" cy="3041026"/>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0"/>
              </a:spcAft>
              <a:buSzPts val="852"/>
              <a:buNone/>
            </a:pPr>
            <a:r>
              <a:rPr lang="en" sz="1400"/>
              <a:t>1 नोव्हेंबर 2022 रोजी पुण्यातील SCERT कार्यालयाला भेट दिली </a:t>
            </a:r>
            <a:endParaRPr sz="1400"/>
          </a:p>
          <a:p>
            <a:pPr indent="-320548" lvl="0" marL="285750" rtl="0" algn="l">
              <a:lnSpc>
                <a:spcPct val="95000"/>
              </a:lnSpc>
              <a:spcBef>
                <a:spcPts val="1200"/>
              </a:spcBef>
              <a:spcAft>
                <a:spcPts val="0"/>
              </a:spcAft>
              <a:buSzPts val="1400"/>
              <a:buFont typeface="Noto Sans Symbols"/>
              <a:buChar char="▪"/>
            </a:pPr>
            <a:r>
              <a:rPr lang="en" sz="1400"/>
              <a:t>नाशिक जिल्ह्याचा 9 आणि 10 नोव्हेंबर 2022 रोजी प्रायोगिक अभ्यास केला. प्रायोगिक अभ्यासादरम्यान, FGD CRC/BRC आणि DIET प्राध्यापकांसह आयोजित करण्यात आला. </a:t>
            </a:r>
            <a:endParaRPr sz="1400"/>
          </a:p>
          <a:p>
            <a:pPr indent="-320548" lvl="0" marL="285750" rtl="0" algn="l">
              <a:lnSpc>
                <a:spcPct val="95000"/>
              </a:lnSpc>
              <a:spcBef>
                <a:spcPts val="1200"/>
              </a:spcBef>
              <a:spcAft>
                <a:spcPts val="0"/>
              </a:spcAft>
              <a:buSzPts val="1400"/>
              <a:buFont typeface="Noto Sans Symbols"/>
              <a:buChar char="▪"/>
            </a:pPr>
            <a:r>
              <a:rPr lang="en" sz="1400"/>
              <a:t>25 नोव्हेंबर 2022 रोजी डेटा संकलनासाठी संशोधन इंटर्नसह एक अभिमुखता कार्यक्रम आयोजित केला</a:t>
            </a:r>
            <a:endParaRPr sz="1400"/>
          </a:p>
          <a:p>
            <a:pPr indent="-320548" lvl="0" marL="285750" rtl="0" algn="l">
              <a:lnSpc>
                <a:spcPct val="95000"/>
              </a:lnSpc>
              <a:spcBef>
                <a:spcPts val="1200"/>
              </a:spcBef>
              <a:spcAft>
                <a:spcPts val="0"/>
              </a:spcAft>
              <a:buSzPts val="1400"/>
              <a:buFont typeface="Noto Sans Symbols"/>
              <a:buChar char="▪"/>
            </a:pPr>
            <a:r>
              <a:rPr lang="en" sz="1400"/>
              <a:t> संशोधन इंटर्नच्या मदतीने गुणात्मक डेटा संकलनासाठी 15 जिल्हा शाळांना भेट दिली (डेटा संकलनाची तारीख: 30 नोव्हेंबर ते 22 डिसेंबर 2022) डेटा संकलनादरम्यान: BRC/CRC, आणि SMC सदस्यांसह FGD आयोजित केले आणि DIET प्राध्यापक, शिक्षक आणि HM यांच्या वैयक्तिक मुलाखती घेतल्या. </a:t>
            </a:r>
            <a:endParaRPr sz="1400"/>
          </a:p>
          <a:p>
            <a:pPr indent="-320548" lvl="0" marL="285750" rtl="0" algn="l">
              <a:lnSpc>
                <a:spcPct val="95000"/>
              </a:lnSpc>
              <a:spcBef>
                <a:spcPts val="1200"/>
              </a:spcBef>
              <a:spcAft>
                <a:spcPts val="1200"/>
              </a:spcAft>
              <a:buSzPts val="1400"/>
              <a:buFont typeface="Noto Sans Symbols"/>
              <a:buChar char="▪"/>
            </a:pPr>
            <a:r>
              <a:rPr lang="en" sz="1400"/>
              <a:t>शाळा भेटीनंतर संबंधित भागधारकांची प्रमुख निरीक्षणे तयार केली</a:t>
            </a:r>
            <a:endParaRPr sz="14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graphicFrame>
        <p:nvGraphicFramePr>
          <p:cNvPr id="141" name="Google Shape;141;p3"/>
          <p:cNvGraphicFramePr/>
          <p:nvPr/>
        </p:nvGraphicFramePr>
        <p:xfrm>
          <a:off x="395207" y="526942"/>
          <a:ext cx="3000000" cy="3000000"/>
        </p:xfrm>
        <a:graphic>
          <a:graphicData uri="http://schemas.openxmlformats.org/drawingml/2006/table">
            <a:tbl>
              <a:tblPr>
                <a:noFill/>
                <a:tableStyleId>{9716B82C-695A-4AD6-927F-DDD56D5B64A7}</a:tableStyleId>
              </a:tblPr>
              <a:tblGrid>
                <a:gridCol w="2827375"/>
                <a:gridCol w="3681900"/>
              </a:tblGrid>
              <a:tr h="274500">
                <a:tc>
                  <a:txBody>
                    <a:bodyPr/>
                    <a:lstStyle/>
                    <a:p>
                      <a:pPr indent="0" lvl="0" marL="0" marR="0" rtl="0" algn="l">
                        <a:lnSpc>
                          <a:spcPct val="100000"/>
                        </a:lnSpc>
                        <a:spcBef>
                          <a:spcPts val="0"/>
                        </a:spcBef>
                        <a:spcAft>
                          <a:spcPts val="0"/>
                        </a:spcAft>
                        <a:buNone/>
                      </a:pPr>
                      <a:r>
                        <a:rPr lang="en" sz="1200" u="none" cap="none" strike="noStrike">
                          <a:solidFill>
                            <a:schemeClr val="dk2"/>
                          </a:solidFill>
                        </a:rPr>
                        <a:t>तारखा</a:t>
                      </a:r>
                      <a:endParaRPr sz="1200" u="none" cap="none" strike="noStrike">
                        <a:solidFill>
                          <a:schemeClr val="dk2"/>
                        </a:solidFill>
                      </a:endParaRPr>
                    </a:p>
                  </a:txBody>
                  <a:tcPr marT="47500" marB="47500" marR="47500" marL="475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sz="1200" u="none" cap="none" strike="noStrike">
                          <a:solidFill>
                            <a:schemeClr val="dk2"/>
                          </a:solidFill>
                        </a:rPr>
                        <a:t>उपक्रम</a:t>
                      </a:r>
                      <a:endParaRPr sz="1200" u="none" cap="none" strike="noStrike">
                        <a:solidFill>
                          <a:schemeClr val="dk2"/>
                        </a:solidFill>
                      </a:endParaRPr>
                    </a:p>
                  </a:txBody>
                  <a:tcPr marT="47500" marB="47500" marR="47500" marL="475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28900">
                <a:tc>
                  <a:txBody>
                    <a:bodyPr/>
                    <a:lstStyle/>
                    <a:p>
                      <a:pPr indent="0" lvl="0" marL="0" marR="0" rtl="0" algn="l">
                        <a:lnSpc>
                          <a:spcPct val="100000"/>
                        </a:lnSpc>
                        <a:spcBef>
                          <a:spcPts val="0"/>
                        </a:spcBef>
                        <a:spcAft>
                          <a:spcPts val="0"/>
                        </a:spcAft>
                        <a:buNone/>
                      </a:pPr>
                      <a:r>
                        <a:rPr lang="en" sz="1200" u="none" cap="none" strike="noStrike">
                          <a:solidFill>
                            <a:schemeClr val="dk2"/>
                          </a:solidFill>
                        </a:rPr>
                        <a:t>२५.१०.२०२२</a:t>
                      </a:r>
                      <a:endParaRPr sz="1200" u="none" cap="none" strike="noStrike">
                        <a:solidFill>
                          <a:schemeClr val="dk2"/>
                        </a:solidFill>
                      </a:endParaRPr>
                    </a:p>
                  </a:txBody>
                  <a:tcPr marT="47500" marB="47500" marR="47500" marL="475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sz="1100" u="none" cap="none" strike="noStrike">
                          <a:solidFill>
                            <a:schemeClr val="dk2"/>
                          </a:solidFill>
                        </a:rPr>
                        <a:t>इंग्रजी आणि मराठी भाषेतील साधने तयार करण्यात आली</a:t>
                      </a:r>
                      <a:endParaRPr sz="1100" u="none" cap="none" strike="noStrike">
                        <a:solidFill>
                          <a:schemeClr val="dk2"/>
                        </a:solidFill>
                      </a:endParaRPr>
                    </a:p>
                  </a:txBody>
                  <a:tcPr marT="47500" marB="47500" marR="47500" marL="475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28900">
                <a:tc>
                  <a:txBody>
                    <a:bodyPr/>
                    <a:lstStyle/>
                    <a:p>
                      <a:pPr indent="0" lvl="0" marL="0" marR="0" rtl="0" algn="l">
                        <a:lnSpc>
                          <a:spcPct val="100000"/>
                        </a:lnSpc>
                        <a:spcBef>
                          <a:spcPts val="0"/>
                        </a:spcBef>
                        <a:spcAft>
                          <a:spcPts val="0"/>
                        </a:spcAft>
                        <a:buNone/>
                      </a:pPr>
                      <a:r>
                        <a:rPr lang="en" sz="1200" u="none" cap="none" strike="noStrike">
                          <a:solidFill>
                            <a:schemeClr val="dk2"/>
                          </a:solidFill>
                        </a:rPr>
                        <a:t>11.10.2022</a:t>
                      </a:r>
                      <a:endParaRPr sz="1200" u="none" cap="none" strike="noStrike">
                        <a:solidFill>
                          <a:schemeClr val="dk2"/>
                        </a:solidFill>
                      </a:endParaRPr>
                    </a:p>
                  </a:txBody>
                  <a:tcPr marT="47500" marB="47500" marR="47500" marL="475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sz="1100" u="none" cap="none" strike="noStrike">
                          <a:solidFill>
                            <a:schemeClr val="dk2"/>
                          </a:solidFill>
                        </a:rPr>
                        <a:t>नाशिक पायलट अभ्यासासाठी समग्राला पत्र पाठवले</a:t>
                      </a:r>
                      <a:endParaRPr sz="1100" u="none" cap="none" strike="noStrike">
                        <a:solidFill>
                          <a:schemeClr val="dk2"/>
                        </a:solidFill>
                      </a:endParaRPr>
                    </a:p>
                  </a:txBody>
                  <a:tcPr marT="47500" marB="47500" marR="47500" marL="475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68400">
                <a:tc>
                  <a:txBody>
                    <a:bodyPr/>
                    <a:lstStyle/>
                    <a:p>
                      <a:pPr indent="0" lvl="0" marL="0" marR="0" rtl="0" algn="l">
                        <a:lnSpc>
                          <a:spcPct val="100000"/>
                        </a:lnSpc>
                        <a:spcBef>
                          <a:spcPts val="0"/>
                        </a:spcBef>
                        <a:spcAft>
                          <a:spcPts val="0"/>
                        </a:spcAft>
                        <a:buNone/>
                      </a:pPr>
                      <a:r>
                        <a:rPr lang="en" sz="1200" u="none" cap="none" strike="noStrike">
                          <a:solidFill>
                            <a:schemeClr val="dk2"/>
                          </a:solidFill>
                        </a:rPr>
                        <a:t>०१.११.२०२२</a:t>
                      </a:r>
                      <a:endParaRPr sz="1200" u="none" cap="none" strike="noStrike">
                        <a:solidFill>
                          <a:schemeClr val="dk2"/>
                        </a:solidFill>
                      </a:endParaRPr>
                    </a:p>
                  </a:txBody>
                  <a:tcPr marT="47500" marB="47500" marR="47500" marL="475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sz="1100" u="none" cap="none" strike="noStrike">
                          <a:solidFill>
                            <a:schemeClr val="dk2"/>
                          </a:solidFill>
                        </a:rPr>
                        <a:t>पुण्यातील SCERT कार्यालयाला भेट दिली</a:t>
                      </a:r>
                      <a:endParaRPr sz="1100" u="none" cap="none" strike="noStrike">
                        <a:solidFill>
                          <a:schemeClr val="dk2"/>
                        </a:solidFill>
                      </a:endParaRPr>
                    </a:p>
                  </a:txBody>
                  <a:tcPr marT="47500" marB="47500" marR="47500" marL="475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59450">
                <a:tc>
                  <a:txBody>
                    <a:bodyPr/>
                    <a:lstStyle/>
                    <a:p>
                      <a:pPr indent="0" lvl="0" marL="0" marR="0" rtl="0" algn="l">
                        <a:lnSpc>
                          <a:spcPct val="100000"/>
                        </a:lnSpc>
                        <a:spcBef>
                          <a:spcPts val="0"/>
                        </a:spcBef>
                        <a:spcAft>
                          <a:spcPts val="0"/>
                        </a:spcAft>
                        <a:buNone/>
                      </a:pPr>
                      <a:r>
                        <a:rPr lang="en" sz="1200" u="none" cap="none" strike="noStrike">
                          <a:solidFill>
                            <a:schemeClr val="dk2"/>
                          </a:solidFill>
                        </a:rPr>
                        <a:t>९.११.२०२२  आणि १०. ११. २०२२</a:t>
                      </a:r>
                      <a:endParaRPr sz="1200" u="none" cap="none" strike="noStrike">
                        <a:solidFill>
                          <a:schemeClr val="dk2"/>
                        </a:solidFill>
                      </a:endParaRPr>
                    </a:p>
                  </a:txBody>
                  <a:tcPr marT="47500" marB="47500" marR="47500" marL="475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sz="1100" u="none" cap="none" strike="noStrike">
                          <a:solidFill>
                            <a:schemeClr val="dk2"/>
                          </a:solidFill>
                        </a:rPr>
                        <a:t>नाशिक येथे पायलट अभ्यास केला </a:t>
                      </a:r>
                      <a:endParaRPr sz="1100" u="none" cap="none" strike="noStrike">
                        <a:solidFill>
                          <a:schemeClr val="dk2"/>
                        </a:solidFill>
                      </a:endParaRPr>
                    </a:p>
                  </a:txBody>
                  <a:tcPr marT="47500" marB="47500" marR="47500" marL="475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28900">
                <a:tc>
                  <a:txBody>
                    <a:bodyPr/>
                    <a:lstStyle/>
                    <a:p>
                      <a:pPr indent="0" lvl="0" marL="0" marR="0" rtl="0" algn="l">
                        <a:lnSpc>
                          <a:spcPct val="100000"/>
                        </a:lnSpc>
                        <a:spcBef>
                          <a:spcPts val="0"/>
                        </a:spcBef>
                        <a:spcAft>
                          <a:spcPts val="0"/>
                        </a:spcAft>
                        <a:buNone/>
                      </a:pPr>
                      <a:r>
                        <a:rPr lang="en" sz="1200" u="none" cap="none" strike="noStrike">
                          <a:solidFill>
                            <a:schemeClr val="dk2"/>
                          </a:solidFill>
                        </a:rPr>
                        <a:t> १२. ११ .२०२२</a:t>
                      </a:r>
                      <a:endParaRPr sz="1200" u="none" cap="none" strike="noStrike">
                        <a:solidFill>
                          <a:schemeClr val="dk2"/>
                        </a:solidFill>
                      </a:endParaRPr>
                    </a:p>
                  </a:txBody>
                  <a:tcPr marT="47500" marB="47500" marR="47500" marL="475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sz="1100" u="none" cap="none" strike="noStrike">
                          <a:solidFill>
                            <a:schemeClr val="dk2"/>
                          </a:solidFill>
                        </a:rPr>
                        <a:t>जिल्ह्यांतील झेडपी शाळांना भेट देण्यासाठी समग्राला परवानगी पत्र दिले </a:t>
                      </a:r>
                      <a:endParaRPr sz="1100" u="none" cap="none" strike="noStrike">
                        <a:solidFill>
                          <a:schemeClr val="dk2"/>
                        </a:solidFill>
                      </a:endParaRPr>
                    </a:p>
                  </a:txBody>
                  <a:tcPr marT="47500" marB="47500" marR="47500" marL="475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59450">
                <a:tc>
                  <a:txBody>
                    <a:bodyPr/>
                    <a:lstStyle/>
                    <a:p>
                      <a:pPr indent="0" lvl="0" marL="0" marR="0" rtl="0" algn="l">
                        <a:lnSpc>
                          <a:spcPct val="100000"/>
                        </a:lnSpc>
                        <a:spcBef>
                          <a:spcPts val="0"/>
                        </a:spcBef>
                        <a:spcAft>
                          <a:spcPts val="0"/>
                        </a:spcAft>
                        <a:buNone/>
                      </a:pPr>
                      <a:r>
                        <a:rPr lang="en" sz="1200" u="none" cap="none" strike="noStrike">
                          <a:solidFill>
                            <a:schemeClr val="dk2"/>
                          </a:solidFill>
                        </a:rPr>
                        <a:t>२५. ११. २०२२</a:t>
                      </a:r>
                      <a:endParaRPr sz="1200" u="none" cap="none" strike="noStrike">
                        <a:solidFill>
                          <a:schemeClr val="dk2"/>
                        </a:solidFill>
                      </a:endParaRPr>
                    </a:p>
                  </a:txBody>
                  <a:tcPr marT="47500" marB="47500" marR="47500" marL="475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sz="1100" u="none" cap="none" strike="noStrike">
                          <a:solidFill>
                            <a:schemeClr val="dk2"/>
                          </a:solidFill>
                        </a:rPr>
                        <a:t>इंटर्नसाठी ओरिएंटेशन प्रोग्राम घेतला </a:t>
                      </a:r>
                      <a:endParaRPr sz="1100" u="none" cap="none" strike="noStrike">
                        <a:solidFill>
                          <a:schemeClr val="dk2"/>
                        </a:solidFill>
                      </a:endParaRPr>
                    </a:p>
                  </a:txBody>
                  <a:tcPr marT="47500" marB="47500" marR="47500" marL="475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28900">
                <a:tc>
                  <a:txBody>
                    <a:bodyPr/>
                    <a:lstStyle/>
                    <a:p>
                      <a:pPr indent="0" lvl="0" marL="0" marR="0" rtl="0" algn="l">
                        <a:lnSpc>
                          <a:spcPct val="100000"/>
                        </a:lnSpc>
                        <a:spcBef>
                          <a:spcPts val="0"/>
                        </a:spcBef>
                        <a:spcAft>
                          <a:spcPts val="0"/>
                        </a:spcAft>
                        <a:buNone/>
                      </a:pPr>
                      <a:r>
                        <a:rPr lang="en" sz="1200" u="none" cap="none" strike="noStrike">
                          <a:solidFill>
                            <a:schemeClr val="dk2"/>
                          </a:solidFill>
                        </a:rPr>
                        <a:t>३०. ११. २०२२ ते २२. १२. २०२२</a:t>
                      </a:r>
                      <a:endParaRPr sz="1200" u="none" cap="none" strike="noStrike">
                        <a:solidFill>
                          <a:schemeClr val="dk2"/>
                        </a:solidFill>
                      </a:endParaRPr>
                    </a:p>
                  </a:txBody>
                  <a:tcPr marT="47500" marB="47500" marR="47500" marL="475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sz="1100" u="none" cap="none" strike="noStrike">
                          <a:solidFill>
                            <a:schemeClr val="dk2"/>
                          </a:solidFill>
                        </a:rPr>
                        <a:t>गुणात्मक डेटा संकलनासाठी 15 जिल्ह्यांना भेट दिली</a:t>
                      </a:r>
                      <a:endParaRPr sz="1100" u="none" cap="none" strike="noStrike">
                        <a:solidFill>
                          <a:schemeClr val="dk2"/>
                        </a:solidFill>
                      </a:endParaRPr>
                    </a:p>
                  </a:txBody>
                  <a:tcPr marT="47500" marB="47500" marR="47500" marL="475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28900">
                <a:tc>
                  <a:txBody>
                    <a:bodyPr/>
                    <a:lstStyle/>
                    <a:p>
                      <a:pPr indent="0" lvl="0" marL="0" marR="0" rtl="0" algn="l">
                        <a:lnSpc>
                          <a:spcPct val="100000"/>
                        </a:lnSpc>
                        <a:spcBef>
                          <a:spcPts val="0"/>
                        </a:spcBef>
                        <a:spcAft>
                          <a:spcPts val="0"/>
                        </a:spcAft>
                        <a:buNone/>
                      </a:pPr>
                      <a:r>
                        <a:rPr lang="en" sz="1200" u="none" cap="none" strike="noStrike">
                          <a:solidFill>
                            <a:schemeClr val="dk2"/>
                          </a:solidFill>
                        </a:rPr>
                        <a:t>१३. १. २०२३</a:t>
                      </a:r>
                      <a:endParaRPr sz="1200" u="none" cap="none" strike="noStrike">
                        <a:solidFill>
                          <a:schemeClr val="dk2"/>
                        </a:solidFill>
                      </a:endParaRPr>
                    </a:p>
                  </a:txBody>
                  <a:tcPr marT="47500" marB="47500" marR="47500" marL="475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sz="1100" u="none" cap="none" strike="noStrike">
                          <a:solidFill>
                            <a:schemeClr val="dk2"/>
                          </a:solidFill>
                        </a:rPr>
                        <a:t>ऑनलाइन Google सर्वेक्षण फॉर्मसाठी Samagra ला तिसरे पत्र</a:t>
                      </a:r>
                      <a:endParaRPr sz="1100" u="none" cap="none" strike="noStrike">
                        <a:solidFill>
                          <a:schemeClr val="dk2"/>
                        </a:solidFill>
                      </a:endParaRPr>
                    </a:p>
                  </a:txBody>
                  <a:tcPr marT="47500" marB="47500" marR="47500" marL="475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69350">
                <a:tc>
                  <a:txBody>
                    <a:bodyPr/>
                    <a:lstStyle/>
                    <a:p>
                      <a:pPr indent="0" lvl="0" marL="0" marR="0" rtl="0" algn="l">
                        <a:lnSpc>
                          <a:spcPct val="100000"/>
                        </a:lnSpc>
                        <a:spcBef>
                          <a:spcPts val="0"/>
                        </a:spcBef>
                        <a:spcAft>
                          <a:spcPts val="0"/>
                        </a:spcAft>
                        <a:buNone/>
                      </a:pPr>
                      <a:r>
                        <a:rPr lang="en" sz="1200" u="none" cap="none" strike="noStrike">
                          <a:solidFill>
                            <a:schemeClr val="dk2"/>
                          </a:solidFill>
                        </a:rPr>
                        <a:t>२२. २. २०२३ ते २३. २.  २०२३ </a:t>
                      </a:r>
                      <a:endParaRPr sz="1200" u="none" cap="none" strike="noStrike">
                        <a:solidFill>
                          <a:schemeClr val="dk2"/>
                        </a:solidFill>
                      </a:endParaRPr>
                    </a:p>
                  </a:txBody>
                  <a:tcPr marT="47500" marB="47500" marR="47500" marL="475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br>
                        <a:rPr lang="en" sz="1100" u="none" cap="none" strike="noStrike">
                          <a:solidFill>
                            <a:schemeClr val="dk2"/>
                          </a:solidFill>
                        </a:rPr>
                      </a:br>
                      <a:r>
                        <a:rPr lang="en" sz="1100" u="none" cap="none" strike="noStrike">
                          <a:solidFill>
                            <a:schemeClr val="dk2"/>
                          </a:solidFill>
                        </a:rPr>
                        <a:t>केस स्टडी करण्यासाठी पालघरला भेट दिली</a:t>
                      </a:r>
                      <a:endParaRPr sz="1100" u="none" cap="none" strike="noStrike">
                        <a:solidFill>
                          <a:schemeClr val="dk2"/>
                        </a:solidFill>
                      </a:endParaRPr>
                    </a:p>
                  </a:txBody>
                  <a:tcPr marT="47500" marB="47500" marR="47500" marL="475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28900">
                <a:tc>
                  <a:txBody>
                    <a:bodyPr/>
                    <a:lstStyle/>
                    <a:p>
                      <a:pPr indent="0" lvl="0" marL="0" marR="0" rtl="0" algn="l">
                        <a:lnSpc>
                          <a:spcPct val="100000"/>
                        </a:lnSpc>
                        <a:spcBef>
                          <a:spcPts val="0"/>
                        </a:spcBef>
                        <a:spcAft>
                          <a:spcPts val="0"/>
                        </a:spcAft>
                        <a:buNone/>
                      </a:pPr>
                      <a:r>
                        <a:rPr lang="en" sz="1200" u="none" cap="none" strike="noStrike">
                          <a:solidFill>
                            <a:schemeClr val="dk2"/>
                          </a:solidFill>
                        </a:rPr>
                        <a:t>२४. २. २०२३ ते २५. २. २०२३ </a:t>
                      </a:r>
                      <a:endParaRPr sz="1200" u="none" cap="none" strike="noStrike">
                        <a:solidFill>
                          <a:schemeClr val="dk2"/>
                        </a:solidFill>
                      </a:endParaRPr>
                    </a:p>
                  </a:txBody>
                  <a:tcPr marT="47500" marB="47500" marR="47500" marL="475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sz="1100" u="none" cap="none" strike="noStrike">
                          <a:solidFill>
                            <a:schemeClr val="dk2"/>
                          </a:solidFill>
                        </a:rPr>
                        <a:t>साताऱ्याला भेट दिली, “पुस्तकांचे गाव”</a:t>
                      </a:r>
                      <a:endParaRPr sz="1100" u="none" cap="none" strike="noStrike">
                        <a:solidFill>
                          <a:schemeClr val="dk2"/>
                        </a:solidFill>
                      </a:endParaRPr>
                    </a:p>
                  </a:txBody>
                  <a:tcPr marT="47500" marB="47500" marR="47500" marL="475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Dr.Sheetal</dc:creator>
</cp:coreProperties>
</file>