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y="5143500" cx="9144000"/>
  <p:notesSz cx="6858000" cy="9144000"/>
  <p:embeddedFontLst>
    <p:embeddedFont>
      <p:font typeface="Raleway"/>
      <p:regular r:id="rId40"/>
      <p:bold r:id="rId41"/>
      <p:italic r:id="rId42"/>
      <p:boldItalic r:id="rId43"/>
    </p:embeddedFont>
    <p:embeddedFont>
      <p:font typeface="Lato"/>
      <p:regular r:id="rId44"/>
      <p:bold r:id="rId45"/>
      <p:italic r:id="rId46"/>
      <p:boldItalic r:id="rId47"/>
    </p:embeddedFont>
    <p:embeddedFont>
      <p:font typeface="Arial Narrow"/>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52" roundtripDataSignature="AMtx7miT2+gEyOMogdiVpjvM3OT1MUsna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46E3EFB-4FFA-477D-A935-83739CEA0E77}">
  <a:tblStyle styleId="{C46E3EFB-4FFA-477D-A935-83739CEA0E77}" styleName="Table_0">
    <a:wholeTbl>
      <a:tcTxStyle b="off" i="off">
        <a:font>
          <a:latin typeface="Arial"/>
          <a:ea typeface="Arial"/>
          <a:cs typeface="Arial"/>
        </a:font>
        <a:srgbClr val="000000"/>
      </a:tcTxStyle>
      <a:tcStyle>
        <a:tcBdr>
          <a:left>
            <a:ln cap="flat" cmpd="sng" w="9525">
              <a:solidFill>
                <a:srgbClr val="000000"/>
              </a:solidFill>
              <a:prstDash val="solid"/>
              <a:round/>
              <a:headEnd len="sm" w="sm" type="none"/>
              <a:tailEnd len="sm" w="sm" type="none"/>
            </a:ln>
          </a:left>
          <a:right>
            <a:ln cap="flat" cmpd="sng" w="9525">
              <a:solidFill>
                <a:srgbClr val="000000"/>
              </a:solidFill>
              <a:prstDash val="solid"/>
              <a:round/>
              <a:headEnd len="sm" w="sm" type="none"/>
              <a:tailEnd len="sm" w="sm" type="none"/>
            </a:ln>
          </a:right>
          <a:top>
            <a:ln cap="flat" cmpd="sng" w="9525">
              <a:solidFill>
                <a:srgbClr val="000000"/>
              </a:solidFill>
              <a:prstDash val="solid"/>
              <a:round/>
              <a:headEnd len="sm" w="sm" type="none"/>
              <a:tailEnd len="sm" w="sm" type="none"/>
            </a:ln>
          </a:top>
          <a:bottom>
            <a:ln cap="flat" cmpd="sng" w="9525">
              <a:solidFill>
                <a:srgbClr val="000000"/>
              </a:solidFill>
              <a:prstDash val="solid"/>
              <a:round/>
              <a:headEnd len="sm" w="sm" type="none"/>
              <a:tailEnd len="sm" w="sm" type="none"/>
            </a:ln>
          </a:bottom>
          <a:insideH>
            <a:ln cap="flat" cmpd="sng" w="9525">
              <a:solidFill>
                <a:srgbClr val="000000"/>
              </a:solidFill>
              <a:prstDash val="solid"/>
              <a:round/>
              <a:headEnd len="sm" w="sm" type="none"/>
              <a:tailEnd len="sm" w="sm" type="none"/>
            </a:ln>
          </a:insideH>
          <a:insideV>
            <a:ln cap="flat" cmpd="sng" w="9525">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16D3A03F-9575-4A05-8BCF-4D95505B908C}" styleName="Table_1">
    <a:wholeTbl>
      <a:tcTxStyle b="off" i="off">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DFE43B92-7B15-4F1F-B577-D5EFDF56F319}" styleName="Table_2">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aleway-regular.fntdata"/><Relationship Id="rId42" Type="http://schemas.openxmlformats.org/officeDocument/2006/relationships/font" Target="fonts/Raleway-italic.fntdata"/><Relationship Id="rId41" Type="http://schemas.openxmlformats.org/officeDocument/2006/relationships/font" Target="fonts/Raleway-bold.fntdata"/><Relationship Id="rId44" Type="http://schemas.openxmlformats.org/officeDocument/2006/relationships/font" Target="fonts/Lato-regular.fntdata"/><Relationship Id="rId43" Type="http://schemas.openxmlformats.org/officeDocument/2006/relationships/font" Target="fonts/Raleway-boldItalic.fntdata"/><Relationship Id="rId46" Type="http://schemas.openxmlformats.org/officeDocument/2006/relationships/font" Target="fonts/Lato-italic.fntdata"/><Relationship Id="rId45" Type="http://schemas.openxmlformats.org/officeDocument/2006/relationships/font" Target="fonts/Lato-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ArialNarrow-regular.fntdata"/><Relationship Id="rId47" Type="http://schemas.openxmlformats.org/officeDocument/2006/relationships/font" Target="fonts/Lato-boldItalic.fntdata"/><Relationship Id="rId49" Type="http://schemas.openxmlformats.org/officeDocument/2006/relationships/font" Target="fonts/ArialNarrow-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ArialNarrow-boldItalic.fntdata"/><Relationship Id="rId50" Type="http://schemas.openxmlformats.org/officeDocument/2006/relationships/font" Target="fonts/ArialNarrow-italic.fntdata"/><Relationship Id="rId52" Type="http://customschemas.google.com/relationships/presentationmetadata" Target="meta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 name="Google Shape;18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 name="Google Shape;19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 name="Google Shape;20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 name="Google Shape;20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 name="Google Shape;224;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 name="Google Shape;23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 name="Google Shape;260;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7" name="Google Shape;267;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 name="Google Shape;281;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7" name="Google Shape;287;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3" name="Google Shape;293;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 name="Google Shape;14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9" name="Google Shape;299;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4" name="Google Shape;304;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0" name="Google Shape;310;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 name="Google Shape;15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 name="Google Shape;15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 name="Google Shape;16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 name="Google Shape;17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34"/>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 name="Google Shape;11;p34"/>
          <p:cNvGrpSpPr/>
          <p:nvPr/>
        </p:nvGrpSpPr>
        <p:grpSpPr>
          <a:xfrm>
            <a:off x="830392" y="1191256"/>
            <a:ext cx="745763" cy="45826"/>
            <a:chOff x="4580561" y="2589004"/>
            <a:chExt cx="1064464" cy="25200"/>
          </a:xfrm>
        </p:grpSpPr>
        <p:sp>
          <p:nvSpPr>
            <p:cNvPr id="12" name="Google Shape;12;p3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3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 name="Google Shape;14;p34"/>
          <p:cNvSpPr txBox="1"/>
          <p:nvPr>
            <p:ph type="ctrTitle"/>
          </p:nvPr>
        </p:nvSpPr>
        <p:spPr>
          <a:xfrm>
            <a:off x="729450" y="1322450"/>
            <a:ext cx="7688100" cy="1664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p:txBody>
      </p:sp>
      <p:sp>
        <p:nvSpPr>
          <p:cNvPr id="15" name="Google Shape;15;p34"/>
          <p:cNvSpPr txBox="1"/>
          <p:nvPr>
            <p:ph idx="1" type="subTitle"/>
          </p:nvPr>
        </p:nvSpPr>
        <p:spPr>
          <a:xfrm>
            <a:off x="729627" y="3172900"/>
            <a:ext cx="7688100" cy="541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6" name="Google Shape;16;p3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2" name="Shape 72"/>
        <p:cNvGrpSpPr/>
        <p:nvPr/>
      </p:nvGrpSpPr>
      <p:grpSpPr>
        <a:xfrm>
          <a:off x="0" y="0"/>
          <a:ext cx="0" cy="0"/>
          <a:chOff x="0" y="0"/>
          <a:chExt cx="0" cy="0"/>
        </a:xfrm>
      </p:grpSpPr>
      <p:sp>
        <p:nvSpPr>
          <p:cNvPr id="73" name="Google Shape;73;p43"/>
          <p:cNvSpPr txBox="1"/>
          <p:nvPr>
            <p:ph idx="1" type="body"/>
          </p:nvPr>
        </p:nvSpPr>
        <p:spPr>
          <a:xfrm>
            <a:off x="724950" y="4372551"/>
            <a:ext cx="7697400" cy="4605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300"/>
              <a:buNone/>
              <a:defRPr/>
            </a:lvl1pPr>
          </a:lstStyle>
          <a:p/>
        </p:txBody>
      </p:sp>
      <p:sp>
        <p:nvSpPr>
          <p:cNvPr id="74" name="Google Shape;74;p4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5" name="Shape 75"/>
        <p:cNvGrpSpPr/>
        <p:nvPr/>
      </p:nvGrpSpPr>
      <p:grpSpPr>
        <a:xfrm>
          <a:off x="0" y="0"/>
          <a:ext cx="0" cy="0"/>
          <a:chOff x="0" y="0"/>
          <a:chExt cx="0" cy="0"/>
        </a:xfrm>
      </p:grpSpPr>
      <p:grpSp>
        <p:nvGrpSpPr>
          <p:cNvPr id="76" name="Google Shape;76;p44"/>
          <p:cNvGrpSpPr/>
          <p:nvPr/>
        </p:nvGrpSpPr>
        <p:grpSpPr>
          <a:xfrm>
            <a:off x="830392" y="4169130"/>
            <a:ext cx="745763" cy="45826"/>
            <a:chOff x="4580561" y="2589004"/>
            <a:chExt cx="1064464" cy="25200"/>
          </a:xfrm>
        </p:grpSpPr>
        <p:sp>
          <p:nvSpPr>
            <p:cNvPr id="77" name="Google Shape;77;p4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4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9" name="Google Shape;79;p44"/>
          <p:cNvSpPr txBox="1"/>
          <p:nvPr>
            <p:ph hasCustomPrompt="1" type="title"/>
          </p:nvPr>
        </p:nvSpPr>
        <p:spPr>
          <a:xfrm>
            <a:off x="729450" y="733950"/>
            <a:ext cx="7688400" cy="1244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8000"/>
              <a:buNone/>
              <a:defRPr sz="8000">
                <a:solidFill>
                  <a:schemeClr val="lt1"/>
                </a:solidFill>
              </a:defRPr>
            </a:lvl1pPr>
            <a:lvl2pPr lvl="1" algn="l">
              <a:lnSpc>
                <a:spcPct val="100000"/>
              </a:lnSpc>
              <a:spcBef>
                <a:spcPts val="0"/>
              </a:spcBef>
              <a:spcAft>
                <a:spcPts val="0"/>
              </a:spcAft>
              <a:buClr>
                <a:schemeClr val="lt1"/>
              </a:buClr>
              <a:buSzPts val="8000"/>
              <a:buNone/>
              <a:defRPr sz="8000">
                <a:solidFill>
                  <a:schemeClr val="lt1"/>
                </a:solidFill>
              </a:defRPr>
            </a:lvl2pPr>
            <a:lvl3pPr lvl="2" algn="l">
              <a:lnSpc>
                <a:spcPct val="100000"/>
              </a:lnSpc>
              <a:spcBef>
                <a:spcPts val="0"/>
              </a:spcBef>
              <a:spcAft>
                <a:spcPts val="0"/>
              </a:spcAft>
              <a:buClr>
                <a:schemeClr val="lt1"/>
              </a:buClr>
              <a:buSzPts val="8000"/>
              <a:buNone/>
              <a:defRPr sz="8000">
                <a:solidFill>
                  <a:schemeClr val="lt1"/>
                </a:solidFill>
              </a:defRPr>
            </a:lvl3pPr>
            <a:lvl4pPr lvl="3" algn="l">
              <a:lnSpc>
                <a:spcPct val="100000"/>
              </a:lnSpc>
              <a:spcBef>
                <a:spcPts val="0"/>
              </a:spcBef>
              <a:spcAft>
                <a:spcPts val="0"/>
              </a:spcAft>
              <a:buClr>
                <a:schemeClr val="lt1"/>
              </a:buClr>
              <a:buSzPts val="8000"/>
              <a:buNone/>
              <a:defRPr sz="8000">
                <a:solidFill>
                  <a:schemeClr val="lt1"/>
                </a:solidFill>
              </a:defRPr>
            </a:lvl4pPr>
            <a:lvl5pPr lvl="4" algn="l">
              <a:lnSpc>
                <a:spcPct val="100000"/>
              </a:lnSpc>
              <a:spcBef>
                <a:spcPts val="0"/>
              </a:spcBef>
              <a:spcAft>
                <a:spcPts val="0"/>
              </a:spcAft>
              <a:buClr>
                <a:schemeClr val="lt1"/>
              </a:buClr>
              <a:buSzPts val="8000"/>
              <a:buNone/>
              <a:defRPr sz="8000">
                <a:solidFill>
                  <a:schemeClr val="lt1"/>
                </a:solidFill>
              </a:defRPr>
            </a:lvl5pPr>
            <a:lvl6pPr lvl="5" algn="l">
              <a:lnSpc>
                <a:spcPct val="100000"/>
              </a:lnSpc>
              <a:spcBef>
                <a:spcPts val="0"/>
              </a:spcBef>
              <a:spcAft>
                <a:spcPts val="0"/>
              </a:spcAft>
              <a:buClr>
                <a:schemeClr val="lt1"/>
              </a:buClr>
              <a:buSzPts val="8000"/>
              <a:buNone/>
              <a:defRPr sz="8000">
                <a:solidFill>
                  <a:schemeClr val="lt1"/>
                </a:solidFill>
              </a:defRPr>
            </a:lvl6pPr>
            <a:lvl7pPr lvl="6" algn="l">
              <a:lnSpc>
                <a:spcPct val="100000"/>
              </a:lnSpc>
              <a:spcBef>
                <a:spcPts val="0"/>
              </a:spcBef>
              <a:spcAft>
                <a:spcPts val="0"/>
              </a:spcAft>
              <a:buClr>
                <a:schemeClr val="lt1"/>
              </a:buClr>
              <a:buSzPts val="8000"/>
              <a:buNone/>
              <a:defRPr sz="8000">
                <a:solidFill>
                  <a:schemeClr val="lt1"/>
                </a:solidFill>
              </a:defRPr>
            </a:lvl7pPr>
            <a:lvl8pPr lvl="7" algn="l">
              <a:lnSpc>
                <a:spcPct val="100000"/>
              </a:lnSpc>
              <a:spcBef>
                <a:spcPts val="0"/>
              </a:spcBef>
              <a:spcAft>
                <a:spcPts val="0"/>
              </a:spcAft>
              <a:buClr>
                <a:schemeClr val="lt1"/>
              </a:buClr>
              <a:buSzPts val="8000"/>
              <a:buNone/>
              <a:defRPr sz="8000">
                <a:solidFill>
                  <a:schemeClr val="lt1"/>
                </a:solidFill>
              </a:defRPr>
            </a:lvl8pPr>
            <a:lvl9pPr lvl="8" algn="l">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80" name="Google Shape;80;p44"/>
          <p:cNvSpPr txBox="1"/>
          <p:nvPr>
            <p:ph idx="1" type="body"/>
          </p:nvPr>
        </p:nvSpPr>
        <p:spPr>
          <a:xfrm>
            <a:off x="729450" y="2272888"/>
            <a:ext cx="7688400" cy="15804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Clr>
                <a:schemeClr val="lt1"/>
              </a:buClr>
              <a:buSzPts val="1300"/>
              <a:buChar char="●"/>
              <a:defRPr>
                <a:solidFill>
                  <a:schemeClr val="lt1"/>
                </a:solidFill>
              </a:defRPr>
            </a:lvl1pPr>
            <a:lvl2pPr indent="-298450" lvl="1" marL="914400" algn="l">
              <a:lnSpc>
                <a:spcPct val="115000"/>
              </a:lnSpc>
              <a:spcBef>
                <a:spcPts val="0"/>
              </a:spcBef>
              <a:spcAft>
                <a:spcPts val="0"/>
              </a:spcAft>
              <a:buClr>
                <a:schemeClr val="lt1"/>
              </a:buClr>
              <a:buSzPts val="1100"/>
              <a:buChar char="○"/>
              <a:defRPr>
                <a:solidFill>
                  <a:schemeClr val="lt1"/>
                </a:solidFill>
              </a:defRPr>
            </a:lvl2pPr>
            <a:lvl3pPr indent="-298450" lvl="2" marL="1371600" algn="l">
              <a:lnSpc>
                <a:spcPct val="115000"/>
              </a:lnSpc>
              <a:spcBef>
                <a:spcPts val="0"/>
              </a:spcBef>
              <a:spcAft>
                <a:spcPts val="0"/>
              </a:spcAft>
              <a:buClr>
                <a:schemeClr val="lt1"/>
              </a:buClr>
              <a:buSzPts val="1100"/>
              <a:buChar char="■"/>
              <a:defRPr>
                <a:solidFill>
                  <a:schemeClr val="lt1"/>
                </a:solidFill>
              </a:defRPr>
            </a:lvl3pPr>
            <a:lvl4pPr indent="-298450" lvl="3" marL="1828800" algn="l">
              <a:lnSpc>
                <a:spcPct val="115000"/>
              </a:lnSpc>
              <a:spcBef>
                <a:spcPts val="0"/>
              </a:spcBef>
              <a:spcAft>
                <a:spcPts val="0"/>
              </a:spcAft>
              <a:buClr>
                <a:schemeClr val="lt1"/>
              </a:buClr>
              <a:buSzPts val="1100"/>
              <a:buChar char="●"/>
              <a:defRPr>
                <a:solidFill>
                  <a:schemeClr val="lt1"/>
                </a:solidFill>
              </a:defRPr>
            </a:lvl4pPr>
            <a:lvl5pPr indent="-298450" lvl="4" marL="2286000" algn="l">
              <a:lnSpc>
                <a:spcPct val="115000"/>
              </a:lnSpc>
              <a:spcBef>
                <a:spcPts val="0"/>
              </a:spcBef>
              <a:spcAft>
                <a:spcPts val="0"/>
              </a:spcAft>
              <a:buClr>
                <a:schemeClr val="lt1"/>
              </a:buClr>
              <a:buSzPts val="1100"/>
              <a:buChar char="○"/>
              <a:defRPr>
                <a:solidFill>
                  <a:schemeClr val="lt1"/>
                </a:solidFill>
              </a:defRPr>
            </a:lvl5pPr>
            <a:lvl6pPr indent="-298450" lvl="5" marL="2743200" algn="l">
              <a:lnSpc>
                <a:spcPct val="115000"/>
              </a:lnSpc>
              <a:spcBef>
                <a:spcPts val="0"/>
              </a:spcBef>
              <a:spcAft>
                <a:spcPts val="0"/>
              </a:spcAft>
              <a:buClr>
                <a:schemeClr val="lt1"/>
              </a:buClr>
              <a:buSzPts val="1100"/>
              <a:buChar char="■"/>
              <a:defRPr>
                <a:solidFill>
                  <a:schemeClr val="lt1"/>
                </a:solidFill>
              </a:defRPr>
            </a:lvl6pPr>
            <a:lvl7pPr indent="-298450" lvl="6" marL="3200400" algn="l">
              <a:lnSpc>
                <a:spcPct val="115000"/>
              </a:lnSpc>
              <a:spcBef>
                <a:spcPts val="0"/>
              </a:spcBef>
              <a:spcAft>
                <a:spcPts val="0"/>
              </a:spcAft>
              <a:buClr>
                <a:schemeClr val="lt1"/>
              </a:buClr>
              <a:buSzPts val="1100"/>
              <a:buChar char="●"/>
              <a:defRPr>
                <a:solidFill>
                  <a:schemeClr val="lt1"/>
                </a:solidFill>
              </a:defRPr>
            </a:lvl7pPr>
            <a:lvl8pPr indent="-298450" lvl="7" marL="3657600" algn="l">
              <a:lnSpc>
                <a:spcPct val="115000"/>
              </a:lnSpc>
              <a:spcBef>
                <a:spcPts val="0"/>
              </a:spcBef>
              <a:spcAft>
                <a:spcPts val="0"/>
              </a:spcAft>
              <a:buClr>
                <a:schemeClr val="lt1"/>
              </a:buClr>
              <a:buSzPts val="1100"/>
              <a:buChar char="○"/>
              <a:defRPr>
                <a:solidFill>
                  <a:schemeClr val="lt1"/>
                </a:solidFill>
              </a:defRPr>
            </a:lvl8pPr>
            <a:lvl9pPr indent="-298450" lvl="8" marL="4114800" algn="l">
              <a:lnSpc>
                <a:spcPct val="115000"/>
              </a:lnSpc>
              <a:spcBef>
                <a:spcPts val="0"/>
              </a:spcBef>
              <a:spcAft>
                <a:spcPts val="0"/>
              </a:spcAft>
              <a:buClr>
                <a:schemeClr val="lt1"/>
              </a:buClr>
              <a:buSzPts val="1100"/>
              <a:buChar char="■"/>
              <a:defRPr>
                <a:solidFill>
                  <a:schemeClr val="lt1"/>
                </a:solidFill>
              </a:defRPr>
            </a:lvl9pPr>
          </a:lstStyle>
          <a:p/>
        </p:txBody>
      </p:sp>
      <p:sp>
        <p:nvSpPr>
          <p:cNvPr id="81" name="Google Shape;81;p4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6" name="Shape 86"/>
        <p:cNvGrpSpPr/>
        <p:nvPr/>
      </p:nvGrpSpPr>
      <p:grpSpPr>
        <a:xfrm>
          <a:off x="0" y="0"/>
          <a:ext cx="0" cy="0"/>
          <a:chOff x="0" y="0"/>
          <a:chExt cx="0" cy="0"/>
        </a:xfrm>
      </p:grpSpPr>
      <p:sp>
        <p:nvSpPr>
          <p:cNvPr id="87" name="Google Shape;87;p4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88" name="Google Shape;88;p46"/>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89" name="Google Shape;89;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0" name="Shape 90"/>
        <p:cNvGrpSpPr/>
        <p:nvPr/>
      </p:nvGrpSpPr>
      <p:grpSpPr>
        <a:xfrm>
          <a:off x="0" y="0"/>
          <a:ext cx="0" cy="0"/>
          <a:chOff x="0" y="0"/>
          <a:chExt cx="0" cy="0"/>
        </a:xfrm>
      </p:grpSpPr>
      <p:sp>
        <p:nvSpPr>
          <p:cNvPr id="91" name="Google Shape;91;p4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92" name="Google Shape;92;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3" name="Shape 93"/>
        <p:cNvGrpSpPr/>
        <p:nvPr/>
      </p:nvGrpSpPr>
      <p:grpSpPr>
        <a:xfrm>
          <a:off x="0" y="0"/>
          <a:ext cx="0" cy="0"/>
          <a:chOff x="0" y="0"/>
          <a:chExt cx="0" cy="0"/>
        </a:xfrm>
      </p:grpSpPr>
      <p:sp>
        <p:nvSpPr>
          <p:cNvPr id="94" name="Google Shape;94;p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5" name="Google Shape;95;p4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96" name="Google Shape;96;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7" name="Shape 97"/>
        <p:cNvGrpSpPr/>
        <p:nvPr/>
      </p:nvGrpSpPr>
      <p:grpSpPr>
        <a:xfrm>
          <a:off x="0" y="0"/>
          <a:ext cx="0" cy="0"/>
          <a:chOff x="0" y="0"/>
          <a:chExt cx="0" cy="0"/>
        </a:xfrm>
      </p:grpSpPr>
      <p:sp>
        <p:nvSpPr>
          <p:cNvPr id="98" name="Google Shape;98;p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9" name="Google Shape;99;p4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00" name="Google Shape;100;p4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01" name="Google Shape;101;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2" name="Shape 102"/>
        <p:cNvGrpSpPr/>
        <p:nvPr/>
      </p:nvGrpSpPr>
      <p:grpSpPr>
        <a:xfrm>
          <a:off x="0" y="0"/>
          <a:ext cx="0" cy="0"/>
          <a:chOff x="0" y="0"/>
          <a:chExt cx="0" cy="0"/>
        </a:xfrm>
      </p:grpSpPr>
      <p:sp>
        <p:nvSpPr>
          <p:cNvPr id="103" name="Google Shape;103;p5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4" name="Google Shape;104;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5" name="Shape 105"/>
        <p:cNvGrpSpPr/>
        <p:nvPr/>
      </p:nvGrpSpPr>
      <p:grpSpPr>
        <a:xfrm>
          <a:off x="0" y="0"/>
          <a:ext cx="0" cy="0"/>
          <a:chOff x="0" y="0"/>
          <a:chExt cx="0" cy="0"/>
        </a:xfrm>
      </p:grpSpPr>
      <p:sp>
        <p:nvSpPr>
          <p:cNvPr id="106" name="Google Shape;106;p5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07" name="Google Shape;107;p5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08" name="Google Shape;108;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9" name="Shape 109"/>
        <p:cNvGrpSpPr/>
        <p:nvPr/>
      </p:nvGrpSpPr>
      <p:grpSpPr>
        <a:xfrm>
          <a:off x="0" y="0"/>
          <a:ext cx="0" cy="0"/>
          <a:chOff x="0" y="0"/>
          <a:chExt cx="0" cy="0"/>
        </a:xfrm>
      </p:grpSpPr>
      <p:sp>
        <p:nvSpPr>
          <p:cNvPr id="110" name="Google Shape;110;p5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11" name="Google Shape;111;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2" name="Shape 112"/>
        <p:cNvGrpSpPr/>
        <p:nvPr/>
      </p:nvGrpSpPr>
      <p:grpSpPr>
        <a:xfrm>
          <a:off x="0" y="0"/>
          <a:ext cx="0" cy="0"/>
          <a:chOff x="0" y="0"/>
          <a:chExt cx="0" cy="0"/>
        </a:xfrm>
      </p:grpSpPr>
      <p:sp>
        <p:nvSpPr>
          <p:cNvPr id="113" name="Google Shape;113;p5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5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15" name="Google Shape;115;p53"/>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16" name="Google Shape;116;p53"/>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17" name="Google Shape;117;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3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 name="Google Shape;19;p35"/>
          <p:cNvGrpSpPr/>
          <p:nvPr/>
        </p:nvGrpSpPr>
        <p:grpSpPr>
          <a:xfrm>
            <a:off x="830392" y="1191256"/>
            <a:ext cx="745763" cy="45826"/>
            <a:chOff x="4580561" y="2589004"/>
            <a:chExt cx="1064464" cy="25200"/>
          </a:xfrm>
        </p:grpSpPr>
        <p:sp>
          <p:nvSpPr>
            <p:cNvPr id="20" name="Google Shape;20;p3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3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 name="Google Shape;22;p35"/>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23" name="Google Shape;23;p35"/>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24" name="Google Shape;24;p35"/>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8" name="Shape 118"/>
        <p:cNvGrpSpPr/>
        <p:nvPr/>
      </p:nvGrpSpPr>
      <p:grpSpPr>
        <a:xfrm>
          <a:off x="0" y="0"/>
          <a:ext cx="0" cy="0"/>
          <a:chOff x="0" y="0"/>
          <a:chExt cx="0" cy="0"/>
        </a:xfrm>
      </p:grpSpPr>
      <p:sp>
        <p:nvSpPr>
          <p:cNvPr id="119" name="Google Shape;119;p54"/>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120" name="Google Shape;120;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21" name="Shape 121"/>
        <p:cNvGrpSpPr/>
        <p:nvPr/>
      </p:nvGrpSpPr>
      <p:grpSpPr>
        <a:xfrm>
          <a:off x="0" y="0"/>
          <a:ext cx="0" cy="0"/>
          <a:chOff x="0" y="0"/>
          <a:chExt cx="0" cy="0"/>
        </a:xfrm>
      </p:grpSpPr>
      <p:sp>
        <p:nvSpPr>
          <p:cNvPr id="122" name="Google Shape;122;p55"/>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23" name="Google Shape;123;p55"/>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124" name="Google Shape;124;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5" name="Shape 125"/>
        <p:cNvGrpSpPr/>
        <p:nvPr/>
      </p:nvGrpSpPr>
      <p:grpSpPr>
        <a:xfrm>
          <a:off x="0" y="0"/>
          <a:ext cx="0" cy="0"/>
          <a:chOff x="0" y="0"/>
          <a:chExt cx="0" cy="0"/>
        </a:xfrm>
      </p:grpSpPr>
      <p:sp>
        <p:nvSpPr>
          <p:cNvPr id="126" name="Google Shape;126;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 name="Shape 25"/>
        <p:cNvGrpSpPr/>
        <p:nvPr/>
      </p:nvGrpSpPr>
      <p:grpSpPr>
        <a:xfrm>
          <a:off x="0" y="0"/>
          <a:ext cx="0" cy="0"/>
          <a:chOff x="0" y="0"/>
          <a:chExt cx="0" cy="0"/>
        </a:xfrm>
      </p:grpSpPr>
      <p:sp>
        <p:nvSpPr>
          <p:cNvPr id="26" name="Google Shape;26;p3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27" name="Shape 27"/>
        <p:cNvGrpSpPr/>
        <p:nvPr/>
      </p:nvGrpSpPr>
      <p:grpSpPr>
        <a:xfrm>
          <a:off x="0" y="0"/>
          <a:ext cx="0" cy="0"/>
          <a:chOff x="0" y="0"/>
          <a:chExt cx="0" cy="0"/>
        </a:xfrm>
      </p:grpSpPr>
      <p:grpSp>
        <p:nvGrpSpPr>
          <p:cNvPr id="28" name="Google Shape;28;p37"/>
          <p:cNvGrpSpPr/>
          <p:nvPr/>
        </p:nvGrpSpPr>
        <p:grpSpPr>
          <a:xfrm>
            <a:off x="830392" y="1191256"/>
            <a:ext cx="745763" cy="45826"/>
            <a:chOff x="4580561" y="2589004"/>
            <a:chExt cx="1064464" cy="25200"/>
          </a:xfrm>
        </p:grpSpPr>
        <p:sp>
          <p:nvSpPr>
            <p:cNvPr id="29" name="Google Shape;29;p37"/>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37"/>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1" name="Google Shape;31;p37"/>
          <p:cNvSpPr txBox="1"/>
          <p:nvPr>
            <p:ph type="title"/>
          </p:nvPr>
        </p:nvSpPr>
        <p:spPr>
          <a:xfrm>
            <a:off x="729450" y="1322450"/>
            <a:ext cx="7688400" cy="1518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32" name="Google Shape;32;p37"/>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3" name="Shape 33"/>
        <p:cNvGrpSpPr/>
        <p:nvPr/>
      </p:nvGrpSpPr>
      <p:grpSpPr>
        <a:xfrm>
          <a:off x="0" y="0"/>
          <a:ext cx="0" cy="0"/>
          <a:chOff x="0" y="0"/>
          <a:chExt cx="0" cy="0"/>
        </a:xfrm>
      </p:grpSpPr>
      <p:sp>
        <p:nvSpPr>
          <p:cNvPr id="34" name="Google Shape;34;p3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5" name="Google Shape;35;p38"/>
          <p:cNvGrpSpPr/>
          <p:nvPr/>
        </p:nvGrpSpPr>
        <p:grpSpPr>
          <a:xfrm>
            <a:off x="830392" y="1191256"/>
            <a:ext cx="745763" cy="45826"/>
            <a:chOff x="4580561" y="2589004"/>
            <a:chExt cx="1064464" cy="25200"/>
          </a:xfrm>
        </p:grpSpPr>
        <p:sp>
          <p:nvSpPr>
            <p:cNvPr id="36" name="Google Shape;36;p3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3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8" name="Google Shape;38;p38"/>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39" name="Google Shape;39;p38"/>
          <p:cNvSpPr txBox="1"/>
          <p:nvPr>
            <p:ph idx="1" type="body"/>
          </p:nvPr>
        </p:nvSpPr>
        <p:spPr>
          <a:xfrm>
            <a:off x="729325" y="2078875"/>
            <a:ext cx="3774300" cy="22611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40" name="Google Shape;40;p38"/>
          <p:cNvSpPr txBox="1"/>
          <p:nvPr>
            <p:ph idx="2" type="body"/>
          </p:nvPr>
        </p:nvSpPr>
        <p:spPr>
          <a:xfrm>
            <a:off x="4643604" y="2078875"/>
            <a:ext cx="3774300" cy="22611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41" name="Google Shape;41;p3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 name="Shape 42"/>
        <p:cNvGrpSpPr/>
        <p:nvPr/>
      </p:nvGrpSpPr>
      <p:grpSpPr>
        <a:xfrm>
          <a:off x="0" y="0"/>
          <a:ext cx="0" cy="0"/>
          <a:chOff x="0" y="0"/>
          <a:chExt cx="0" cy="0"/>
        </a:xfrm>
      </p:grpSpPr>
      <p:sp>
        <p:nvSpPr>
          <p:cNvPr id="43" name="Google Shape;43;p3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4" name="Google Shape;44;p39"/>
          <p:cNvGrpSpPr/>
          <p:nvPr/>
        </p:nvGrpSpPr>
        <p:grpSpPr>
          <a:xfrm>
            <a:off x="830392" y="1191256"/>
            <a:ext cx="745763" cy="45826"/>
            <a:chOff x="4580561" y="2589004"/>
            <a:chExt cx="1064464" cy="25200"/>
          </a:xfrm>
        </p:grpSpPr>
        <p:sp>
          <p:nvSpPr>
            <p:cNvPr id="45" name="Google Shape;45;p3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3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7" name="Google Shape;47;p39"/>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48" name="Google Shape;48;p39"/>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9" name="Shape 49"/>
        <p:cNvGrpSpPr/>
        <p:nvPr/>
      </p:nvGrpSpPr>
      <p:grpSpPr>
        <a:xfrm>
          <a:off x="0" y="0"/>
          <a:ext cx="0" cy="0"/>
          <a:chOff x="0" y="0"/>
          <a:chExt cx="0" cy="0"/>
        </a:xfrm>
      </p:grpSpPr>
      <p:sp>
        <p:nvSpPr>
          <p:cNvPr id="50" name="Google Shape;50;p40"/>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1" name="Google Shape;51;p40"/>
          <p:cNvGrpSpPr/>
          <p:nvPr/>
        </p:nvGrpSpPr>
        <p:grpSpPr>
          <a:xfrm>
            <a:off x="830392" y="1191256"/>
            <a:ext cx="745763" cy="45826"/>
            <a:chOff x="4580561" y="2589004"/>
            <a:chExt cx="1064464" cy="25200"/>
          </a:xfrm>
        </p:grpSpPr>
        <p:sp>
          <p:nvSpPr>
            <p:cNvPr id="52" name="Google Shape;52;p4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4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4" name="Google Shape;54;p40"/>
          <p:cNvSpPr txBox="1"/>
          <p:nvPr>
            <p:ph type="title"/>
          </p:nvPr>
        </p:nvSpPr>
        <p:spPr>
          <a:xfrm>
            <a:off x="730000" y="1318650"/>
            <a:ext cx="3300900" cy="1381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55" name="Google Shape;55;p40"/>
          <p:cNvSpPr txBox="1"/>
          <p:nvPr>
            <p:ph idx="1" type="body"/>
          </p:nvPr>
        </p:nvSpPr>
        <p:spPr>
          <a:xfrm>
            <a:off x="721225" y="2781725"/>
            <a:ext cx="3300900" cy="15975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56" name="Google Shape;56;p4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7" name="Shape 57"/>
        <p:cNvGrpSpPr/>
        <p:nvPr/>
      </p:nvGrpSpPr>
      <p:grpSpPr>
        <a:xfrm>
          <a:off x="0" y="0"/>
          <a:ext cx="0" cy="0"/>
          <a:chOff x="0" y="0"/>
          <a:chExt cx="0" cy="0"/>
        </a:xfrm>
      </p:grpSpPr>
      <p:grpSp>
        <p:nvGrpSpPr>
          <p:cNvPr id="58" name="Google Shape;58;p41"/>
          <p:cNvGrpSpPr/>
          <p:nvPr/>
        </p:nvGrpSpPr>
        <p:grpSpPr>
          <a:xfrm>
            <a:off x="830392" y="4169130"/>
            <a:ext cx="745763" cy="45826"/>
            <a:chOff x="4580561" y="2589004"/>
            <a:chExt cx="1064464" cy="25200"/>
          </a:xfrm>
        </p:grpSpPr>
        <p:sp>
          <p:nvSpPr>
            <p:cNvPr id="59" name="Google Shape;59;p4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4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1" name="Google Shape;61;p41"/>
          <p:cNvSpPr txBox="1"/>
          <p:nvPr>
            <p:ph type="title"/>
          </p:nvPr>
        </p:nvSpPr>
        <p:spPr>
          <a:xfrm>
            <a:off x="729450" y="864300"/>
            <a:ext cx="7021200" cy="29850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62" name="Google Shape;62;p4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3" name="Shape 63"/>
        <p:cNvGrpSpPr/>
        <p:nvPr/>
      </p:nvGrpSpPr>
      <p:grpSpPr>
        <a:xfrm>
          <a:off x="0" y="0"/>
          <a:ext cx="0" cy="0"/>
          <a:chOff x="0" y="0"/>
          <a:chExt cx="0" cy="0"/>
        </a:xfrm>
      </p:grpSpPr>
      <p:sp>
        <p:nvSpPr>
          <p:cNvPr id="64" name="Google Shape;64;p42"/>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5" name="Google Shape;65;p42"/>
          <p:cNvGrpSpPr/>
          <p:nvPr/>
        </p:nvGrpSpPr>
        <p:grpSpPr>
          <a:xfrm>
            <a:off x="830392" y="1191256"/>
            <a:ext cx="745763" cy="45826"/>
            <a:chOff x="4580561" y="2589004"/>
            <a:chExt cx="1064464" cy="25200"/>
          </a:xfrm>
        </p:grpSpPr>
        <p:sp>
          <p:nvSpPr>
            <p:cNvPr id="66" name="Google Shape;66;p4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4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 name="Google Shape;68;p42"/>
          <p:cNvSpPr txBox="1"/>
          <p:nvPr>
            <p:ph type="title"/>
          </p:nvPr>
        </p:nvSpPr>
        <p:spPr>
          <a:xfrm>
            <a:off x="730000" y="1318650"/>
            <a:ext cx="3300900" cy="168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69" name="Google Shape;69;p42"/>
          <p:cNvSpPr txBox="1"/>
          <p:nvPr>
            <p:ph idx="1" type="subTitle"/>
          </p:nvPr>
        </p:nvSpPr>
        <p:spPr>
          <a:xfrm>
            <a:off x="724950" y="3161525"/>
            <a:ext cx="3300900" cy="759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70" name="Google Shape;70;p42"/>
          <p:cNvSpPr txBox="1"/>
          <p:nvPr>
            <p:ph idx="2" type="body"/>
          </p:nvPr>
        </p:nvSpPr>
        <p:spPr>
          <a:xfrm>
            <a:off x="5174225" y="1352625"/>
            <a:ext cx="3374400" cy="30255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71" name="Google Shape;71;p4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1pPr>
            <a:lvl2pPr lvl="1"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2pPr>
            <a:lvl3pPr lvl="2"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3pPr>
            <a:lvl4pPr lvl="3"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4pPr>
            <a:lvl5pPr lvl="4"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5pPr>
            <a:lvl6pPr lvl="5"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6pPr>
            <a:lvl7pPr lvl="6"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7pPr>
            <a:lvl8pPr lvl="7"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8pPr>
            <a:lvl9pPr lvl="8"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9pPr>
          </a:lstStyle>
          <a:p/>
        </p:txBody>
      </p:sp>
      <p:sp>
        <p:nvSpPr>
          <p:cNvPr id="7" name="Google Shape;7;p3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marR="0" rtl="0" algn="l">
              <a:lnSpc>
                <a:spcPct val="115000"/>
              </a:lnSpc>
              <a:spcBef>
                <a:spcPts val="0"/>
              </a:spcBef>
              <a:spcAft>
                <a:spcPts val="0"/>
              </a:spcAft>
              <a:buClr>
                <a:schemeClr val="accent1"/>
              </a:buClr>
              <a:buSzPts val="1300"/>
              <a:buFont typeface="Lato"/>
              <a:buChar char="●"/>
              <a:defRPr b="0" i="0" sz="1300" u="none" cap="none" strike="noStrike">
                <a:solidFill>
                  <a:schemeClr val="accent1"/>
                </a:solidFill>
                <a:latin typeface="Lato"/>
                <a:ea typeface="Lato"/>
                <a:cs typeface="Lato"/>
                <a:sym typeface="Lato"/>
              </a:defRPr>
            </a:lvl1pPr>
            <a:lvl2pPr indent="-298450" lvl="1" marL="9144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2pPr>
            <a:lvl3pPr indent="-298450" lvl="2" marL="13716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3pPr>
            <a:lvl4pPr indent="-298450" lvl="3" marL="18288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4pPr>
            <a:lvl5pPr indent="-298450" lvl="4" marL="22860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5pPr>
            <a:lvl6pPr indent="-298450" lvl="5" marL="27432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6pPr>
            <a:lvl7pPr indent="-298450" lvl="6" marL="32004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7pPr>
            <a:lvl8pPr indent="-298450" lvl="7" marL="36576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8pPr>
            <a:lvl9pPr indent="-298450" lvl="8" marL="41148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9pPr>
          </a:lstStyle>
          <a:p/>
        </p:txBody>
      </p:sp>
      <p:sp>
        <p:nvSpPr>
          <p:cNvPr id="8" name="Google Shape;8;p3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82" name="Shape 82"/>
        <p:cNvGrpSpPr/>
        <p:nvPr/>
      </p:nvGrpSpPr>
      <p:grpSpPr>
        <a:xfrm>
          <a:off x="0" y="0"/>
          <a:ext cx="0" cy="0"/>
          <a:chOff x="0" y="0"/>
          <a:chExt cx="0" cy="0"/>
        </a:xfrm>
      </p:grpSpPr>
      <p:sp>
        <p:nvSpPr>
          <p:cNvPr id="83" name="Google Shape;83;p4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84" name="Google Shape;84;p4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5" name="Google Shape;85;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
          <p:cNvSpPr txBox="1"/>
          <p:nvPr>
            <p:ph type="ctrTitle"/>
          </p:nvPr>
        </p:nvSpPr>
        <p:spPr>
          <a:xfrm>
            <a:off x="0" y="197500"/>
            <a:ext cx="8235000" cy="4038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4200"/>
              <a:buNone/>
            </a:pPr>
            <a:r>
              <a:rPr lang="en" sz="2800"/>
              <a:t>UNICEF-TISS Maharashtra  School Library Study 2022 ( Anusha , Sheetal and Ravi )</a:t>
            </a:r>
            <a:endParaRPr sz="2800"/>
          </a:p>
        </p:txBody>
      </p:sp>
      <p:pic>
        <p:nvPicPr>
          <p:cNvPr id="132" name="Google Shape;132;p1"/>
          <p:cNvPicPr preferRelativeResize="0"/>
          <p:nvPr/>
        </p:nvPicPr>
        <p:blipFill rotWithShape="1">
          <a:blip r:embed="rId3">
            <a:alphaModFix/>
          </a:blip>
          <a:srcRect b="0" l="0" r="0" t="0"/>
          <a:stretch/>
        </p:blipFill>
        <p:spPr>
          <a:xfrm>
            <a:off x="185388" y="1805050"/>
            <a:ext cx="8773226" cy="31219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graphicFrame>
        <p:nvGraphicFramePr>
          <p:cNvPr id="186" name="Google Shape;186;p10"/>
          <p:cNvGraphicFramePr/>
          <p:nvPr/>
        </p:nvGraphicFramePr>
        <p:xfrm>
          <a:off x="152400" y="152400"/>
          <a:ext cx="3000000" cy="3000000"/>
        </p:xfrm>
        <a:graphic>
          <a:graphicData uri="http://schemas.openxmlformats.org/drawingml/2006/table">
            <a:tbl>
              <a:tblPr>
                <a:noFill/>
                <a:tableStyleId>{C46E3EFB-4FFA-477D-A935-83739CEA0E77}</a:tableStyleId>
              </a:tblPr>
              <a:tblGrid>
                <a:gridCol w="1272550"/>
                <a:gridCol w="1498775"/>
                <a:gridCol w="6008925"/>
              </a:tblGrid>
              <a:tr h="2308650">
                <a:tc>
                  <a:txBody>
                    <a:bodyPr/>
                    <a:lstStyle/>
                    <a:p>
                      <a:pPr indent="0" lvl="0" marL="0" marR="0" rtl="0" algn="just">
                        <a:lnSpc>
                          <a:spcPct val="150000"/>
                        </a:lnSpc>
                        <a:spcBef>
                          <a:spcPts val="0"/>
                        </a:spcBef>
                        <a:spcAft>
                          <a:spcPts val="0"/>
                        </a:spcAft>
                        <a:buClr>
                          <a:srgbClr val="000000"/>
                        </a:buClr>
                        <a:buSzPts val="1200"/>
                        <a:buFont typeface="Arial"/>
                        <a:buNone/>
                      </a:pPr>
                      <a:r>
                        <a:rPr lang="en" sz="1200" u="none" cap="none" strike="noStrike">
                          <a:latin typeface="Times New Roman"/>
                          <a:ea typeface="Times New Roman"/>
                          <a:cs typeface="Times New Roman"/>
                          <a:sym typeface="Times New Roman"/>
                        </a:rPr>
                        <a:t>North Maharashtra</a:t>
                      </a:r>
                      <a:endParaRPr sz="1200" u="none" cap="none" strike="noStrike">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B cap="flat" cmpd="sng" w="12700">
                      <a:solidFill>
                        <a:srgbClr val="000000"/>
                      </a:solidFill>
                      <a:prstDash val="solid"/>
                      <a:round/>
                      <a:headEnd len="sm" w="sm" type="none"/>
                      <a:tailEnd len="sm" w="sm" type="none"/>
                    </a:lnB>
                  </a:tcPr>
                </a:tc>
                <a:tc>
                  <a:txBody>
                    <a:bodyPr/>
                    <a:lstStyle/>
                    <a:p>
                      <a:pPr indent="-298450" lvl="0" marL="457200" marR="0" rtl="0" algn="just">
                        <a:lnSpc>
                          <a:spcPct val="150000"/>
                        </a:lnSpc>
                        <a:spcBef>
                          <a:spcPts val="0"/>
                        </a:spcBef>
                        <a:spcAft>
                          <a:spcPts val="0"/>
                        </a:spcAft>
                        <a:buClr>
                          <a:srgbClr val="0000FF"/>
                        </a:buClr>
                        <a:buSzPts val="1100"/>
                        <a:buFont typeface="Arial"/>
                        <a:buAutoNum type="arabicPeriod"/>
                      </a:pPr>
                      <a:r>
                        <a:rPr b="1" lang="en" sz="1200" u="none" cap="none" strike="noStrike">
                          <a:solidFill>
                            <a:srgbClr val="0000FF"/>
                          </a:solidFill>
                          <a:latin typeface="Times New Roman"/>
                          <a:ea typeface="Times New Roman"/>
                          <a:cs typeface="Times New Roman"/>
                          <a:sym typeface="Times New Roman"/>
                        </a:rPr>
                        <a:t>Nandurbar</a:t>
                      </a:r>
                      <a:endParaRPr b="1" sz="1200" u="none" cap="none" strike="noStrike">
                        <a:solidFill>
                          <a:srgbClr val="0000FF"/>
                        </a:solidFill>
                        <a:latin typeface="Times New Roman"/>
                        <a:ea typeface="Times New Roman"/>
                        <a:cs typeface="Times New Roman"/>
                        <a:sym typeface="Times New Roman"/>
                      </a:endParaRPr>
                    </a:p>
                    <a:p>
                      <a:pPr indent="-298450" lvl="0" marL="457200" marR="0" rtl="0" algn="just">
                        <a:lnSpc>
                          <a:spcPct val="150000"/>
                        </a:lnSpc>
                        <a:spcBef>
                          <a:spcPts val="0"/>
                        </a:spcBef>
                        <a:spcAft>
                          <a:spcPts val="0"/>
                        </a:spcAft>
                        <a:buClr>
                          <a:srgbClr val="0000FF"/>
                        </a:buClr>
                        <a:buSzPts val="1100"/>
                        <a:buFont typeface="Arial"/>
                        <a:buAutoNum type="arabicPeriod"/>
                      </a:pPr>
                      <a:r>
                        <a:rPr b="1" i="1" lang="en" sz="1200" u="none" cap="none" strike="noStrike">
                          <a:solidFill>
                            <a:srgbClr val="0000FF"/>
                          </a:solidFill>
                          <a:latin typeface="Times New Roman"/>
                          <a:ea typeface="Times New Roman"/>
                          <a:cs typeface="Times New Roman"/>
                          <a:sym typeface="Times New Roman"/>
                        </a:rPr>
                        <a:t>Nashik</a:t>
                      </a:r>
                      <a:endParaRPr b="1" i="1" sz="1200" u="none" cap="none" strike="noStrike">
                        <a:solidFill>
                          <a:srgbClr val="0000FF"/>
                        </a:solidFill>
                        <a:latin typeface="Times New Roman"/>
                        <a:ea typeface="Times New Roman"/>
                        <a:cs typeface="Times New Roman"/>
                        <a:sym typeface="Times New Roman"/>
                      </a:endParaRPr>
                    </a:p>
                    <a:p>
                      <a:pPr indent="-298450" lvl="0" marL="457200" marR="0" rtl="0" algn="just">
                        <a:lnSpc>
                          <a:spcPct val="150000"/>
                        </a:lnSpc>
                        <a:spcBef>
                          <a:spcPts val="0"/>
                        </a:spcBef>
                        <a:spcAft>
                          <a:spcPts val="0"/>
                        </a:spcAft>
                        <a:buClr>
                          <a:srgbClr val="000000"/>
                        </a:buClr>
                        <a:buSzPts val="1100"/>
                        <a:buFont typeface="Arial"/>
                        <a:buAutoNum type="arabicPeriod"/>
                      </a:pPr>
                      <a:r>
                        <a:rPr lang="en" sz="1200" u="none" cap="none" strike="noStrike">
                          <a:latin typeface="Times New Roman"/>
                          <a:ea typeface="Times New Roman"/>
                          <a:cs typeface="Times New Roman"/>
                          <a:sym typeface="Times New Roman"/>
                        </a:rPr>
                        <a:t>Jalgaon</a:t>
                      </a:r>
                      <a:endParaRPr sz="1200" u="none" cap="none" strike="noStrike">
                        <a:latin typeface="Times New Roman"/>
                        <a:ea typeface="Times New Roman"/>
                        <a:cs typeface="Times New Roman"/>
                        <a:sym typeface="Times New Roman"/>
                      </a:endParaRPr>
                    </a:p>
                    <a:p>
                      <a:pPr indent="-298450" lvl="0" marL="457200" marR="0" rtl="0" algn="just">
                        <a:lnSpc>
                          <a:spcPct val="150000"/>
                        </a:lnSpc>
                        <a:spcBef>
                          <a:spcPts val="0"/>
                        </a:spcBef>
                        <a:spcAft>
                          <a:spcPts val="0"/>
                        </a:spcAft>
                        <a:buClr>
                          <a:srgbClr val="000000"/>
                        </a:buClr>
                        <a:buSzPts val="1100"/>
                        <a:buFont typeface="Arial"/>
                        <a:buAutoNum type="arabicPeriod"/>
                      </a:pPr>
                      <a:r>
                        <a:rPr lang="en" sz="1200" u="none" cap="none" strike="noStrike">
                          <a:latin typeface="Times New Roman"/>
                          <a:ea typeface="Times New Roman"/>
                          <a:cs typeface="Times New Roman"/>
                          <a:sym typeface="Times New Roman"/>
                        </a:rPr>
                        <a:t>Dhule</a:t>
                      </a:r>
                      <a:endParaRPr sz="1200" u="none" cap="none" strike="noStrike">
                        <a:latin typeface="Times New Roman"/>
                        <a:ea typeface="Times New Roman"/>
                        <a:cs typeface="Times New Roman"/>
                        <a:sym typeface="Times New Roman"/>
                      </a:endParaRPr>
                    </a:p>
                    <a:p>
                      <a:pPr indent="-298450" lvl="0" marL="457200" marR="0" rtl="0" algn="just">
                        <a:lnSpc>
                          <a:spcPct val="150000"/>
                        </a:lnSpc>
                        <a:spcBef>
                          <a:spcPts val="0"/>
                        </a:spcBef>
                        <a:spcAft>
                          <a:spcPts val="0"/>
                        </a:spcAft>
                        <a:buClr>
                          <a:srgbClr val="0000FF"/>
                        </a:buClr>
                        <a:buSzPts val="1100"/>
                        <a:buFont typeface="Arial"/>
                        <a:buAutoNum type="arabicPeriod"/>
                      </a:pPr>
                      <a:r>
                        <a:rPr b="1" lang="en" sz="1200" u="none" cap="none" strike="noStrike">
                          <a:solidFill>
                            <a:srgbClr val="0000FF"/>
                          </a:solidFill>
                          <a:latin typeface="Times New Roman"/>
                          <a:ea typeface="Times New Roman"/>
                          <a:cs typeface="Times New Roman"/>
                          <a:sym typeface="Times New Roman"/>
                        </a:rPr>
                        <a:t>Ahmednagar</a:t>
                      </a:r>
                      <a:endParaRPr b="1" sz="1200" u="none" cap="none" strike="noStrike">
                        <a:solidFill>
                          <a:srgbClr val="0000FF"/>
                        </a:solidFill>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B cap="flat" cmpd="sng" w="12700">
                      <a:solidFill>
                        <a:srgbClr val="000000"/>
                      </a:solidFill>
                      <a:prstDash val="solid"/>
                      <a:round/>
                      <a:headEnd len="sm" w="sm" type="none"/>
                      <a:tailEnd len="sm" w="sm" type="none"/>
                    </a:lnB>
                  </a:tcPr>
                </a:tc>
                <a:tc>
                  <a:txBody>
                    <a:bodyPr/>
                    <a:lstStyle/>
                    <a:p>
                      <a:pPr indent="-298450" lvl="0" marL="457200" marR="0" rtl="0" algn="just">
                        <a:lnSpc>
                          <a:spcPct val="150000"/>
                        </a:lnSpc>
                        <a:spcBef>
                          <a:spcPts val="0"/>
                        </a:spcBef>
                        <a:spcAft>
                          <a:spcPts val="0"/>
                        </a:spcAft>
                        <a:buClr>
                          <a:srgbClr val="000000"/>
                        </a:buClr>
                        <a:buSzPts val="1100"/>
                        <a:buFont typeface="Arial"/>
                        <a:buAutoNum type="arabicPeriod"/>
                      </a:pPr>
                      <a:r>
                        <a:rPr lang="en" sz="1200" u="none" cap="none" strike="noStrike">
                          <a:latin typeface="Times New Roman"/>
                          <a:ea typeface="Times New Roman"/>
                          <a:cs typeface="Times New Roman"/>
                          <a:sym typeface="Times New Roman"/>
                        </a:rPr>
                        <a:t>Tribal | </a:t>
                      </a:r>
                      <a:r>
                        <a:rPr b="1" lang="en" sz="1200" u="none" cap="none" strike="noStrike">
                          <a:latin typeface="Times New Roman"/>
                          <a:ea typeface="Times New Roman"/>
                          <a:cs typeface="Times New Roman"/>
                          <a:sym typeface="Times New Roman"/>
                        </a:rPr>
                        <a:t>Aspirational District | Disability</a:t>
                      </a:r>
                      <a:endParaRPr b="1" sz="1200" u="none" cap="none" strike="noStrike">
                        <a:latin typeface="Times New Roman"/>
                        <a:ea typeface="Times New Roman"/>
                        <a:cs typeface="Times New Roman"/>
                        <a:sym typeface="Times New Roman"/>
                      </a:endParaRPr>
                    </a:p>
                    <a:p>
                      <a:pPr indent="-298450" lvl="0" marL="457200" marR="0" rtl="0" algn="just">
                        <a:lnSpc>
                          <a:spcPct val="150000"/>
                        </a:lnSpc>
                        <a:spcBef>
                          <a:spcPts val="0"/>
                        </a:spcBef>
                        <a:spcAft>
                          <a:spcPts val="0"/>
                        </a:spcAft>
                        <a:buClr>
                          <a:srgbClr val="000000"/>
                        </a:buClr>
                        <a:buSzPts val="1100"/>
                        <a:buFont typeface="Arial"/>
                        <a:buAutoNum type="arabicPeriod"/>
                      </a:pPr>
                      <a:r>
                        <a:rPr lang="en" sz="1200" u="none" cap="none" strike="noStrike">
                          <a:latin typeface="Times New Roman"/>
                          <a:ea typeface="Times New Roman"/>
                          <a:cs typeface="Times New Roman"/>
                          <a:sym typeface="Times New Roman"/>
                        </a:rPr>
                        <a:t>Urban | Buddhist Populations </a:t>
                      </a:r>
                      <a:endParaRPr sz="1200" u="none" cap="none" strike="noStrike">
                        <a:latin typeface="Times New Roman"/>
                        <a:ea typeface="Times New Roman"/>
                        <a:cs typeface="Times New Roman"/>
                        <a:sym typeface="Times New Roman"/>
                      </a:endParaRPr>
                    </a:p>
                    <a:p>
                      <a:pPr indent="-298450" lvl="0" marL="457200" marR="0" rtl="0" algn="just">
                        <a:lnSpc>
                          <a:spcPct val="150000"/>
                        </a:lnSpc>
                        <a:spcBef>
                          <a:spcPts val="0"/>
                        </a:spcBef>
                        <a:spcAft>
                          <a:spcPts val="0"/>
                        </a:spcAft>
                        <a:buClr>
                          <a:srgbClr val="000000"/>
                        </a:buClr>
                        <a:buSzPts val="1100"/>
                        <a:buFont typeface="Arial"/>
                        <a:buAutoNum type="arabicPeriod"/>
                      </a:pPr>
                      <a:r>
                        <a:rPr lang="en" sz="1200" u="none" cap="none" strike="noStrike">
                          <a:latin typeface="Times New Roman"/>
                          <a:ea typeface="Times New Roman"/>
                          <a:cs typeface="Times New Roman"/>
                          <a:sym typeface="Times New Roman"/>
                        </a:rPr>
                        <a:t>Muslim Population </a:t>
                      </a:r>
                      <a:endParaRPr sz="1200" u="none" cap="none" strike="noStrike">
                        <a:latin typeface="Times New Roman"/>
                        <a:ea typeface="Times New Roman"/>
                        <a:cs typeface="Times New Roman"/>
                        <a:sym typeface="Times New Roman"/>
                      </a:endParaRPr>
                    </a:p>
                    <a:p>
                      <a:pPr indent="-298450" lvl="0" marL="457200" marR="0" rtl="0" algn="just">
                        <a:lnSpc>
                          <a:spcPct val="150000"/>
                        </a:lnSpc>
                        <a:spcBef>
                          <a:spcPts val="0"/>
                        </a:spcBef>
                        <a:spcAft>
                          <a:spcPts val="0"/>
                        </a:spcAft>
                        <a:buClr>
                          <a:srgbClr val="000000"/>
                        </a:buClr>
                        <a:buSzPts val="1100"/>
                        <a:buFont typeface="Arial"/>
                        <a:buAutoNum type="arabicPeriod"/>
                      </a:pPr>
                      <a:r>
                        <a:rPr lang="en" sz="1200" u="none" cap="none" strike="noStrike">
                          <a:latin typeface="Times New Roman"/>
                          <a:ea typeface="Times New Roman"/>
                          <a:cs typeface="Times New Roman"/>
                          <a:sym typeface="Times New Roman"/>
                        </a:rPr>
                        <a:t>Buddhist Population </a:t>
                      </a:r>
                      <a:endParaRPr sz="1200" u="none" cap="none" strike="noStrike">
                        <a:latin typeface="Times New Roman"/>
                        <a:ea typeface="Times New Roman"/>
                        <a:cs typeface="Times New Roman"/>
                        <a:sym typeface="Times New Roman"/>
                      </a:endParaRPr>
                    </a:p>
                    <a:p>
                      <a:pPr indent="-298450" lvl="0" marL="457200" marR="0" rtl="0" algn="just">
                        <a:lnSpc>
                          <a:spcPct val="150000"/>
                        </a:lnSpc>
                        <a:spcBef>
                          <a:spcPts val="0"/>
                        </a:spcBef>
                        <a:spcAft>
                          <a:spcPts val="0"/>
                        </a:spcAft>
                        <a:buClr>
                          <a:srgbClr val="000000"/>
                        </a:buClr>
                        <a:buSzPts val="1100"/>
                        <a:buFont typeface="Arial"/>
                        <a:buAutoNum type="arabicPeriod"/>
                      </a:pPr>
                      <a:r>
                        <a:rPr lang="en" sz="1200" u="none" cap="none" strike="noStrike">
                          <a:latin typeface="Times New Roman"/>
                          <a:ea typeface="Times New Roman"/>
                          <a:cs typeface="Times New Roman"/>
                          <a:sym typeface="Times New Roman"/>
                        </a:rPr>
                        <a:t>Buddhist | </a:t>
                      </a:r>
                      <a:r>
                        <a:rPr b="1" lang="en" sz="1200" u="none" cap="none" strike="noStrike">
                          <a:latin typeface="Times New Roman"/>
                          <a:ea typeface="Times New Roman"/>
                          <a:cs typeface="Times New Roman"/>
                          <a:sym typeface="Times New Roman"/>
                        </a:rPr>
                        <a:t>Conflict | High Dropout </a:t>
                      </a:r>
                      <a:endParaRPr b="1" sz="1200" u="none" cap="none" strike="noStrike">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B cap="flat" cmpd="sng" w="12700">
                      <a:solidFill>
                        <a:srgbClr val="000000"/>
                      </a:solidFill>
                      <a:prstDash val="solid"/>
                      <a:round/>
                      <a:headEnd len="sm" w="sm" type="none"/>
                      <a:tailEnd len="sm" w="sm" type="none"/>
                    </a:lnB>
                  </a:tcPr>
                </a:tc>
              </a:tr>
              <a:tr h="2682450">
                <a:tc>
                  <a:txBody>
                    <a:bodyPr/>
                    <a:lstStyle/>
                    <a:p>
                      <a:pPr indent="0" lvl="0" marL="0" marR="0" rtl="0" algn="just">
                        <a:lnSpc>
                          <a:spcPct val="150000"/>
                        </a:lnSpc>
                        <a:spcBef>
                          <a:spcPts val="0"/>
                        </a:spcBef>
                        <a:spcAft>
                          <a:spcPts val="0"/>
                        </a:spcAft>
                        <a:buClr>
                          <a:srgbClr val="000000"/>
                        </a:buClr>
                        <a:buSzPts val="1200"/>
                        <a:buFont typeface="Arial"/>
                        <a:buNone/>
                      </a:pPr>
                      <a:r>
                        <a:rPr lang="en" sz="1200" u="none" cap="none" strike="noStrike">
                          <a:latin typeface="Times New Roman"/>
                          <a:ea typeface="Times New Roman"/>
                          <a:cs typeface="Times New Roman"/>
                          <a:sym typeface="Times New Roman"/>
                        </a:rPr>
                        <a:t>Vardha</a:t>
                      </a:r>
                      <a:endParaRPr sz="1200" u="none" cap="none" strike="noStrike">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298450" lvl="0" marL="457200" marR="0" rtl="0" algn="l">
                        <a:lnSpc>
                          <a:spcPct val="150000"/>
                        </a:lnSpc>
                        <a:spcBef>
                          <a:spcPts val="0"/>
                        </a:spcBef>
                        <a:spcAft>
                          <a:spcPts val="0"/>
                        </a:spcAft>
                        <a:buClr>
                          <a:srgbClr val="000000"/>
                        </a:buClr>
                        <a:buSzPts val="1100"/>
                        <a:buFont typeface="Arial"/>
                        <a:buAutoNum type="arabicPeriod"/>
                      </a:pPr>
                      <a:r>
                        <a:rPr lang="en" sz="1200" u="none" cap="none" strike="noStrike">
                          <a:latin typeface="Times New Roman"/>
                          <a:ea typeface="Times New Roman"/>
                          <a:cs typeface="Times New Roman"/>
                          <a:sym typeface="Times New Roman"/>
                        </a:rPr>
                        <a:t>Buldhana</a:t>
                      </a:r>
                      <a:endParaRPr sz="1200" u="none" cap="none" strike="noStrike">
                        <a:latin typeface="Times New Roman"/>
                        <a:ea typeface="Times New Roman"/>
                        <a:cs typeface="Times New Roman"/>
                        <a:sym typeface="Times New Roman"/>
                      </a:endParaRPr>
                    </a:p>
                    <a:p>
                      <a:pPr indent="-298450" lvl="0" marL="457200" marR="0" rtl="0" algn="l">
                        <a:lnSpc>
                          <a:spcPct val="150000"/>
                        </a:lnSpc>
                        <a:spcBef>
                          <a:spcPts val="0"/>
                        </a:spcBef>
                        <a:spcAft>
                          <a:spcPts val="0"/>
                        </a:spcAft>
                        <a:buClr>
                          <a:srgbClr val="000000"/>
                        </a:buClr>
                        <a:buSzPts val="1100"/>
                        <a:buFont typeface="Arial"/>
                        <a:buAutoNum type="arabicPeriod"/>
                      </a:pPr>
                      <a:r>
                        <a:rPr lang="en" sz="1200" u="none" cap="none" strike="noStrike">
                          <a:latin typeface="Times New Roman"/>
                          <a:ea typeface="Times New Roman"/>
                          <a:cs typeface="Times New Roman"/>
                          <a:sym typeface="Times New Roman"/>
                        </a:rPr>
                        <a:t>Washim </a:t>
                      </a:r>
                      <a:endParaRPr sz="1200" u="none" cap="none" strike="noStrike">
                        <a:latin typeface="Times New Roman"/>
                        <a:ea typeface="Times New Roman"/>
                        <a:cs typeface="Times New Roman"/>
                        <a:sym typeface="Times New Roman"/>
                      </a:endParaRPr>
                    </a:p>
                    <a:p>
                      <a:pPr indent="-298450" lvl="0" marL="457200" marR="0" rtl="0" algn="l">
                        <a:lnSpc>
                          <a:spcPct val="150000"/>
                        </a:lnSpc>
                        <a:spcBef>
                          <a:spcPts val="0"/>
                        </a:spcBef>
                        <a:spcAft>
                          <a:spcPts val="0"/>
                        </a:spcAft>
                        <a:buClr>
                          <a:srgbClr val="0000FF"/>
                        </a:buClr>
                        <a:buSzPts val="1100"/>
                        <a:buFont typeface="Arial"/>
                        <a:buAutoNum type="arabicPeriod"/>
                      </a:pPr>
                      <a:r>
                        <a:rPr b="1" lang="en" sz="1200" u="none" cap="none" strike="noStrike">
                          <a:solidFill>
                            <a:srgbClr val="0000FF"/>
                          </a:solidFill>
                          <a:latin typeface="Times New Roman"/>
                          <a:ea typeface="Times New Roman"/>
                          <a:cs typeface="Times New Roman"/>
                          <a:sym typeface="Times New Roman"/>
                        </a:rPr>
                        <a:t>Akola </a:t>
                      </a:r>
                      <a:endParaRPr b="1" sz="1200" u="none" cap="none" strike="noStrike">
                        <a:solidFill>
                          <a:srgbClr val="0000FF"/>
                        </a:solidFill>
                        <a:latin typeface="Times New Roman"/>
                        <a:ea typeface="Times New Roman"/>
                        <a:cs typeface="Times New Roman"/>
                        <a:sym typeface="Times New Roman"/>
                      </a:endParaRPr>
                    </a:p>
                    <a:p>
                      <a:pPr indent="-298450" lvl="0" marL="457200" marR="0" rtl="0" algn="l">
                        <a:lnSpc>
                          <a:spcPct val="150000"/>
                        </a:lnSpc>
                        <a:spcBef>
                          <a:spcPts val="0"/>
                        </a:spcBef>
                        <a:spcAft>
                          <a:spcPts val="0"/>
                        </a:spcAft>
                        <a:buClr>
                          <a:srgbClr val="0000FF"/>
                        </a:buClr>
                        <a:buSzPts val="1100"/>
                        <a:buFont typeface="Arial"/>
                        <a:buAutoNum type="arabicPeriod"/>
                      </a:pPr>
                      <a:r>
                        <a:rPr b="1" lang="en" sz="1200" u="none" cap="none" strike="noStrike">
                          <a:solidFill>
                            <a:srgbClr val="0000FF"/>
                          </a:solidFill>
                          <a:latin typeface="Times New Roman"/>
                          <a:ea typeface="Times New Roman"/>
                          <a:cs typeface="Times New Roman"/>
                          <a:sym typeface="Times New Roman"/>
                        </a:rPr>
                        <a:t>Amravati</a:t>
                      </a:r>
                      <a:endParaRPr b="1" sz="1200" u="none" cap="none" strike="noStrike">
                        <a:solidFill>
                          <a:srgbClr val="0000FF"/>
                        </a:solidFill>
                        <a:latin typeface="Times New Roman"/>
                        <a:ea typeface="Times New Roman"/>
                        <a:cs typeface="Times New Roman"/>
                        <a:sym typeface="Times New Roman"/>
                      </a:endParaRPr>
                    </a:p>
                    <a:p>
                      <a:pPr indent="-298450" lvl="0" marL="457200" marR="0" rtl="0" algn="l">
                        <a:lnSpc>
                          <a:spcPct val="150000"/>
                        </a:lnSpc>
                        <a:spcBef>
                          <a:spcPts val="0"/>
                        </a:spcBef>
                        <a:spcAft>
                          <a:spcPts val="0"/>
                        </a:spcAft>
                        <a:buClr>
                          <a:srgbClr val="0000FF"/>
                        </a:buClr>
                        <a:buSzPts val="1100"/>
                        <a:buFont typeface="Arial"/>
                        <a:buAutoNum type="arabicPeriod"/>
                      </a:pPr>
                      <a:r>
                        <a:rPr b="1" i="1" lang="en" sz="1200" u="none" cap="none" strike="noStrike">
                          <a:solidFill>
                            <a:srgbClr val="0000FF"/>
                          </a:solidFill>
                          <a:latin typeface="Times New Roman"/>
                          <a:ea typeface="Times New Roman"/>
                          <a:cs typeface="Times New Roman"/>
                          <a:sym typeface="Times New Roman"/>
                        </a:rPr>
                        <a:t>Bhandara</a:t>
                      </a:r>
                      <a:r>
                        <a:rPr b="1" lang="en" sz="1200" u="none" cap="none" strike="noStrike">
                          <a:solidFill>
                            <a:srgbClr val="0000FF"/>
                          </a:solidFill>
                          <a:latin typeface="Times New Roman"/>
                          <a:ea typeface="Times New Roman"/>
                          <a:cs typeface="Times New Roman"/>
                          <a:sym typeface="Times New Roman"/>
                        </a:rPr>
                        <a:t> </a:t>
                      </a:r>
                      <a:endParaRPr b="1" sz="1200" u="none" cap="none" strike="noStrike">
                        <a:solidFill>
                          <a:srgbClr val="0000FF"/>
                        </a:solidFill>
                        <a:latin typeface="Times New Roman"/>
                        <a:ea typeface="Times New Roman"/>
                        <a:cs typeface="Times New Roman"/>
                        <a:sym typeface="Times New Roman"/>
                      </a:endParaRPr>
                    </a:p>
                    <a:p>
                      <a:pPr indent="-298450" lvl="0" marL="457200" marR="0" rtl="0" algn="l">
                        <a:lnSpc>
                          <a:spcPct val="150000"/>
                        </a:lnSpc>
                        <a:spcBef>
                          <a:spcPts val="0"/>
                        </a:spcBef>
                        <a:spcAft>
                          <a:spcPts val="0"/>
                        </a:spcAft>
                        <a:buClr>
                          <a:srgbClr val="000000"/>
                        </a:buClr>
                        <a:buSzPts val="1100"/>
                        <a:buFont typeface="Arial"/>
                        <a:buAutoNum type="arabicPeriod"/>
                      </a:pPr>
                      <a:r>
                        <a:rPr lang="en" sz="1200" u="none" cap="none" strike="noStrike">
                          <a:latin typeface="Times New Roman"/>
                          <a:ea typeface="Times New Roman"/>
                          <a:cs typeface="Times New Roman"/>
                          <a:sym typeface="Times New Roman"/>
                        </a:rPr>
                        <a:t>Wardha </a:t>
                      </a:r>
                      <a:endParaRPr sz="1200" u="none" cap="none" strike="noStrike">
                        <a:latin typeface="Times New Roman"/>
                        <a:ea typeface="Times New Roman"/>
                        <a:cs typeface="Times New Roman"/>
                        <a:sym typeface="Times New Roman"/>
                      </a:endParaRPr>
                    </a:p>
                  </a:txBody>
                  <a:tcPr marT="63500" marB="63500" marR="63500" marL="63500">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298450" lvl="0" marL="457200" marR="0" rtl="0" algn="just">
                        <a:lnSpc>
                          <a:spcPct val="150000"/>
                        </a:lnSpc>
                        <a:spcBef>
                          <a:spcPts val="0"/>
                        </a:spcBef>
                        <a:spcAft>
                          <a:spcPts val="0"/>
                        </a:spcAft>
                        <a:buClr>
                          <a:srgbClr val="000000"/>
                        </a:buClr>
                        <a:buSzPts val="1100"/>
                        <a:buFont typeface="Arial"/>
                        <a:buAutoNum type="arabicPeriod"/>
                      </a:pPr>
                      <a:r>
                        <a:rPr lang="en" sz="1200" u="none" cap="none" strike="noStrike">
                          <a:latin typeface="Times New Roman"/>
                          <a:ea typeface="Times New Roman"/>
                          <a:cs typeface="Times New Roman"/>
                          <a:sym typeface="Times New Roman"/>
                        </a:rPr>
                        <a:t>Buddhist Population  </a:t>
                      </a:r>
                      <a:endParaRPr sz="1200" u="none" cap="none" strike="noStrike">
                        <a:latin typeface="Times New Roman"/>
                        <a:ea typeface="Times New Roman"/>
                        <a:cs typeface="Times New Roman"/>
                        <a:sym typeface="Times New Roman"/>
                      </a:endParaRPr>
                    </a:p>
                    <a:p>
                      <a:pPr indent="-298450" lvl="0" marL="457200" marR="0" rtl="0" algn="just">
                        <a:lnSpc>
                          <a:spcPct val="150000"/>
                        </a:lnSpc>
                        <a:spcBef>
                          <a:spcPts val="0"/>
                        </a:spcBef>
                        <a:spcAft>
                          <a:spcPts val="0"/>
                        </a:spcAft>
                        <a:buClr>
                          <a:srgbClr val="000000"/>
                        </a:buClr>
                        <a:buSzPts val="1100"/>
                        <a:buFont typeface="Arial"/>
                        <a:buAutoNum type="arabicPeriod"/>
                      </a:pPr>
                      <a:r>
                        <a:rPr lang="en" sz="1200" u="none" cap="none" strike="noStrike">
                          <a:latin typeface="Times New Roman"/>
                          <a:ea typeface="Times New Roman"/>
                          <a:cs typeface="Times New Roman"/>
                          <a:sym typeface="Times New Roman"/>
                        </a:rPr>
                        <a:t>Muslim Population </a:t>
                      </a:r>
                      <a:endParaRPr sz="1200" u="none" cap="none" strike="noStrike">
                        <a:latin typeface="Times New Roman"/>
                        <a:ea typeface="Times New Roman"/>
                        <a:cs typeface="Times New Roman"/>
                        <a:sym typeface="Times New Roman"/>
                      </a:endParaRPr>
                    </a:p>
                    <a:p>
                      <a:pPr indent="-298450" lvl="0" marL="457200" marR="0" rtl="0" algn="just">
                        <a:lnSpc>
                          <a:spcPct val="150000"/>
                        </a:lnSpc>
                        <a:spcBef>
                          <a:spcPts val="0"/>
                        </a:spcBef>
                        <a:spcAft>
                          <a:spcPts val="0"/>
                        </a:spcAft>
                        <a:buClr>
                          <a:srgbClr val="000000"/>
                        </a:buClr>
                        <a:buSzPts val="1100"/>
                        <a:buFont typeface="Arial"/>
                        <a:buAutoNum type="arabicPeriod"/>
                      </a:pPr>
                      <a:r>
                        <a:rPr b="1" lang="en" sz="1200" u="none" cap="none" strike="noStrike">
                          <a:latin typeface="Times New Roman"/>
                          <a:ea typeface="Times New Roman"/>
                          <a:cs typeface="Times New Roman"/>
                          <a:sym typeface="Times New Roman"/>
                        </a:rPr>
                        <a:t>Linguistic</a:t>
                      </a:r>
                      <a:endParaRPr b="1" sz="1200" u="none" cap="none" strike="noStrike">
                        <a:latin typeface="Times New Roman"/>
                        <a:ea typeface="Times New Roman"/>
                        <a:cs typeface="Times New Roman"/>
                        <a:sym typeface="Times New Roman"/>
                      </a:endParaRPr>
                    </a:p>
                    <a:p>
                      <a:pPr indent="-298450" lvl="0" marL="457200" marR="0" rtl="0" algn="just">
                        <a:lnSpc>
                          <a:spcPct val="150000"/>
                        </a:lnSpc>
                        <a:spcBef>
                          <a:spcPts val="0"/>
                        </a:spcBef>
                        <a:spcAft>
                          <a:spcPts val="0"/>
                        </a:spcAft>
                        <a:buClr>
                          <a:srgbClr val="000000"/>
                        </a:buClr>
                        <a:buSzPts val="1100"/>
                        <a:buFont typeface="Arial"/>
                        <a:buAutoNum type="arabicPeriod"/>
                      </a:pPr>
                      <a:r>
                        <a:rPr b="1" lang="en" sz="1200" u="none" cap="none" strike="noStrike">
                          <a:latin typeface="Times New Roman"/>
                          <a:ea typeface="Times New Roman"/>
                          <a:cs typeface="Times New Roman"/>
                          <a:sym typeface="Times New Roman"/>
                        </a:rPr>
                        <a:t>Urban-Rural | Linguistic</a:t>
                      </a:r>
                      <a:endParaRPr b="1" sz="1200" u="none" cap="none" strike="noStrike">
                        <a:latin typeface="Times New Roman"/>
                        <a:ea typeface="Times New Roman"/>
                        <a:cs typeface="Times New Roman"/>
                        <a:sym typeface="Times New Roman"/>
                      </a:endParaRPr>
                    </a:p>
                    <a:p>
                      <a:pPr indent="-298450" lvl="0" marL="457200" marR="0" rtl="0" algn="just">
                        <a:lnSpc>
                          <a:spcPct val="150000"/>
                        </a:lnSpc>
                        <a:spcBef>
                          <a:spcPts val="0"/>
                        </a:spcBef>
                        <a:spcAft>
                          <a:spcPts val="0"/>
                        </a:spcAft>
                        <a:buClr>
                          <a:srgbClr val="000000"/>
                        </a:buClr>
                        <a:buSzPts val="1100"/>
                        <a:buFont typeface="Arial"/>
                        <a:buAutoNum type="arabicPeriod"/>
                      </a:pPr>
                      <a:r>
                        <a:rPr lang="en" sz="1200" u="none" cap="none" strike="noStrike">
                          <a:latin typeface="Times New Roman"/>
                          <a:ea typeface="Times New Roman"/>
                          <a:cs typeface="Times New Roman"/>
                          <a:sym typeface="Times New Roman"/>
                        </a:rPr>
                        <a:t>Tribal </a:t>
                      </a:r>
                      <a:endParaRPr sz="1200" u="none" cap="none" strike="noStrike">
                        <a:latin typeface="Times New Roman"/>
                        <a:ea typeface="Times New Roman"/>
                        <a:cs typeface="Times New Roman"/>
                        <a:sym typeface="Times New Roman"/>
                      </a:endParaRPr>
                    </a:p>
                    <a:p>
                      <a:pPr indent="-298450" lvl="0" marL="457200" marR="0" rtl="0" algn="just">
                        <a:lnSpc>
                          <a:spcPct val="150000"/>
                        </a:lnSpc>
                        <a:spcBef>
                          <a:spcPts val="0"/>
                        </a:spcBef>
                        <a:spcAft>
                          <a:spcPts val="0"/>
                        </a:spcAft>
                        <a:buClr>
                          <a:srgbClr val="000000"/>
                        </a:buClr>
                        <a:buSzPts val="1100"/>
                        <a:buFont typeface="Arial"/>
                        <a:buAutoNum type="arabicPeriod"/>
                      </a:pPr>
                      <a:r>
                        <a:rPr lang="en" sz="1200" u="none" cap="none" strike="noStrike">
                          <a:latin typeface="Times New Roman"/>
                          <a:ea typeface="Times New Roman"/>
                          <a:cs typeface="Times New Roman"/>
                          <a:sym typeface="Times New Roman"/>
                        </a:rPr>
                        <a:t>Muslim | Disability</a:t>
                      </a:r>
                      <a:endParaRPr sz="1200" u="none" cap="none" strike="noStrike">
                        <a:latin typeface="Times New Roman"/>
                        <a:ea typeface="Times New Roman"/>
                        <a:cs typeface="Times New Roman"/>
                        <a:sym typeface="Times New Roman"/>
                      </a:endParaRPr>
                    </a:p>
                  </a:txBody>
                  <a:tcPr marT="63500" marB="63500" marR="63500" marL="63500">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graphicFrame>
        <p:nvGraphicFramePr>
          <p:cNvPr id="191" name="Google Shape;191;p11"/>
          <p:cNvGraphicFramePr/>
          <p:nvPr/>
        </p:nvGraphicFramePr>
        <p:xfrm>
          <a:off x="401775" y="245925"/>
          <a:ext cx="3000000" cy="3000000"/>
        </p:xfrm>
        <a:graphic>
          <a:graphicData uri="http://schemas.openxmlformats.org/drawingml/2006/table">
            <a:tbl>
              <a:tblPr bandRow="1">
                <a:noFill/>
                <a:tableStyleId>{C46E3EFB-4FFA-477D-A935-83739CEA0E77}</a:tableStyleId>
              </a:tblPr>
              <a:tblGrid>
                <a:gridCol w="1433500"/>
                <a:gridCol w="1538800"/>
                <a:gridCol w="3973875"/>
                <a:gridCol w="1167150"/>
              </a:tblGrid>
              <a:tr h="12700">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Arial Narrow"/>
                          <a:ea typeface="Arial Narrow"/>
                          <a:cs typeface="Arial Narrow"/>
                          <a:sym typeface="Arial Narrow"/>
                        </a:rPr>
                        <a:t>Activity </a:t>
                      </a:r>
                      <a:endParaRPr b="1" sz="1100" u="none" cap="none" strike="noStrike">
                        <a:latin typeface="Arial Narrow"/>
                        <a:ea typeface="Arial Narrow"/>
                        <a:cs typeface="Arial Narrow"/>
                        <a:sym typeface="Arial Narrow"/>
                      </a:endParaRPr>
                    </a:p>
                  </a:txBody>
                  <a:tcPr marT="36200" marB="36200" marR="68575" marL="68575">
                    <a:solidFill>
                      <a:srgbClr val="D9E2F3"/>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Arial Narrow"/>
                          <a:ea typeface="Arial Narrow"/>
                          <a:cs typeface="Arial Narrow"/>
                          <a:sym typeface="Arial Narrow"/>
                        </a:rPr>
                        <a:t>Deliverables</a:t>
                      </a:r>
                      <a:endParaRPr b="1" sz="1100" u="none" cap="none" strike="noStrike">
                        <a:latin typeface="Arial Narrow"/>
                        <a:ea typeface="Arial Narrow"/>
                        <a:cs typeface="Arial Narrow"/>
                        <a:sym typeface="Arial Narrow"/>
                      </a:endParaRPr>
                    </a:p>
                  </a:txBody>
                  <a:tcPr marT="36200" marB="36200" marR="68575" marL="68575">
                    <a:solidFill>
                      <a:srgbClr val="D9E2F3"/>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Arial Narrow"/>
                          <a:ea typeface="Arial Narrow"/>
                          <a:cs typeface="Arial Narrow"/>
                          <a:sym typeface="Arial Narrow"/>
                        </a:rPr>
                        <a:t>Deliverable will include</a:t>
                      </a:r>
                      <a:endParaRPr b="1" sz="1100" u="none" cap="none" strike="noStrike">
                        <a:latin typeface="Arial Narrow"/>
                        <a:ea typeface="Arial Narrow"/>
                        <a:cs typeface="Arial Narrow"/>
                        <a:sym typeface="Arial Narrow"/>
                      </a:endParaRPr>
                    </a:p>
                  </a:txBody>
                  <a:tcPr marT="36200" marB="36200" marR="68575" marL="68575">
                    <a:solidFill>
                      <a:srgbClr val="D9E2F3"/>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Arial Narrow"/>
                          <a:ea typeface="Arial Narrow"/>
                          <a:cs typeface="Arial Narrow"/>
                          <a:sym typeface="Arial Narrow"/>
                        </a:rPr>
                        <a:t>Timeline (since signing of contract)</a:t>
                      </a:r>
                      <a:endParaRPr b="1" sz="1100" u="none" cap="none" strike="noStrike">
                        <a:latin typeface="Arial Narrow"/>
                        <a:ea typeface="Arial Narrow"/>
                        <a:cs typeface="Arial Narrow"/>
                        <a:sym typeface="Arial Narrow"/>
                      </a:endParaRPr>
                    </a:p>
                  </a:txBody>
                  <a:tcPr marT="36200" marB="36200" marR="68575" marL="68575">
                    <a:solidFill>
                      <a:srgbClr val="D9E2F3"/>
                    </a:solidFill>
                  </a:tcPr>
                </a:tc>
              </a:tr>
              <a:tr h="12700">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Arial Narrow"/>
                          <a:ea typeface="Arial Narrow"/>
                          <a:cs typeface="Arial Narrow"/>
                          <a:sym typeface="Arial Narrow"/>
                        </a:rPr>
                        <a:t>Inception and desk review</a:t>
                      </a:r>
                      <a:endParaRPr b="1" sz="1100" u="none" cap="none" strike="noStrike">
                        <a:latin typeface="Arial Narrow"/>
                        <a:ea typeface="Arial Narrow"/>
                        <a:cs typeface="Arial Narrow"/>
                        <a:sym typeface="Arial Narrow"/>
                      </a:endParaRPr>
                    </a:p>
                  </a:txBody>
                  <a:tcPr marT="36200" marB="362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Arial Narrow"/>
                          <a:ea typeface="Arial Narrow"/>
                          <a:cs typeface="Arial Narrow"/>
                          <a:sym typeface="Arial Narrow"/>
                        </a:rPr>
                        <a:t>Inception report – max 15 pages, plus annexes</a:t>
                      </a:r>
                      <a:endParaRPr sz="1100" u="none" cap="none" strike="noStrike">
                        <a:latin typeface="Arial Narrow"/>
                        <a:ea typeface="Arial Narrow"/>
                        <a:cs typeface="Arial Narrow"/>
                        <a:sym typeface="Arial Narrow"/>
                      </a:endParaRPr>
                    </a:p>
                  </a:txBody>
                  <a:tcPr marT="36200" marB="362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Arial Narrow"/>
                          <a:ea typeface="Arial Narrow"/>
                          <a:cs typeface="Arial Narrow"/>
                          <a:sym typeface="Arial Narrow"/>
                        </a:rPr>
                        <a:t>The inception report will include:</a:t>
                      </a:r>
                      <a:endParaRPr sz="1100" u="none" cap="none" strike="noStrike">
                        <a:latin typeface="Arial Narrow"/>
                        <a:ea typeface="Arial Narrow"/>
                        <a:cs typeface="Arial Narrow"/>
                        <a:sym typeface="Arial Narrow"/>
                      </a:endParaRPr>
                    </a:p>
                    <a:p>
                      <a:pPr indent="-297180" lvl="0" marL="297180" marR="0" rtl="0" algn="l">
                        <a:lnSpc>
                          <a:spcPct val="115000"/>
                        </a:lnSpc>
                        <a:spcBef>
                          <a:spcPts val="0"/>
                        </a:spcBef>
                        <a:spcAft>
                          <a:spcPts val="0"/>
                        </a:spcAft>
                        <a:buClr>
                          <a:srgbClr val="000000"/>
                        </a:buClr>
                        <a:buSzPts val="1100"/>
                        <a:buFont typeface="Arial"/>
                        <a:buChar char="•"/>
                      </a:pPr>
                      <a:r>
                        <a:rPr lang="en" sz="1100" u="none" cap="none" strike="noStrike">
                          <a:latin typeface="Arial Narrow"/>
                          <a:ea typeface="Arial Narrow"/>
                          <a:cs typeface="Arial Narrow"/>
                          <a:sym typeface="Arial Narrow"/>
                        </a:rPr>
                        <a:t>introduction, context and purpose</a:t>
                      </a:r>
                      <a:endParaRPr sz="1100" u="none" cap="none" strike="noStrike">
                        <a:latin typeface="Arial Narrow"/>
                        <a:ea typeface="Arial Narrow"/>
                        <a:cs typeface="Arial Narrow"/>
                        <a:sym typeface="Arial Narrow"/>
                      </a:endParaRPr>
                    </a:p>
                    <a:p>
                      <a:pPr indent="-297180" lvl="0" marL="297180" marR="0" rtl="0" algn="l">
                        <a:lnSpc>
                          <a:spcPct val="115000"/>
                        </a:lnSpc>
                        <a:spcBef>
                          <a:spcPts val="0"/>
                        </a:spcBef>
                        <a:spcAft>
                          <a:spcPts val="0"/>
                        </a:spcAft>
                        <a:buClr>
                          <a:srgbClr val="000000"/>
                        </a:buClr>
                        <a:buSzPts val="1100"/>
                        <a:buFont typeface="Arial"/>
                        <a:buChar char="•"/>
                      </a:pPr>
                      <a:r>
                        <a:rPr lang="en" sz="1100" u="none" cap="none" strike="noStrike">
                          <a:latin typeface="Arial Narrow"/>
                          <a:ea typeface="Arial Narrow"/>
                          <a:cs typeface="Arial Narrow"/>
                          <a:sym typeface="Arial Narrow"/>
                        </a:rPr>
                        <a:t>detailed literature review</a:t>
                      </a:r>
                      <a:endParaRPr sz="1100" u="none" cap="none" strike="noStrike">
                        <a:latin typeface="Arial Narrow"/>
                        <a:ea typeface="Arial Narrow"/>
                        <a:cs typeface="Arial Narrow"/>
                        <a:sym typeface="Arial Narrow"/>
                      </a:endParaRPr>
                    </a:p>
                    <a:p>
                      <a:pPr indent="-297180" lvl="0" marL="297180" marR="0" rtl="0" algn="l">
                        <a:lnSpc>
                          <a:spcPct val="115000"/>
                        </a:lnSpc>
                        <a:spcBef>
                          <a:spcPts val="0"/>
                        </a:spcBef>
                        <a:spcAft>
                          <a:spcPts val="0"/>
                        </a:spcAft>
                        <a:buClr>
                          <a:srgbClr val="000000"/>
                        </a:buClr>
                        <a:buSzPts val="1100"/>
                        <a:buFont typeface="Arial"/>
                        <a:buChar char="•"/>
                      </a:pPr>
                      <a:r>
                        <a:rPr lang="en" sz="1100" u="none" cap="none" strike="noStrike">
                          <a:latin typeface="Arial Narrow"/>
                          <a:ea typeface="Arial Narrow"/>
                          <a:cs typeface="Arial Narrow"/>
                          <a:sym typeface="Arial Narrow"/>
                        </a:rPr>
                        <a:t>study protocol </a:t>
                      </a:r>
                      <a:endParaRPr sz="1100" u="none" cap="none" strike="noStrike">
                        <a:latin typeface="Arial Narrow"/>
                        <a:ea typeface="Arial Narrow"/>
                        <a:cs typeface="Arial Narrow"/>
                        <a:sym typeface="Arial Narrow"/>
                      </a:endParaRPr>
                    </a:p>
                    <a:p>
                      <a:pPr indent="-297180" lvl="0" marL="297180" marR="0" rtl="0" algn="l">
                        <a:lnSpc>
                          <a:spcPct val="115000"/>
                        </a:lnSpc>
                        <a:spcBef>
                          <a:spcPts val="0"/>
                        </a:spcBef>
                        <a:spcAft>
                          <a:spcPts val="0"/>
                        </a:spcAft>
                        <a:buClr>
                          <a:srgbClr val="000000"/>
                        </a:buClr>
                        <a:buSzPts val="1100"/>
                        <a:buFont typeface="Arial"/>
                        <a:buChar char="•"/>
                      </a:pPr>
                      <a:r>
                        <a:rPr lang="en" sz="1100" u="none" cap="none" strike="noStrike">
                          <a:latin typeface="Arial Narrow"/>
                          <a:ea typeface="Arial Narrow"/>
                          <a:cs typeface="Arial Narrow"/>
                          <a:sym typeface="Arial Narrow"/>
                        </a:rPr>
                        <a:t>method for developing a sampling frame to study</a:t>
                      </a:r>
                      <a:endParaRPr sz="1100" u="none" cap="none" strike="noStrike">
                        <a:latin typeface="Arial Narrow"/>
                        <a:ea typeface="Arial Narrow"/>
                        <a:cs typeface="Arial Narrow"/>
                        <a:sym typeface="Arial Narrow"/>
                      </a:endParaRPr>
                    </a:p>
                    <a:p>
                      <a:pPr indent="-297180" lvl="0" marL="297180" marR="0" rtl="0" algn="l">
                        <a:lnSpc>
                          <a:spcPct val="115000"/>
                        </a:lnSpc>
                        <a:spcBef>
                          <a:spcPts val="0"/>
                        </a:spcBef>
                        <a:spcAft>
                          <a:spcPts val="0"/>
                        </a:spcAft>
                        <a:buClr>
                          <a:srgbClr val="000000"/>
                        </a:buClr>
                        <a:buSzPts val="1100"/>
                        <a:buFont typeface="Arial"/>
                        <a:buChar char="•"/>
                      </a:pPr>
                      <a:r>
                        <a:rPr lang="en" sz="1100" u="none" cap="none" strike="noStrike">
                          <a:latin typeface="Arial Narrow"/>
                          <a:ea typeface="Arial Narrow"/>
                          <a:cs typeface="Arial Narrow"/>
                          <a:sym typeface="Arial Narrow"/>
                        </a:rPr>
                        <a:t>methodology including data collection methods, tools (protocols for KIIs and FGDs)</a:t>
                      </a:r>
                      <a:endParaRPr sz="1100" u="none" cap="none" strike="noStrike">
                        <a:latin typeface="Arial Narrow"/>
                        <a:ea typeface="Arial Narrow"/>
                        <a:cs typeface="Arial Narrow"/>
                        <a:sym typeface="Arial Narrow"/>
                      </a:endParaRPr>
                    </a:p>
                    <a:p>
                      <a:pPr indent="-297180" lvl="0" marL="297180" marR="0" rtl="0" algn="l">
                        <a:lnSpc>
                          <a:spcPct val="115000"/>
                        </a:lnSpc>
                        <a:spcBef>
                          <a:spcPts val="0"/>
                        </a:spcBef>
                        <a:spcAft>
                          <a:spcPts val="0"/>
                        </a:spcAft>
                        <a:buClr>
                          <a:srgbClr val="000000"/>
                        </a:buClr>
                        <a:buSzPts val="1100"/>
                        <a:buFont typeface="Arial"/>
                        <a:buChar char="•"/>
                      </a:pPr>
                      <a:r>
                        <a:rPr lang="en" sz="1100" u="none" cap="none" strike="noStrike">
                          <a:latin typeface="Arial Narrow"/>
                          <a:ea typeface="Arial Narrow"/>
                          <a:cs typeface="Arial Narrow"/>
                          <a:sym typeface="Arial Narrow"/>
                        </a:rPr>
                        <a:t>identification of key informants and specific settings, sampling, analysis framework, limitations </a:t>
                      </a:r>
                      <a:endParaRPr sz="1100" u="none" cap="none" strike="noStrike">
                        <a:latin typeface="Arial Narrow"/>
                        <a:ea typeface="Arial Narrow"/>
                        <a:cs typeface="Arial Narrow"/>
                        <a:sym typeface="Arial Narrow"/>
                      </a:endParaRPr>
                    </a:p>
                    <a:p>
                      <a:pPr indent="-297180" lvl="0" marL="297180" marR="0" rtl="0" algn="l">
                        <a:lnSpc>
                          <a:spcPct val="115000"/>
                        </a:lnSpc>
                        <a:spcBef>
                          <a:spcPts val="0"/>
                        </a:spcBef>
                        <a:spcAft>
                          <a:spcPts val="0"/>
                        </a:spcAft>
                        <a:buClr>
                          <a:srgbClr val="000000"/>
                        </a:buClr>
                        <a:buSzPts val="1100"/>
                        <a:buFont typeface="Arial"/>
                        <a:buChar char="•"/>
                      </a:pPr>
                      <a:r>
                        <a:rPr lang="en" sz="1100" u="none" cap="none" strike="noStrike">
                          <a:latin typeface="Arial Narrow"/>
                          <a:ea typeface="Arial Narrow"/>
                          <a:cs typeface="Arial Narrow"/>
                          <a:sym typeface="Arial Narrow"/>
                        </a:rPr>
                        <a:t>survey instruments</a:t>
                      </a:r>
                      <a:endParaRPr sz="1100" u="none" cap="none" strike="noStrike">
                        <a:latin typeface="Arial Narrow"/>
                        <a:ea typeface="Arial Narrow"/>
                        <a:cs typeface="Arial Narrow"/>
                        <a:sym typeface="Arial Narrow"/>
                      </a:endParaRPr>
                    </a:p>
                    <a:p>
                      <a:pPr indent="-297180" lvl="0" marL="297180" marR="0" rtl="0" algn="l">
                        <a:lnSpc>
                          <a:spcPct val="115000"/>
                        </a:lnSpc>
                        <a:spcBef>
                          <a:spcPts val="0"/>
                        </a:spcBef>
                        <a:spcAft>
                          <a:spcPts val="0"/>
                        </a:spcAft>
                        <a:buClr>
                          <a:srgbClr val="000000"/>
                        </a:buClr>
                        <a:buSzPts val="1100"/>
                        <a:buFont typeface="Arial"/>
                        <a:buChar char="•"/>
                      </a:pPr>
                      <a:r>
                        <a:rPr lang="en" sz="1100" u="none" cap="none" strike="noStrike">
                          <a:latin typeface="Arial Narrow"/>
                          <a:ea typeface="Arial Narrow"/>
                          <a:cs typeface="Arial Narrow"/>
                          <a:sym typeface="Arial Narrow"/>
                        </a:rPr>
                        <a:t>final translated data collection tools, ready for field work</a:t>
                      </a:r>
                      <a:endParaRPr sz="1100" u="none" cap="none" strike="noStrike">
                        <a:latin typeface="Arial Narrow"/>
                        <a:ea typeface="Arial Narrow"/>
                        <a:cs typeface="Arial Narrow"/>
                        <a:sym typeface="Arial Narrow"/>
                      </a:endParaRPr>
                    </a:p>
                    <a:p>
                      <a:pPr indent="-297180" lvl="0" marL="297180" marR="0" rtl="0" algn="l">
                        <a:lnSpc>
                          <a:spcPct val="115000"/>
                        </a:lnSpc>
                        <a:spcBef>
                          <a:spcPts val="0"/>
                        </a:spcBef>
                        <a:spcAft>
                          <a:spcPts val="0"/>
                        </a:spcAft>
                        <a:buClr>
                          <a:srgbClr val="000000"/>
                        </a:buClr>
                        <a:buSzPts val="1100"/>
                        <a:buFont typeface="Arial"/>
                        <a:buChar char="•"/>
                      </a:pPr>
                      <a:r>
                        <a:rPr lang="en" sz="1100" u="none" cap="none" strike="noStrike">
                          <a:latin typeface="Arial Narrow"/>
                          <a:ea typeface="Arial Narrow"/>
                          <a:cs typeface="Arial Narrow"/>
                          <a:sym typeface="Arial Narrow"/>
                        </a:rPr>
                        <a:t>procedures for data collection and management</a:t>
                      </a:r>
                      <a:endParaRPr sz="1100" u="none" cap="none" strike="noStrike">
                        <a:latin typeface="Arial Narrow"/>
                        <a:ea typeface="Arial Narrow"/>
                        <a:cs typeface="Arial Narrow"/>
                        <a:sym typeface="Arial Narrow"/>
                      </a:endParaRPr>
                    </a:p>
                    <a:p>
                      <a:pPr indent="-297180" lvl="0" marL="297180" marR="0" rtl="0" algn="l">
                        <a:lnSpc>
                          <a:spcPct val="115000"/>
                        </a:lnSpc>
                        <a:spcBef>
                          <a:spcPts val="0"/>
                        </a:spcBef>
                        <a:spcAft>
                          <a:spcPts val="0"/>
                        </a:spcAft>
                        <a:buClr>
                          <a:srgbClr val="000000"/>
                        </a:buClr>
                        <a:buSzPts val="1100"/>
                        <a:buFont typeface="Arial"/>
                        <a:buChar char="•"/>
                      </a:pPr>
                      <a:r>
                        <a:rPr lang="en" sz="1100" u="none" cap="none" strike="noStrike">
                          <a:latin typeface="Arial Narrow"/>
                          <a:ea typeface="Arial Narrow"/>
                          <a:cs typeface="Arial Narrow"/>
                          <a:sym typeface="Arial Narrow"/>
                        </a:rPr>
                        <a:t>data collection training guide that will be used by the interviewers/enumerators</a:t>
                      </a:r>
                      <a:endParaRPr sz="1100" u="none" cap="none" strike="noStrike">
                        <a:latin typeface="Arial Narrow"/>
                        <a:ea typeface="Arial Narrow"/>
                        <a:cs typeface="Arial Narrow"/>
                        <a:sym typeface="Arial Narrow"/>
                      </a:endParaRPr>
                    </a:p>
                    <a:p>
                      <a:pPr indent="-297180" lvl="0" marL="297180" marR="0" rtl="0" algn="l">
                        <a:lnSpc>
                          <a:spcPct val="115000"/>
                        </a:lnSpc>
                        <a:spcBef>
                          <a:spcPts val="0"/>
                        </a:spcBef>
                        <a:spcAft>
                          <a:spcPts val="0"/>
                        </a:spcAft>
                        <a:buClr>
                          <a:srgbClr val="000000"/>
                        </a:buClr>
                        <a:buSzPts val="1100"/>
                        <a:buFont typeface="Arial"/>
                        <a:buChar char="•"/>
                      </a:pPr>
                      <a:r>
                        <a:rPr lang="en" sz="1100" u="none" cap="none" strike="noStrike">
                          <a:latin typeface="Arial Narrow"/>
                          <a:ea typeface="Arial Narrow"/>
                          <a:cs typeface="Arial Narrow"/>
                          <a:sym typeface="Arial Narrow"/>
                        </a:rPr>
                        <a:t>process followed for finalizing the ethical considerations anticipating the risks involved in the data collection from adolescents </a:t>
                      </a:r>
                      <a:endParaRPr sz="1100" u="none" cap="none" strike="noStrike">
                        <a:latin typeface="Arial Narrow"/>
                        <a:ea typeface="Arial Narrow"/>
                        <a:cs typeface="Arial Narrow"/>
                        <a:sym typeface="Arial Narrow"/>
                      </a:endParaRPr>
                    </a:p>
                    <a:p>
                      <a:pPr indent="-297180" lvl="0" marL="297180" marR="0" rtl="0" algn="l">
                        <a:lnSpc>
                          <a:spcPct val="115000"/>
                        </a:lnSpc>
                        <a:spcBef>
                          <a:spcPts val="0"/>
                        </a:spcBef>
                        <a:spcAft>
                          <a:spcPts val="0"/>
                        </a:spcAft>
                        <a:buClr>
                          <a:srgbClr val="000000"/>
                        </a:buClr>
                        <a:buSzPts val="1100"/>
                        <a:buFont typeface="Arial"/>
                        <a:buChar char="•"/>
                      </a:pPr>
                      <a:r>
                        <a:rPr lang="en" sz="1100" u="none" cap="none" strike="noStrike">
                          <a:latin typeface="Arial Narrow"/>
                          <a:ea typeface="Arial Narrow"/>
                          <a:cs typeface="Arial Narrow"/>
                          <a:sym typeface="Arial Narrow"/>
                        </a:rPr>
                        <a:t>work-plan detailing schedule, team members roles responsibilities and logistics</a:t>
                      </a:r>
                      <a:endParaRPr sz="1100" u="none" cap="none" strike="noStrike">
                        <a:latin typeface="Arial Narrow"/>
                        <a:ea typeface="Arial Narrow"/>
                        <a:cs typeface="Arial Narrow"/>
                        <a:sym typeface="Arial Narrow"/>
                      </a:endParaRPr>
                    </a:p>
                  </a:txBody>
                  <a:tcPr marT="36200" marB="362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Arial Narrow"/>
                          <a:ea typeface="Arial Narrow"/>
                          <a:cs typeface="Arial Narrow"/>
                          <a:sym typeface="Arial Narrow"/>
                        </a:rPr>
                        <a:t>Month 2</a:t>
                      </a:r>
                      <a:br>
                        <a:rPr lang="en" sz="1100" u="none" cap="none" strike="noStrike">
                          <a:latin typeface="Arial Narrow"/>
                          <a:ea typeface="Arial Narrow"/>
                          <a:cs typeface="Arial Narrow"/>
                          <a:sym typeface="Arial Narrow"/>
                        </a:rPr>
                      </a:br>
                      <a:br>
                        <a:rPr lang="en" sz="1100" u="none" cap="none" strike="noStrike">
                          <a:latin typeface="Arial Narrow"/>
                          <a:ea typeface="Arial Narrow"/>
                          <a:cs typeface="Arial Narrow"/>
                          <a:sym typeface="Arial Narrow"/>
                        </a:rPr>
                      </a:br>
                      <a:r>
                        <a:rPr lang="en" sz="1100" u="none" cap="none" strike="noStrike">
                          <a:latin typeface="Arial Narrow"/>
                          <a:ea typeface="Arial Narrow"/>
                          <a:cs typeface="Arial Narrow"/>
                          <a:sym typeface="Arial Narrow"/>
                        </a:rPr>
                        <a:t>This has been shared in stages since the timelines getting shifted. </a:t>
                      </a:r>
                      <a:endParaRPr sz="1100" u="none" cap="none" strike="noStrike">
                        <a:latin typeface="Arial Narrow"/>
                        <a:ea typeface="Arial Narrow"/>
                        <a:cs typeface="Arial Narrow"/>
                        <a:sym typeface="Arial Narrow"/>
                      </a:endParaRPr>
                    </a:p>
                  </a:txBody>
                  <a:tcPr marT="36200" marB="36200" marR="68575" marL="68575"/>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graphicFrame>
        <p:nvGraphicFramePr>
          <p:cNvPr id="196" name="Google Shape;196;p12"/>
          <p:cNvGraphicFramePr/>
          <p:nvPr/>
        </p:nvGraphicFramePr>
        <p:xfrm>
          <a:off x="401775" y="245925"/>
          <a:ext cx="3000000" cy="3000000"/>
        </p:xfrm>
        <a:graphic>
          <a:graphicData uri="http://schemas.openxmlformats.org/drawingml/2006/table">
            <a:tbl>
              <a:tblPr bandRow="1">
                <a:noFill/>
                <a:tableStyleId>{C46E3EFB-4FFA-477D-A935-83739CEA0E77}</a:tableStyleId>
              </a:tblPr>
              <a:tblGrid>
                <a:gridCol w="1433500"/>
                <a:gridCol w="1538800"/>
                <a:gridCol w="3973875"/>
                <a:gridCol w="1167150"/>
              </a:tblGrid>
              <a:tr h="12700">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Arial Narrow"/>
                          <a:ea typeface="Arial Narrow"/>
                          <a:cs typeface="Arial Narrow"/>
                          <a:sym typeface="Arial Narrow"/>
                        </a:rPr>
                        <a:t>Activity </a:t>
                      </a:r>
                      <a:endParaRPr b="1" sz="1100" u="none" cap="none" strike="noStrike">
                        <a:latin typeface="Arial Narrow"/>
                        <a:ea typeface="Arial Narrow"/>
                        <a:cs typeface="Arial Narrow"/>
                        <a:sym typeface="Arial Narrow"/>
                      </a:endParaRPr>
                    </a:p>
                  </a:txBody>
                  <a:tcPr marT="36200" marB="36200" marR="68575" marL="68575">
                    <a:solidFill>
                      <a:srgbClr val="D9E2F3"/>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Arial Narrow"/>
                          <a:ea typeface="Arial Narrow"/>
                          <a:cs typeface="Arial Narrow"/>
                          <a:sym typeface="Arial Narrow"/>
                        </a:rPr>
                        <a:t>Deliverables</a:t>
                      </a:r>
                      <a:endParaRPr b="1" sz="1100" u="none" cap="none" strike="noStrike">
                        <a:latin typeface="Arial Narrow"/>
                        <a:ea typeface="Arial Narrow"/>
                        <a:cs typeface="Arial Narrow"/>
                        <a:sym typeface="Arial Narrow"/>
                      </a:endParaRPr>
                    </a:p>
                  </a:txBody>
                  <a:tcPr marT="36200" marB="36200" marR="68575" marL="68575">
                    <a:solidFill>
                      <a:srgbClr val="D9E2F3"/>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Arial Narrow"/>
                          <a:ea typeface="Arial Narrow"/>
                          <a:cs typeface="Arial Narrow"/>
                          <a:sym typeface="Arial Narrow"/>
                        </a:rPr>
                        <a:t>Deliverable will include</a:t>
                      </a:r>
                      <a:endParaRPr b="1" sz="1100" u="none" cap="none" strike="noStrike">
                        <a:latin typeface="Arial Narrow"/>
                        <a:ea typeface="Arial Narrow"/>
                        <a:cs typeface="Arial Narrow"/>
                        <a:sym typeface="Arial Narrow"/>
                      </a:endParaRPr>
                    </a:p>
                  </a:txBody>
                  <a:tcPr marT="36200" marB="36200" marR="68575" marL="68575">
                    <a:solidFill>
                      <a:srgbClr val="D9E2F3"/>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Arial Narrow"/>
                          <a:ea typeface="Arial Narrow"/>
                          <a:cs typeface="Arial Narrow"/>
                          <a:sym typeface="Arial Narrow"/>
                        </a:rPr>
                        <a:t>Timeline (since signing of contract)</a:t>
                      </a:r>
                      <a:endParaRPr b="1" sz="1100" u="none" cap="none" strike="noStrike">
                        <a:latin typeface="Arial Narrow"/>
                        <a:ea typeface="Arial Narrow"/>
                        <a:cs typeface="Arial Narrow"/>
                        <a:sym typeface="Arial Narrow"/>
                      </a:endParaRPr>
                    </a:p>
                  </a:txBody>
                  <a:tcPr marT="36200" marB="36200" marR="68575" marL="68575">
                    <a:solidFill>
                      <a:srgbClr val="D9E2F3"/>
                    </a:solidFill>
                  </a:tcPr>
                </a:tc>
              </a:tr>
              <a:tr h="12700">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Arial Narrow"/>
                          <a:ea typeface="Arial Narrow"/>
                          <a:cs typeface="Arial Narrow"/>
                          <a:sym typeface="Arial Narrow"/>
                        </a:rPr>
                        <a:t>Inception and desk review</a:t>
                      </a:r>
                      <a:endParaRPr b="1" sz="1100" u="none" cap="none" strike="noStrike">
                        <a:latin typeface="Arial Narrow"/>
                        <a:ea typeface="Arial Narrow"/>
                        <a:cs typeface="Arial Narrow"/>
                        <a:sym typeface="Arial Narrow"/>
                      </a:endParaRPr>
                    </a:p>
                  </a:txBody>
                  <a:tcPr marT="36200" marB="362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Arial Narrow"/>
                          <a:ea typeface="Arial Narrow"/>
                          <a:cs typeface="Arial Narrow"/>
                          <a:sym typeface="Arial Narrow"/>
                        </a:rPr>
                        <a:t>Inception report – max 15 pages, plus annexes</a:t>
                      </a:r>
                      <a:endParaRPr sz="1100" u="none" cap="none" strike="noStrike">
                        <a:latin typeface="Arial Narrow"/>
                        <a:ea typeface="Arial Narrow"/>
                        <a:cs typeface="Arial Narrow"/>
                        <a:sym typeface="Arial Narrow"/>
                      </a:endParaRPr>
                    </a:p>
                  </a:txBody>
                  <a:tcPr marT="36200" marB="362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Arial Narrow"/>
                          <a:ea typeface="Arial Narrow"/>
                          <a:cs typeface="Arial Narrow"/>
                          <a:sym typeface="Arial Narrow"/>
                        </a:rPr>
                        <a:t>The inception report will include:</a:t>
                      </a:r>
                      <a:endParaRPr sz="1100" u="none" cap="none" strike="noStrike">
                        <a:latin typeface="Arial Narrow"/>
                        <a:ea typeface="Arial Narrow"/>
                        <a:cs typeface="Arial Narrow"/>
                        <a:sym typeface="Arial Narrow"/>
                      </a:endParaRPr>
                    </a:p>
                    <a:p>
                      <a:pPr indent="-297180" lvl="0" marL="297180" marR="0" rtl="0" algn="l">
                        <a:lnSpc>
                          <a:spcPct val="115000"/>
                        </a:lnSpc>
                        <a:spcBef>
                          <a:spcPts val="0"/>
                        </a:spcBef>
                        <a:spcAft>
                          <a:spcPts val="0"/>
                        </a:spcAft>
                        <a:buClr>
                          <a:srgbClr val="000000"/>
                        </a:buClr>
                        <a:buSzPts val="1100"/>
                        <a:buFont typeface="Arial"/>
                        <a:buChar char="•"/>
                      </a:pPr>
                      <a:r>
                        <a:rPr lang="en" sz="1100" u="none" cap="none" strike="noStrike">
                          <a:latin typeface="Arial Narrow"/>
                          <a:ea typeface="Arial Narrow"/>
                          <a:cs typeface="Arial Narrow"/>
                          <a:sym typeface="Arial Narrow"/>
                        </a:rPr>
                        <a:t>introduction, context and purpose</a:t>
                      </a:r>
                      <a:endParaRPr sz="1100" u="none" cap="none" strike="noStrike">
                        <a:latin typeface="Arial Narrow"/>
                        <a:ea typeface="Arial Narrow"/>
                        <a:cs typeface="Arial Narrow"/>
                        <a:sym typeface="Arial Narrow"/>
                      </a:endParaRPr>
                    </a:p>
                    <a:p>
                      <a:pPr indent="-297180" lvl="0" marL="297180" marR="0" rtl="0" algn="l">
                        <a:lnSpc>
                          <a:spcPct val="115000"/>
                        </a:lnSpc>
                        <a:spcBef>
                          <a:spcPts val="0"/>
                        </a:spcBef>
                        <a:spcAft>
                          <a:spcPts val="0"/>
                        </a:spcAft>
                        <a:buClr>
                          <a:srgbClr val="000000"/>
                        </a:buClr>
                        <a:buSzPts val="1100"/>
                        <a:buFont typeface="Arial"/>
                        <a:buChar char="•"/>
                      </a:pPr>
                      <a:r>
                        <a:rPr lang="en" sz="1100" u="none" cap="none" strike="noStrike">
                          <a:latin typeface="Arial Narrow"/>
                          <a:ea typeface="Arial Narrow"/>
                          <a:cs typeface="Arial Narrow"/>
                          <a:sym typeface="Arial Narrow"/>
                        </a:rPr>
                        <a:t>detailed literature review</a:t>
                      </a:r>
                      <a:endParaRPr sz="1100" u="none" cap="none" strike="noStrike">
                        <a:latin typeface="Arial Narrow"/>
                        <a:ea typeface="Arial Narrow"/>
                        <a:cs typeface="Arial Narrow"/>
                        <a:sym typeface="Arial Narrow"/>
                      </a:endParaRPr>
                    </a:p>
                    <a:p>
                      <a:pPr indent="-297180" lvl="0" marL="297180" marR="0" rtl="0" algn="l">
                        <a:lnSpc>
                          <a:spcPct val="115000"/>
                        </a:lnSpc>
                        <a:spcBef>
                          <a:spcPts val="0"/>
                        </a:spcBef>
                        <a:spcAft>
                          <a:spcPts val="0"/>
                        </a:spcAft>
                        <a:buClr>
                          <a:srgbClr val="000000"/>
                        </a:buClr>
                        <a:buSzPts val="1100"/>
                        <a:buFont typeface="Arial"/>
                        <a:buChar char="•"/>
                      </a:pPr>
                      <a:r>
                        <a:rPr lang="en" sz="1100" u="none" cap="none" strike="noStrike">
                          <a:latin typeface="Arial Narrow"/>
                          <a:ea typeface="Arial Narrow"/>
                          <a:cs typeface="Arial Narrow"/>
                          <a:sym typeface="Arial Narrow"/>
                        </a:rPr>
                        <a:t>study protocol </a:t>
                      </a:r>
                      <a:endParaRPr sz="1100" u="none" cap="none" strike="noStrike">
                        <a:latin typeface="Arial Narrow"/>
                        <a:ea typeface="Arial Narrow"/>
                        <a:cs typeface="Arial Narrow"/>
                        <a:sym typeface="Arial Narrow"/>
                      </a:endParaRPr>
                    </a:p>
                    <a:p>
                      <a:pPr indent="-297180" lvl="0" marL="297180" marR="0" rtl="0" algn="l">
                        <a:lnSpc>
                          <a:spcPct val="115000"/>
                        </a:lnSpc>
                        <a:spcBef>
                          <a:spcPts val="0"/>
                        </a:spcBef>
                        <a:spcAft>
                          <a:spcPts val="0"/>
                        </a:spcAft>
                        <a:buClr>
                          <a:srgbClr val="000000"/>
                        </a:buClr>
                        <a:buSzPts val="1100"/>
                        <a:buFont typeface="Arial"/>
                        <a:buChar char="•"/>
                      </a:pPr>
                      <a:r>
                        <a:rPr lang="en" sz="1100" u="none" cap="none" strike="noStrike">
                          <a:latin typeface="Arial Narrow"/>
                          <a:ea typeface="Arial Narrow"/>
                          <a:cs typeface="Arial Narrow"/>
                          <a:sym typeface="Arial Narrow"/>
                        </a:rPr>
                        <a:t>method for developing a sampling frame to study</a:t>
                      </a:r>
                      <a:endParaRPr sz="1100" u="none" cap="none" strike="noStrike">
                        <a:latin typeface="Arial Narrow"/>
                        <a:ea typeface="Arial Narrow"/>
                        <a:cs typeface="Arial Narrow"/>
                        <a:sym typeface="Arial Narrow"/>
                      </a:endParaRPr>
                    </a:p>
                    <a:p>
                      <a:pPr indent="-297180" lvl="0" marL="297180" marR="0" rtl="0" algn="l">
                        <a:lnSpc>
                          <a:spcPct val="115000"/>
                        </a:lnSpc>
                        <a:spcBef>
                          <a:spcPts val="0"/>
                        </a:spcBef>
                        <a:spcAft>
                          <a:spcPts val="0"/>
                        </a:spcAft>
                        <a:buClr>
                          <a:srgbClr val="000000"/>
                        </a:buClr>
                        <a:buSzPts val="1100"/>
                        <a:buFont typeface="Arial"/>
                        <a:buChar char="•"/>
                      </a:pPr>
                      <a:r>
                        <a:rPr lang="en" sz="1100" u="none" cap="none" strike="noStrike">
                          <a:latin typeface="Arial Narrow"/>
                          <a:ea typeface="Arial Narrow"/>
                          <a:cs typeface="Arial Narrow"/>
                          <a:sym typeface="Arial Narrow"/>
                        </a:rPr>
                        <a:t>methodology including data collection methods, tools (protocols for KIIs and FGDs)</a:t>
                      </a:r>
                      <a:endParaRPr sz="1100" u="none" cap="none" strike="noStrike">
                        <a:latin typeface="Arial Narrow"/>
                        <a:ea typeface="Arial Narrow"/>
                        <a:cs typeface="Arial Narrow"/>
                        <a:sym typeface="Arial Narrow"/>
                      </a:endParaRPr>
                    </a:p>
                    <a:p>
                      <a:pPr indent="-297180" lvl="0" marL="297180" marR="0" rtl="0" algn="l">
                        <a:lnSpc>
                          <a:spcPct val="115000"/>
                        </a:lnSpc>
                        <a:spcBef>
                          <a:spcPts val="0"/>
                        </a:spcBef>
                        <a:spcAft>
                          <a:spcPts val="0"/>
                        </a:spcAft>
                        <a:buClr>
                          <a:srgbClr val="000000"/>
                        </a:buClr>
                        <a:buSzPts val="1100"/>
                        <a:buFont typeface="Arial"/>
                        <a:buChar char="•"/>
                      </a:pPr>
                      <a:r>
                        <a:rPr lang="en" sz="1100" u="none" cap="none" strike="noStrike">
                          <a:latin typeface="Arial Narrow"/>
                          <a:ea typeface="Arial Narrow"/>
                          <a:cs typeface="Arial Narrow"/>
                          <a:sym typeface="Arial Narrow"/>
                        </a:rPr>
                        <a:t>identification of key informants and specific settings, sampling, analysis framework, limitations </a:t>
                      </a:r>
                      <a:endParaRPr sz="1100" u="none" cap="none" strike="noStrike">
                        <a:latin typeface="Arial Narrow"/>
                        <a:ea typeface="Arial Narrow"/>
                        <a:cs typeface="Arial Narrow"/>
                        <a:sym typeface="Arial Narrow"/>
                      </a:endParaRPr>
                    </a:p>
                    <a:p>
                      <a:pPr indent="-297180" lvl="0" marL="297180" marR="0" rtl="0" algn="l">
                        <a:lnSpc>
                          <a:spcPct val="115000"/>
                        </a:lnSpc>
                        <a:spcBef>
                          <a:spcPts val="0"/>
                        </a:spcBef>
                        <a:spcAft>
                          <a:spcPts val="0"/>
                        </a:spcAft>
                        <a:buClr>
                          <a:srgbClr val="000000"/>
                        </a:buClr>
                        <a:buSzPts val="1100"/>
                        <a:buFont typeface="Arial"/>
                        <a:buChar char="•"/>
                      </a:pPr>
                      <a:r>
                        <a:rPr lang="en" sz="1100" u="none" cap="none" strike="noStrike">
                          <a:latin typeface="Arial Narrow"/>
                          <a:ea typeface="Arial Narrow"/>
                          <a:cs typeface="Arial Narrow"/>
                          <a:sym typeface="Arial Narrow"/>
                        </a:rPr>
                        <a:t>survey instruments</a:t>
                      </a:r>
                      <a:endParaRPr sz="1100" u="none" cap="none" strike="noStrike">
                        <a:latin typeface="Arial Narrow"/>
                        <a:ea typeface="Arial Narrow"/>
                        <a:cs typeface="Arial Narrow"/>
                        <a:sym typeface="Arial Narrow"/>
                      </a:endParaRPr>
                    </a:p>
                    <a:p>
                      <a:pPr indent="-297180" lvl="0" marL="297180" marR="0" rtl="0" algn="l">
                        <a:lnSpc>
                          <a:spcPct val="115000"/>
                        </a:lnSpc>
                        <a:spcBef>
                          <a:spcPts val="0"/>
                        </a:spcBef>
                        <a:spcAft>
                          <a:spcPts val="0"/>
                        </a:spcAft>
                        <a:buClr>
                          <a:srgbClr val="000000"/>
                        </a:buClr>
                        <a:buSzPts val="1100"/>
                        <a:buFont typeface="Arial"/>
                        <a:buChar char="•"/>
                      </a:pPr>
                      <a:r>
                        <a:rPr lang="en" sz="1100" u="none" cap="none" strike="noStrike">
                          <a:latin typeface="Arial Narrow"/>
                          <a:ea typeface="Arial Narrow"/>
                          <a:cs typeface="Arial Narrow"/>
                          <a:sym typeface="Arial Narrow"/>
                        </a:rPr>
                        <a:t>final translated data collection tools, ready for field work</a:t>
                      </a:r>
                      <a:endParaRPr sz="1100" u="none" cap="none" strike="noStrike">
                        <a:latin typeface="Arial Narrow"/>
                        <a:ea typeface="Arial Narrow"/>
                        <a:cs typeface="Arial Narrow"/>
                        <a:sym typeface="Arial Narrow"/>
                      </a:endParaRPr>
                    </a:p>
                    <a:p>
                      <a:pPr indent="-297180" lvl="0" marL="297180" marR="0" rtl="0" algn="l">
                        <a:lnSpc>
                          <a:spcPct val="115000"/>
                        </a:lnSpc>
                        <a:spcBef>
                          <a:spcPts val="0"/>
                        </a:spcBef>
                        <a:spcAft>
                          <a:spcPts val="0"/>
                        </a:spcAft>
                        <a:buClr>
                          <a:srgbClr val="000000"/>
                        </a:buClr>
                        <a:buSzPts val="1100"/>
                        <a:buFont typeface="Arial"/>
                        <a:buChar char="•"/>
                      </a:pPr>
                      <a:r>
                        <a:rPr lang="en" sz="1100" u="none" cap="none" strike="noStrike">
                          <a:latin typeface="Arial Narrow"/>
                          <a:ea typeface="Arial Narrow"/>
                          <a:cs typeface="Arial Narrow"/>
                          <a:sym typeface="Arial Narrow"/>
                        </a:rPr>
                        <a:t>procedures for data collection and management</a:t>
                      </a:r>
                      <a:endParaRPr sz="1100" u="none" cap="none" strike="noStrike">
                        <a:latin typeface="Arial Narrow"/>
                        <a:ea typeface="Arial Narrow"/>
                        <a:cs typeface="Arial Narrow"/>
                        <a:sym typeface="Arial Narrow"/>
                      </a:endParaRPr>
                    </a:p>
                    <a:p>
                      <a:pPr indent="-297180" lvl="0" marL="297180" marR="0" rtl="0" algn="l">
                        <a:lnSpc>
                          <a:spcPct val="115000"/>
                        </a:lnSpc>
                        <a:spcBef>
                          <a:spcPts val="0"/>
                        </a:spcBef>
                        <a:spcAft>
                          <a:spcPts val="0"/>
                        </a:spcAft>
                        <a:buClr>
                          <a:srgbClr val="000000"/>
                        </a:buClr>
                        <a:buSzPts val="1100"/>
                        <a:buFont typeface="Arial"/>
                        <a:buChar char="•"/>
                      </a:pPr>
                      <a:r>
                        <a:rPr lang="en" sz="1100" u="none" cap="none" strike="noStrike">
                          <a:latin typeface="Arial Narrow"/>
                          <a:ea typeface="Arial Narrow"/>
                          <a:cs typeface="Arial Narrow"/>
                          <a:sym typeface="Arial Narrow"/>
                        </a:rPr>
                        <a:t>data collection training guide that will be used by the interviewers/enumerators</a:t>
                      </a:r>
                      <a:endParaRPr sz="1100" u="none" cap="none" strike="noStrike">
                        <a:latin typeface="Arial Narrow"/>
                        <a:ea typeface="Arial Narrow"/>
                        <a:cs typeface="Arial Narrow"/>
                        <a:sym typeface="Arial Narrow"/>
                      </a:endParaRPr>
                    </a:p>
                    <a:p>
                      <a:pPr indent="-297180" lvl="0" marL="297180" marR="0" rtl="0" algn="l">
                        <a:lnSpc>
                          <a:spcPct val="115000"/>
                        </a:lnSpc>
                        <a:spcBef>
                          <a:spcPts val="0"/>
                        </a:spcBef>
                        <a:spcAft>
                          <a:spcPts val="0"/>
                        </a:spcAft>
                        <a:buClr>
                          <a:srgbClr val="000000"/>
                        </a:buClr>
                        <a:buSzPts val="1100"/>
                        <a:buFont typeface="Arial"/>
                        <a:buChar char="•"/>
                      </a:pPr>
                      <a:r>
                        <a:rPr lang="en" sz="1100" u="none" cap="none" strike="noStrike">
                          <a:latin typeface="Arial Narrow"/>
                          <a:ea typeface="Arial Narrow"/>
                          <a:cs typeface="Arial Narrow"/>
                          <a:sym typeface="Arial Narrow"/>
                        </a:rPr>
                        <a:t>process followed for finalizing the ethical considerations anticipating the risks involved in the data collection from adolescents </a:t>
                      </a:r>
                      <a:endParaRPr sz="1100" u="none" cap="none" strike="noStrike">
                        <a:latin typeface="Arial Narrow"/>
                        <a:ea typeface="Arial Narrow"/>
                        <a:cs typeface="Arial Narrow"/>
                        <a:sym typeface="Arial Narrow"/>
                      </a:endParaRPr>
                    </a:p>
                    <a:p>
                      <a:pPr indent="-297180" lvl="0" marL="297180" marR="0" rtl="0" algn="l">
                        <a:lnSpc>
                          <a:spcPct val="115000"/>
                        </a:lnSpc>
                        <a:spcBef>
                          <a:spcPts val="0"/>
                        </a:spcBef>
                        <a:spcAft>
                          <a:spcPts val="0"/>
                        </a:spcAft>
                        <a:buClr>
                          <a:srgbClr val="000000"/>
                        </a:buClr>
                        <a:buSzPts val="1100"/>
                        <a:buFont typeface="Arial"/>
                        <a:buChar char="•"/>
                      </a:pPr>
                      <a:r>
                        <a:rPr lang="en" sz="1100" u="none" cap="none" strike="noStrike">
                          <a:latin typeface="Arial Narrow"/>
                          <a:ea typeface="Arial Narrow"/>
                          <a:cs typeface="Arial Narrow"/>
                          <a:sym typeface="Arial Narrow"/>
                        </a:rPr>
                        <a:t>work-plan detailing schedule, team members roles responsibilities and logistics</a:t>
                      </a:r>
                      <a:endParaRPr sz="1100" u="none" cap="none" strike="noStrike">
                        <a:latin typeface="Arial Narrow"/>
                        <a:ea typeface="Arial Narrow"/>
                        <a:cs typeface="Arial Narrow"/>
                        <a:sym typeface="Arial Narrow"/>
                      </a:endParaRPr>
                    </a:p>
                  </a:txBody>
                  <a:tcPr marT="36200" marB="362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Arial Narrow"/>
                          <a:ea typeface="Arial Narrow"/>
                          <a:cs typeface="Arial Narrow"/>
                          <a:sym typeface="Arial Narrow"/>
                        </a:rPr>
                        <a:t>Month 2</a:t>
                      </a:r>
                      <a:br>
                        <a:rPr lang="en" sz="1100" u="none" cap="none" strike="noStrike">
                          <a:latin typeface="Arial Narrow"/>
                          <a:ea typeface="Arial Narrow"/>
                          <a:cs typeface="Arial Narrow"/>
                          <a:sym typeface="Arial Narrow"/>
                        </a:rPr>
                      </a:br>
                      <a:br>
                        <a:rPr lang="en" sz="1100" u="none" cap="none" strike="noStrike">
                          <a:latin typeface="Arial Narrow"/>
                          <a:ea typeface="Arial Narrow"/>
                          <a:cs typeface="Arial Narrow"/>
                          <a:sym typeface="Arial Narrow"/>
                        </a:rPr>
                      </a:br>
                      <a:r>
                        <a:rPr lang="en" sz="1100" u="none" cap="none" strike="noStrike">
                          <a:latin typeface="Arial Narrow"/>
                          <a:ea typeface="Arial Narrow"/>
                          <a:cs typeface="Arial Narrow"/>
                          <a:sym typeface="Arial Narrow"/>
                        </a:rPr>
                        <a:t>This has been shared in stages since the timelines getting shifted. </a:t>
                      </a:r>
                      <a:endParaRPr sz="1100" u="none" cap="none" strike="noStrike">
                        <a:latin typeface="Arial Narrow"/>
                        <a:ea typeface="Arial Narrow"/>
                        <a:cs typeface="Arial Narrow"/>
                        <a:sym typeface="Arial Narrow"/>
                      </a:endParaRPr>
                    </a:p>
                  </a:txBody>
                  <a:tcPr marT="36200" marB="36200" marR="68575" marL="68575"/>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graphicFrame>
        <p:nvGraphicFramePr>
          <p:cNvPr id="201" name="Google Shape;201;p13"/>
          <p:cNvGraphicFramePr/>
          <p:nvPr/>
        </p:nvGraphicFramePr>
        <p:xfrm>
          <a:off x="152400" y="152400"/>
          <a:ext cx="3000000" cy="3000000"/>
        </p:xfrm>
        <a:graphic>
          <a:graphicData uri="http://schemas.openxmlformats.org/drawingml/2006/table">
            <a:tbl>
              <a:tblPr bandRow="1">
                <a:noFill/>
                <a:tableStyleId>{C46E3EFB-4FFA-477D-A935-83739CEA0E77}</a:tableStyleId>
              </a:tblPr>
              <a:tblGrid>
                <a:gridCol w="1528675"/>
                <a:gridCol w="1640950"/>
                <a:gridCol w="4237675"/>
                <a:gridCol w="1244625"/>
              </a:tblGrid>
              <a:tr h="12700">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Arial Narrow"/>
                          <a:ea typeface="Arial Narrow"/>
                          <a:cs typeface="Arial Narrow"/>
                          <a:sym typeface="Arial Narrow"/>
                        </a:rPr>
                        <a:t>Data Collection</a:t>
                      </a:r>
                      <a:endParaRPr b="1" sz="1100" u="none" cap="none" strike="noStrike">
                        <a:latin typeface="Arial Narrow"/>
                        <a:ea typeface="Arial Narrow"/>
                        <a:cs typeface="Arial Narrow"/>
                        <a:sym typeface="Arial Narrow"/>
                      </a:endParaRPr>
                    </a:p>
                  </a:txBody>
                  <a:tcPr marT="36200" marB="362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Arial Narrow"/>
                          <a:ea typeface="Arial Narrow"/>
                          <a:cs typeface="Arial Narrow"/>
                          <a:sym typeface="Arial Narrow"/>
                        </a:rPr>
                        <a:t>Brief weekly updates of progress </a:t>
                      </a:r>
                      <a:endParaRPr sz="1100" u="none" cap="none" strike="noStrike">
                        <a:latin typeface="Arial Narrow"/>
                        <a:ea typeface="Arial Narrow"/>
                        <a:cs typeface="Arial Narrow"/>
                        <a:sym typeface="Arial Narrow"/>
                      </a:endParaRPr>
                    </a:p>
                  </a:txBody>
                  <a:tcPr marT="36200" marB="36200" marR="68575" marL="68575"/>
                </a:tc>
                <a:tc>
                  <a:txBody>
                    <a:bodyPr/>
                    <a:lstStyle/>
                    <a:p>
                      <a:pPr indent="-297180" lvl="0" marL="297180" marR="0" rtl="0" algn="l">
                        <a:lnSpc>
                          <a:spcPct val="115000"/>
                        </a:lnSpc>
                        <a:spcBef>
                          <a:spcPts val="0"/>
                        </a:spcBef>
                        <a:spcAft>
                          <a:spcPts val="0"/>
                        </a:spcAft>
                        <a:buClr>
                          <a:srgbClr val="000000"/>
                        </a:buClr>
                        <a:buSzPts val="1100"/>
                        <a:buFont typeface="Arial"/>
                        <a:buChar char="•"/>
                      </a:pPr>
                      <a:r>
                        <a:rPr lang="en" sz="1100" u="none" cap="none" strike="noStrike">
                          <a:latin typeface="Arial Narrow"/>
                          <a:ea typeface="Arial Narrow"/>
                          <a:cs typeface="Arial Narrow"/>
                          <a:sym typeface="Arial Narrow"/>
                        </a:rPr>
                        <a:t>progress update as per agreed upon template</a:t>
                      </a:r>
                      <a:endParaRPr sz="1100" u="none" cap="none" strike="noStrike">
                        <a:latin typeface="Arial Narrow"/>
                        <a:ea typeface="Arial Narrow"/>
                        <a:cs typeface="Arial Narrow"/>
                        <a:sym typeface="Arial Narrow"/>
                      </a:endParaRPr>
                    </a:p>
                  </a:txBody>
                  <a:tcPr marT="36200" marB="362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Arial Narrow"/>
                          <a:ea typeface="Arial Narrow"/>
                          <a:cs typeface="Arial Narrow"/>
                          <a:sym typeface="Arial Narrow"/>
                        </a:rPr>
                        <a:t>Weekly</a:t>
                      </a:r>
                      <a:endParaRPr sz="1100" u="none" cap="none" strike="noStrike">
                        <a:latin typeface="Arial Narrow"/>
                        <a:ea typeface="Arial Narrow"/>
                        <a:cs typeface="Arial Narrow"/>
                        <a:sym typeface="Arial Narrow"/>
                      </a:endParaRPr>
                    </a:p>
                  </a:txBody>
                  <a:tcPr marT="36200" marB="36200" marR="68575" marL="68575"/>
                </a:tc>
              </a:tr>
              <a:tr h="12700">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Arial Narrow"/>
                          <a:ea typeface="Arial Narrow"/>
                          <a:cs typeface="Arial Narrow"/>
                          <a:sym typeface="Arial Narrow"/>
                        </a:rPr>
                        <a:t>Data Collection</a:t>
                      </a:r>
                      <a:endParaRPr b="1" sz="1100" u="none" cap="none" strike="noStrike">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Arial Narrow"/>
                          <a:ea typeface="Arial Narrow"/>
                          <a:cs typeface="Arial Narrow"/>
                          <a:sym typeface="Arial Narrow"/>
                        </a:rPr>
                        <a:t>(Rapid Survey and Key Informant Interviews at State Level)</a:t>
                      </a:r>
                      <a:endParaRPr b="1" sz="1100" u="none" cap="none" strike="noStrike">
                        <a:latin typeface="Arial Narrow"/>
                        <a:ea typeface="Arial Narrow"/>
                        <a:cs typeface="Arial Narrow"/>
                        <a:sym typeface="Arial Narrow"/>
                      </a:endParaRPr>
                    </a:p>
                  </a:txBody>
                  <a:tcPr marT="36200" marB="362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Arial Narrow"/>
                          <a:ea typeface="Arial Narrow"/>
                          <a:cs typeface="Arial Narrow"/>
                          <a:sym typeface="Arial Narrow"/>
                        </a:rPr>
                        <a:t>Interim findings presentation – max 20 slides</a:t>
                      </a:r>
                      <a:endParaRPr sz="1100" u="none" cap="none" strike="noStrike">
                        <a:latin typeface="Arial Narrow"/>
                        <a:ea typeface="Arial Narrow"/>
                        <a:cs typeface="Arial Narrow"/>
                        <a:sym typeface="Arial Narrow"/>
                      </a:endParaRPr>
                    </a:p>
                  </a:txBody>
                  <a:tcPr marT="36200" marB="36200" marR="68575" marL="68575"/>
                </a:tc>
                <a:tc>
                  <a:txBody>
                    <a:bodyPr/>
                    <a:lstStyle/>
                    <a:p>
                      <a:pPr indent="-297180" lvl="0" marL="297180" marR="0" rtl="0" algn="l">
                        <a:lnSpc>
                          <a:spcPct val="115000"/>
                        </a:lnSpc>
                        <a:spcBef>
                          <a:spcPts val="0"/>
                        </a:spcBef>
                        <a:spcAft>
                          <a:spcPts val="0"/>
                        </a:spcAft>
                        <a:buClr>
                          <a:srgbClr val="000000"/>
                        </a:buClr>
                        <a:buSzPts val="1100"/>
                        <a:buFont typeface="Arial"/>
                        <a:buChar char="•"/>
                      </a:pPr>
                      <a:r>
                        <a:rPr lang="en" sz="1100" u="none" cap="none" strike="noStrike">
                          <a:latin typeface="Arial Narrow"/>
                          <a:ea typeface="Arial Narrow"/>
                          <a:cs typeface="Arial Narrow"/>
                          <a:sym typeface="Arial Narrow"/>
                        </a:rPr>
                        <a:t>survey administered to all 36 districts</a:t>
                      </a:r>
                      <a:r>
                        <a:rPr lang="en" sz="1100" u="none" cap="none" strike="noStrike">
                          <a:solidFill>
                            <a:srgbClr val="FF0000"/>
                          </a:solidFill>
                          <a:latin typeface="Arial Narrow"/>
                          <a:ea typeface="Arial Narrow"/>
                          <a:cs typeface="Arial Narrow"/>
                          <a:sym typeface="Arial Narrow"/>
                        </a:rPr>
                        <a:t> </a:t>
                      </a:r>
                      <a:r>
                        <a:rPr lang="en" sz="1100" u="none" cap="none" strike="noStrike">
                          <a:latin typeface="Arial Narrow"/>
                          <a:ea typeface="Arial Narrow"/>
                          <a:cs typeface="Arial Narrow"/>
                          <a:sym typeface="Arial Narrow"/>
                        </a:rPr>
                        <a:t>government elementary schools head teachers, teachers and community leaders through DEOs. </a:t>
                      </a:r>
                      <a:endParaRPr sz="1100" u="none" cap="none" strike="noStrike">
                        <a:latin typeface="Arial Narrow"/>
                        <a:ea typeface="Arial Narrow"/>
                        <a:cs typeface="Arial Narrow"/>
                        <a:sym typeface="Arial Narrow"/>
                      </a:endParaRPr>
                    </a:p>
                  </a:txBody>
                  <a:tcPr marT="36200" marB="362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Arial Narrow"/>
                          <a:ea typeface="Arial Narrow"/>
                          <a:cs typeface="Arial Narrow"/>
                          <a:sym typeface="Arial Narrow"/>
                        </a:rPr>
                        <a:t>Month 3-3.5</a:t>
                      </a:r>
                      <a:br>
                        <a:rPr lang="en" sz="1100" u="none" cap="none" strike="noStrike">
                          <a:latin typeface="Arial Narrow"/>
                          <a:ea typeface="Arial Narrow"/>
                          <a:cs typeface="Arial Narrow"/>
                          <a:sym typeface="Arial Narrow"/>
                        </a:rPr>
                      </a:br>
                      <a:r>
                        <a:rPr lang="en" sz="1100" u="none" cap="none" strike="noStrike">
                          <a:latin typeface="Arial Narrow"/>
                          <a:ea typeface="Arial Narrow"/>
                          <a:cs typeface="Arial Narrow"/>
                          <a:sym typeface="Arial Narrow"/>
                        </a:rPr>
                        <a:t>Could not be done -- But findings from interviews were shared.</a:t>
                      </a:r>
                      <a:endParaRPr sz="1100" u="none" cap="none" strike="noStrike">
                        <a:latin typeface="Arial Narrow"/>
                        <a:ea typeface="Arial Narrow"/>
                        <a:cs typeface="Arial Narrow"/>
                        <a:sym typeface="Arial Narrow"/>
                      </a:endParaRPr>
                    </a:p>
                  </a:txBody>
                  <a:tcPr marT="36200" marB="36200" marR="68575" marL="68575"/>
                </a:tc>
              </a:tr>
              <a:tr h="12700">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Arial Narrow"/>
                          <a:ea typeface="Arial Narrow"/>
                          <a:cs typeface="Arial Narrow"/>
                          <a:sym typeface="Arial Narrow"/>
                        </a:rPr>
                        <a:t>Data Collection</a:t>
                      </a:r>
                      <a:endParaRPr b="1" sz="1100" u="none" cap="none" strike="noStrike">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Arial Narrow"/>
                          <a:ea typeface="Arial Narrow"/>
                          <a:cs typeface="Arial Narrow"/>
                          <a:sym typeface="Arial Narrow"/>
                        </a:rPr>
                        <a:t>(Field Visit and Interviews)</a:t>
                      </a:r>
                      <a:endParaRPr b="1" sz="1100" u="none" cap="none" strike="noStrike">
                        <a:latin typeface="Arial Narrow"/>
                        <a:ea typeface="Arial Narrow"/>
                        <a:cs typeface="Arial Narrow"/>
                        <a:sym typeface="Arial Narrow"/>
                      </a:endParaRPr>
                    </a:p>
                  </a:txBody>
                  <a:tcPr marT="36200" marB="362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Arial Narrow"/>
                          <a:ea typeface="Arial Narrow"/>
                          <a:cs typeface="Arial Narrow"/>
                          <a:sym typeface="Arial Narrow"/>
                        </a:rPr>
                        <a:t>Interim findings presentation – max 20 slides</a:t>
                      </a:r>
                      <a:endParaRPr sz="1100" u="none" cap="none" strike="noStrike">
                        <a:latin typeface="Arial Narrow"/>
                        <a:ea typeface="Arial Narrow"/>
                        <a:cs typeface="Arial Narrow"/>
                        <a:sym typeface="Arial Narrow"/>
                      </a:endParaRPr>
                    </a:p>
                  </a:txBody>
                  <a:tcPr marT="36200" marB="36200" marR="68575" marL="68575"/>
                </a:tc>
                <a:tc>
                  <a:txBody>
                    <a:bodyPr/>
                    <a:lstStyle/>
                    <a:p>
                      <a:pPr indent="-297180" lvl="0" marL="297180" marR="0" rtl="0" algn="l">
                        <a:lnSpc>
                          <a:spcPct val="115000"/>
                        </a:lnSpc>
                        <a:spcBef>
                          <a:spcPts val="0"/>
                        </a:spcBef>
                        <a:spcAft>
                          <a:spcPts val="0"/>
                        </a:spcAft>
                        <a:buClr>
                          <a:srgbClr val="000000"/>
                        </a:buClr>
                        <a:buSzPts val="1100"/>
                        <a:buFont typeface="Arial"/>
                        <a:buChar char="•"/>
                      </a:pPr>
                      <a:r>
                        <a:rPr lang="en" sz="1100" u="none" cap="none" strike="noStrike">
                          <a:latin typeface="Arial Narrow"/>
                          <a:ea typeface="Arial Narrow"/>
                          <a:cs typeface="Arial Narrow"/>
                          <a:sym typeface="Arial Narrow"/>
                        </a:rPr>
                        <a:t>summary of the progress and implementation</a:t>
                      </a:r>
                      <a:endParaRPr sz="1100" u="none" cap="none" strike="noStrike">
                        <a:latin typeface="Arial Narrow"/>
                        <a:ea typeface="Arial Narrow"/>
                        <a:cs typeface="Arial Narrow"/>
                        <a:sym typeface="Arial Narrow"/>
                      </a:endParaRPr>
                    </a:p>
                    <a:p>
                      <a:pPr indent="-297180" lvl="0" marL="297180" marR="0" rtl="0" algn="l">
                        <a:lnSpc>
                          <a:spcPct val="115000"/>
                        </a:lnSpc>
                        <a:spcBef>
                          <a:spcPts val="0"/>
                        </a:spcBef>
                        <a:spcAft>
                          <a:spcPts val="0"/>
                        </a:spcAft>
                        <a:buClr>
                          <a:srgbClr val="000000"/>
                        </a:buClr>
                        <a:buSzPts val="1100"/>
                        <a:buFont typeface="Arial"/>
                        <a:buChar char="•"/>
                      </a:pPr>
                      <a:r>
                        <a:rPr lang="en" sz="1100" u="none" cap="none" strike="noStrike">
                          <a:latin typeface="Arial Narrow"/>
                          <a:ea typeface="Arial Narrow"/>
                          <a:cs typeface="Arial Narrow"/>
                          <a:sym typeface="Arial Narrow"/>
                        </a:rPr>
                        <a:t>summary of findings</a:t>
                      </a:r>
                      <a:endParaRPr sz="1100" u="none" cap="none" strike="noStrike">
                        <a:latin typeface="Arial Narrow"/>
                        <a:ea typeface="Arial Narrow"/>
                        <a:cs typeface="Arial Narrow"/>
                        <a:sym typeface="Arial Narrow"/>
                      </a:endParaRPr>
                    </a:p>
                    <a:p>
                      <a:pPr indent="-297180" lvl="0" marL="297180" marR="0" rtl="0" algn="l">
                        <a:lnSpc>
                          <a:spcPct val="115000"/>
                        </a:lnSpc>
                        <a:spcBef>
                          <a:spcPts val="0"/>
                        </a:spcBef>
                        <a:spcAft>
                          <a:spcPts val="0"/>
                        </a:spcAft>
                        <a:buClr>
                          <a:srgbClr val="000000"/>
                        </a:buClr>
                        <a:buSzPts val="1100"/>
                        <a:buFont typeface="Arial"/>
                        <a:buChar char="•"/>
                      </a:pPr>
                      <a:r>
                        <a:rPr lang="en" sz="1100" u="none" cap="none" strike="noStrike">
                          <a:latin typeface="Arial Narrow"/>
                          <a:ea typeface="Arial Narrow"/>
                          <a:cs typeface="Arial Narrow"/>
                          <a:sym typeface="Arial Narrow"/>
                        </a:rPr>
                        <a:t>summary of challenges, issues, limitations</a:t>
                      </a:r>
                      <a:endParaRPr sz="1100" u="none" cap="none" strike="noStrike">
                        <a:latin typeface="Arial Narrow"/>
                        <a:ea typeface="Arial Narrow"/>
                        <a:cs typeface="Arial Narrow"/>
                        <a:sym typeface="Arial Narrow"/>
                      </a:endParaRPr>
                    </a:p>
                    <a:p>
                      <a:pPr indent="-297180" lvl="0" marL="297180" marR="0" rtl="0" algn="l">
                        <a:lnSpc>
                          <a:spcPct val="115000"/>
                        </a:lnSpc>
                        <a:spcBef>
                          <a:spcPts val="0"/>
                        </a:spcBef>
                        <a:spcAft>
                          <a:spcPts val="0"/>
                        </a:spcAft>
                        <a:buClr>
                          <a:srgbClr val="000000"/>
                        </a:buClr>
                        <a:buSzPts val="1100"/>
                        <a:buFont typeface="Arial"/>
                        <a:buChar char="•"/>
                      </a:pPr>
                      <a:r>
                        <a:rPr lang="en" sz="1100" u="none" cap="none" strike="noStrike">
                          <a:latin typeface="Arial Narrow"/>
                          <a:ea typeface="Arial Narrow"/>
                          <a:cs typeface="Arial Narrow"/>
                          <a:sym typeface="Arial Narrow"/>
                        </a:rPr>
                        <a:t>summary of secondary data analysis (if any)</a:t>
                      </a:r>
                      <a:endParaRPr sz="1100" u="none" cap="none" strike="noStrike">
                        <a:latin typeface="Arial Narrow"/>
                        <a:ea typeface="Arial Narrow"/>
                        <a:cs typeface="Arial Narrow"/>
                        <a:sym typeface="Arial Narrow"/>
                      </a:endParaRPr>
                    </a:p>
                    <a:p>
                      <a:pPr indent="-297180" lvl="0" marL="297180" marR="0" rtl="0" algn="l">
                        <a:lnSpc>
                          <a:spcPct val="96666"/>
                        </a:lnSpc>
                        <a:spcBef>
                          <a:spcPts val="0"/>
                        </a:spcBef>
                        <a:spcAft>
                          <a:spcPts val="0"/>
                        </a:spcAft>
                        <a:buClr>
                          <a:srgbClr val="000000"/>
                        </a:buClr>
                        <a:buSzPts val="1100"/>
                        <a:buFont typeface="Arial"/>
                        <a:buChar char="•"/>
                      </a:pPr>
                      <a:r>
                        <a:rPr lang="en" sz="1100" u="none" cap="none" strike="noStrike">
                          <a:latin typeface="Arial Narrow"/>
                          <a:ea typeface="Arial Narrow"/>
                          <a:cs typeface="Arial Narrow"/>
                          <a:sym typeface="Arial Narrow"/>
                        </a:rPr>
                        <a:t>recommendations for mid-course changes (if any)</a:t>
                      </a:r>
                      <a:endParaRPr sz="1100" u="none" cap="none" strike="noStrike">
                        <a:latin typeface="Arial Narrow"/>
                        <a:ea typeface="Arial Narrow"/>
                        <a:cs typeface="Arial Narrow"/>
                        <a:sym typeface="Arial Narrow"/>
                      </a:endParaRPr>
                    </a:p>
                  </a:txBody>
                  <a:tcPr marT="36200" marB="362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Arial Narrow"/>
                          <a:ea typeface="Arial Narrow"/>
                          <a:cs typeface="Arial Narrow"/>
                          <a:sym typeface="Arial Narrow"/>
                        </a:rPr>
                        <a:t>Month 4-4.5</a:t>
                      </a:r>
                      <a:br>
                        <a:rPr lang="en" sz="1100" u="none" cap="none" strike="noStrike">
                          <a:latin typeface="Arial Narrow"/>
                          <a:ea typeface="Arial Narrow"/>
                          <a:cs typeface="Arial Narrow"/>
                          <a:sym typeface="Arial Narrow"/>
                        </a:rPr>
                      </a:br>
                      <a:br>
                        <a:rPr lang="en" sz="1100" u="none" cap="none" strike="noStrike">
                          <a:latin typeface="Arial Narrow"/>
                          <a:ea typeface="Arial Narrow"/>
                          <a:cs typeface="Arial Narrow"/>
                          <a:sym typeface="Arial Narrow"/>
                        </a:rPr>
                      </a:br>
                      <a:br>
                        <a:rPr lang="en" sz="1100" u="none" cap="none" strike="noStrike">
                          <a:latin typeface="Arial Narrow"/>
                          <a:ea typeface="Arial Narrow"/>
                          <a:cs typeface="Arial Narrow"/>
                          <a:sym typeface="Arial Narrow"/>
                        </a:rPr>
                      </a:br>
                      <a:endParaRPr sz="1100" u="none" cap="none" strike="noStrike">
                        <a:latin typeface="Arial Narrow"/>
                        <a:ea typeface="Arial Narrow"/>
                        <a:cs typeface="Arial Narrow"/>
                        <a:sym typeface="Arial Narrow"/>
                      </a:endParaRPr>
                    </a:p>
                  </a:txBody>
                  <a:tcPr marT="36200" marB="36200" marR="68575" marL="68575"/>
                </a:tc>
              </a:tr>
              <a:tr h="12700">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Arial Narrow"/>
                          <a:ea typeface="Arial Narrow"/>
                          <a:cs typeface="Arial Narrow"/>
                          <a:sym typeface="Arial Narrow"/>
                        </a:rPr>
                        <a:t>Analysis and reporting</a:t>
                      </a:r>
                      <a:endParaRPr b="1" sz="1100" u="none" cap="none" strike="noStrike">
                        <a:latin typeface="Arial Narrow"/>
                        <a:ea typeface="Arial Narrow"/>
                        <a:cs typeface="Arial Narrow"/>
                        <a:sym typeface="Arial Narrow"/>
                      </a:endParaRPr>
                    </a:p>
                  </a:txBody>
                  <a:tcPr marT="36200" marB="362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Arial Narrow"/>
                          <a:ea typeface="Arial Narrow"/>
                          <a:cs typeface="Arial Narrow"/>
                          <a:sym typeface="Arial Narrow"/>
                        </a:rPr>
                        <a:t>Draft and Final report (after incorporating feedback) – max 40 pages, plus annexes</a:t>
                      </a:r>
                      <a:endParaRPr sz="1100" u="none" cap="none" strike="noStrike">
                        <a:latin typeface="Arial Narrow"/>
                        <a:ea typeface="Arial Narrow"/>
                        <a:cs typeface="Arial Narrow"/>
                        <a:sym typeface="Arial Narrow"/>
                      </a:endParaRPr>
                    </a:p>
                  </a:txBody>
                  <a:tcPr marT="36200" marB="36200" marR="68575" marL="68575"/>
                </a:tc>
                <a:tc>
                  <a:txBody>
                    <a:bodyPr/>
                    <a:lstStyle/>
                    <a:p>
                      <a:pPr indent="-297180" lvl="0" marL="297180" marR="0" rtl="0" algn="just">
                        <a:lnSpc>
                          <a:spcPct val="96666"/>
                        </a:lnSpc>
                        <a:spcBef>
                          <a:spcPts val="0"/>
                        </a:spcBef>
                        <a:spcAft>
                          <a:spcPts val="0"/>
                        </a:spcAft>
                        <a:buClr>
                          <a:srgbClr val="000000"/>
                        </a:buClr>
                        <a:buSzPts val="1100"/>
                        <a:buFont typeface="Arial"/>
                        <a:buChar char="•"/>
                      </a:pPr>
                      <a:r>
                        <a:rPr lang="en" sz="1100" u="none" cap="none" strike="noStrike">
                          <a:latin typeface="Arial Narrow"/>
                          <a:ea typeface="Arial Narrow"/>
                          <a:cs typeface="Arial Narrow"/>
                          <a:sym typeface="Arial Narrow"/>
                        </a:rPr>
                        <a:t>synthesize the findings from qualitative enquiry along with relevant</a:t>
                      </a:r>
                      <a:endParaRPr sz="1100" u="none" cap="none" strike="noStrike">
                        <a:latin typeface="Arial Narrow"/>
                        <a:ea typeface="Arial Narrow"/>
                        <a:cs typeface="Arial Narrow"/>
                        <a:sym typeface="Arial Narrow"/>
                      </a:endParaRPr>
                    </a:p>
                    <a:p>
                      <a:pPr indent="-297180" lvl="0" marL="297180" marR="0" rtl="0" algn="just">
                        <a:lnSpc>
                          <a:spcPct val="96666"/>
                        </a:lnSpc>
                        <a:spcBef>
                          <a:spcPts val="600"/>
                        </a:spcBef>
                        <a:spcAft>
                          <a:spcPts val="0"/>
                        </a:spcAft>
                        <a:buClr>
                          <a:srgbClr val="000000"/>
                        </a:buClr>
                        <a:buSzPts val="1100"/>
                        <a:buFont typeface="Arial"/>
                        <a:buChar char="•"/>
                      </a:pPr>
                      <a:r>
                        <a:rPr lang="en" sz="1100" u="none" cap="none" strike="noStrike">
                          <a:latin typeface="Arial Narrow"/>
                          <a:ea typeface="Arial Narrow"/>
                          <a:cs typeface="Arial Narrow"/>
                          <a:sym typeface="Arial Narrow"/>
                        </a:rPr>
                        <a:t>executive summary</a:t>
                      </a:r>
                      <a:endParaRPr sz="1100" u="none" cap="none" strike="noStrike">
                        <a:latin typeface="Arial Narrow"/>
                        <a:ea typeface="Arial Narrow"/>
                        <a:cs typeface="Arial Narrow"/>
                        <a:sym typeface="Arial Narrow"/>
                      </a:endParaRPr>
                    </a:p>
                    <a:p>
                      <a:pPr indent="-297180" lvl="0" marL="297180" marR="0" rtl="0" algn="just">
                        <a:lnSpc>
                          <a:spcPct val="96666"/>
                        </a:lnSpc>
                        <a:spcBef>
                          <a:spcPts val="600"/>
                        </a:spcBef>
                        <a:spcAft>
                          <a:spcPts val="0"/>
                        </a:spcAft>
                        <a:buClr>
                          <a:srgbClr val="000000"/>
                        </a:buClr>
                        <a:buSzPts val="1100"/>
                        <a:buFont typeface="Arial"/>
                        <a:buChar char="•"/>
                      </a:pPr>
                      <a:r>
                        <a:rPr lang="en" sz="1100" u="none" cap="none" strike="noStrike">
                          <a:latin typeface="Arial Narrow"/>
                          <a:ea typeface="Arial Narrow"/>
                          <a:cs typeface="Arial Narrow"/>
                          <a:sym typeface="Arial Narrow"/>
                        </a:rPr>
                        <a:t>quantitative analysis</a:t>
                      </a:r>
                      <a:endParaRPr sz="1100" u="none" cap="none" strike="noStrike">
                        <a:latin typeface="Arial Narrow"/>
                        <a:ea typeface="Arial Narrow"/>
                        <a:cs typeface="Arial Narrow"/>
                        <a:sym typeface="Arial Narrow"/>
                      </a:endParaRPr>
                    </a:p>
                    <a:p>
                      <a:pPr indent="-298450" lvl="1" marL="914400" marR="0" rtl="0" algn="l">
                        <a:lnSpc>
                          <a:spcPct val="96666"/>
                        </a:lnSpc>
                        <a:spcBef>
                          <a:spcPts val="600"/>
                        </a:spcBef>
                        <a:spcAft>
                          <a:spcPts val="0"/>
                        </a:spcAft>
                        <a:buClr>
                          <a:srgbClr val="000000"/>
                        </a:buClr>
                        <a:buSzPts val="1100"/>
                        <a:buFont typeface="Courier New"/>
                        <a:buChar char="o"/>
                      </a:pPr>
                      <a:r>
                        <a:rPr lang="en" sz="1100" u="none" cap="none" strike="noStrike">
                          <a:latin typeface="Arial Narrow"/>
                          <a:ea typeface="Arial Narrow"/>
                          <a:cs typeface="Arial Narrow"/>
                          <a:sym typeface="Arial Narrow"/>
                        </a:rPr>
                        <a:t>Data analysis</a:t>
                      </a:r>
                      <a:endParaRPr sz="1100" u="none" cap="none" strike="noStrike">
                        <a:latin typeface="Arial Narrow"/>
                        <a:ea typeface="Arial Narrow"/>
                        <a:cs typeface="Arial Narrow"/>
                        <a:sym typeface="Arial Narrow"/>
                      </a:endParaRPr>
                    </a:p>
                    <a:p>
                      <a:pPr indent="-298450" lvl="1" marL="914400" marR="0" rtl="0" algn="l">
                        <a:lnSpc>
                          <a:spcPct val="96666"/>
                        </a:lnSpc>
                        <a:spcBef>
                          <a:spcPts val="600"/>
                        </a:spcBef>
                        <a:spcAft>
                          <a:spcPts val="0"/>
                        </a:spcAft>
                        <a:buClr>
                          <a:srgbClr val="000000"/>
                        </a:buClr>
                        <a:buSzPts val="1100"/>
                        <a:buFont typeface="Courier New"/>
                        <a:buChar char="o"/>
                      </a:pPr>
                      <a:r>
                        <a:rPr lang="en" sz="1100" u="none" cap="none" strike="noStrike">
                          <a:latin typeface="Arial Narrow"/>
                          <a:ea typeface="Arial Narrow"/>
                          <a:cs typeface="Arial Narrow"/>
                          <a:sym typeface="Arial Narrow"/>
                        </a:rPr>
                        <a:t>draft report</a:t>
                      </a:r>
                      <a:endParaRPr sz="1100" u="none" cap="none" strike="noStrike">
                        <a:latin typeface="Arial Narrow"/>
                        <a:ea typeface="Arial Narrow"/>
                        <a:cs typeface="Arial Narrow"/>
                        <a:sym typeface="Arial Narrow"/>
                      </a:endParaRPr>
                    </a:p>
                    <a:p>
                      <a:pPr indent="-298450" lvl="1" marL="914400" marR="0" rtl="0" algn="l">
                        <a:lnSpc>
                          <a:spcPct val="96666"/>
                        </a:lnSpc>
                        <a:spcBef>
                          <a:spcPts val="600"/>
                        </a:spcBef>
                        <a:spcAft>
                          <a:spcPts val="0"/>
                        </a:spcAft>
                        <a:buClr>
                          <a:srgbClr val="000000"/>
                        </a:buClr>
                        <a:buSzPts val="1100"/>
                        <a:buFont typeface="Courier New"/>
                        <a:buChar char="o"/>
                      </a:pPr>
                      <a:r>
                        <a:rPr lang="en" sz="1100" u="none" cap="none" strike="noStrike">
                          <a:latin typeface="Arial Narrow"/>
                          <a:ea typeface="Arial Narrow"/>
                          <a:cs typeface="Arial Narrow"/>
                          <a:sym typeface="Arial Narrow"/>
                        </a:rPr>
                        <a:t>policy brief </a:t>
                      </a:r>
                      <a:endParaRPr sz="1100" u="none" cap="none" strike="noStrike">
                        <a:latin typeface="Arial Narrow"/>
                        <a:ea typeface="Arial Narrow"/>
                        <a:cs typeface="Arial Narrow"/>
                        <a:sym typeface="Arial Narrow"/>
                      </a:endParaRPr>
                    </a:p>
                    <a:p>
                      <a:pPr indent="-298450" lvl="1" marL="914400" marR="0" rtl="0" algn="l">
                        <a:lnSpc>
                          <a:spcPct val="96666"/>
                        </a:lnSpc>
                        <a:spcBef>
                          <a:spcPts val="600"/>
                        </a:spcBef>
                        <a:spcAft>
                          <a:spcPts val="0"/>
                        </a:spcAft>
                        <a:buClr>
                          <a:srgbClr val="000000"/>
                        </a:buClr>
                        <a:buSzPts val="1100"/>
                        <a:buFont typeface="Courier New"/>
                        <a:buChar char="o"/>
                      </a:pPr>
                      <a:r>
                        <a:rPr lang="en" sz="1100" u="none" cap="none" strike="noStrike">
                          <a:latin typeface="Arial Narrow"/>
                          <a:ea typeface="Arial Narrow"/>
                          <a:cs typeface="Arial Narrow"/>
                          <a:sym typeface="Arial Narrow"/>
                        </a:rPr>
                        <a:t>state profiles </a:t>
                      </a:r>
                      <a:endParaRPr sz="1100" u="none" cap="none" strike="noStrike">
                        <a:latin typeface="Arial Narrow"/>
                        <a:ea typeface="Arial Narrow"/>
                        <a:cs typeface="Arial Narrow"/>
                        <a:sym typeface="Arial Narrow"/>
                      </a:endParaRPr>
                    </a:p>
                    <a:p>
                      <a:pPr indent="-298450" lvl="1" marL="914400" marR="0" rtl="0" algn="l">
                        <a:lnSpc>
                          <a:spcPct val="96666"/>
                        </a:lnSpc>
                        <a:spcBef>
                          <a:spcPts val="600"/>
                        </a:spcBef>
                        <a:spcAft>
                          <a:spcPts val="0"/>
                        </a:spcAft>
                        <a:buClr>
                          <a:srgbClr val="000000"/>
                        </a:buClr>
                        <a:buSzPts val="1100"/>
                        <a:buFont typeface="Courier New"/>
                        <a:buChar char="o"/>
                      </a:pPr>
                      <a:r>
                        <a:rPr lang="en" sz="1100" u="none" cap="none" strike="noStrike">
                          <a:latin typeface="Arial Narrow"/>
                          <a:ea typeface="Arial Narrow"/>
                          <a:cs typeface="Arial Narrow"/>
                          <a:sym typeface="Arial Narrow"/>
                        </a:rPr>
                        <a:t>interview/FGD transcripts/recordings</a:t>
                      </a:r>
                      <a:endParaRPr sz="1100" u="none" cap="none" strike="noStrike">
                        <a:latin typeface="Arial Narrow"/>
                        <a:ea typeface="Arial Narrow"/>
                        <a:cs typeface="Arial Narrow"/>
                        <a:sym typeface="Arial Narrow"/>
                      </a:endParaRPr>
                    </a:p>
                    <a:p>
                      <a:pPr indent="-297180" lvl="0" marL="297180" marR="0" rtl="0" algn="just">
                        <a:lnSpc>
                          <a:spcPct val="96666"/>
                        </a:lnSpc>
                        <a:spcBef>
                          <a:spcPts val="600"/>
                        </a:spcBef>
                        <a:spcAft>
                          <a:spcPts val="0"/>
                        </a:spcAft>
                        <a:buClr>
                          <a:srgbClr val="000000"/>
                        </a:buClr>
                        <a:buSzPts val="1100"/>
                        <a:buFont typeface="Arial"/>
                        <a:buChar char="•"/>
                      </a:pPr>
                      <a:r>
                        <a:rPr lang="en" sz="1100" u="none" cap="none" strike="noStrike">
                          <a:latin typeface="Arial Narrow"/>
                          <a:ea typeface="Arial Narrow"/>
                          <a:cs typeface="Arial Narrow"/>
                          <a:sym typeface="Arial Narrow"/>
                        </a:rPr>
                        <a:t>key findings and recommendations as well as action points for strengthening the school connectivity</a:t>
                      </a:r>
                      <a:endParaRPr sz="1100" u="none" cap="none" strike="noStrike">
                        <a:latin typeface="Arial Narrow"/>
                        <a:ea typeface="Arial Narrow"/>
                        <a:cs typeface="Arial Narrow"/>
                        <a:sym typeface="Arial Narrow"/>
                      </a:endParaRPr>
                    </a:p>
                  </a:txBody>
                  <a:tcPr marT="36200" marB="362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Arial Narrow"/>
                          <a:ea typeface="Arial Narrow"/>
                          <a:cs typeface="Arial Narrow"/>
                          <a:sym typeface="Arial Narrow"/>
                        </a:rPr>
                        <a:t>Month 5-6</a:t>
                      </a:r>
                      <a:br>
                        <a:rPr lang="en" sz="1100" u="none" cap="none" strike="noStrike">
                          <a:latin typeface="Arial Narrow"/>
                          <a:ea typeface="Arial Narrow"/>
                          <a:cs typeface="Arial Narrow"/>
                          <a:sym typeface="Arial Narrow"/>
                        </a:rPr>
                      </a:br>
                      <a:br>
                        <a:rPr lang="en" sz="1100" u="none" cap="none" strike="noStrike">
                          <a:latin typeface="Arial Narrow"/>
                          <a:ea typeface="Arial Narrow"/>
                          <a:cs typeface="Arial Narrow"/>
                          <a:sym typeface="Arial Narrow"/>
                        </a:rPr>
                      </a:br>
                      <a:r>
                        <a:rPr lang="en" sz="1100" u="none" cap="none" strike="noStrike">
                          <a:latin typeface="Arial Narrow"/>
                          <a:ea typeface="Arial Narrow"/>
                          <a:cs typeface="Arial Narrow"/>
                          <a:sym typeface="Arial Narrow"/>
                        </a:rPr>
                        <a:t>Is being drafted even as analysis and data collection is ongoing</a:t>
                      </a:r>
                      <a:br>
                        <a:rPr lang="en" sz="1100" u="none" cap="none" strike="noStrike">
                          <a:latin typeface="Arial Narrow"/>
                          <a:ea typeface="Arial Narrow"/>
                          <a:cs typeface="Arial Narrow"/>
                          <a:sym typeface="Arial Narrow"/>
                        </a:rPr>
                      </a:br>
                      <a:br>
                        <a:rPr lang="en" sz="1100" u="none" cap="none" strike="noStrike">
                          <a:latin typeface="Arial Narrow"/>
                          <a:ea typeface="Arial Narrow"/>
                          <a:cs typeface="Arial Narrow"/>
                          <a:sym typeface="Arial Narrow"/>
                        </a:rPr>
                      </a:br>
                      <a:r>
                        <a:rPr lang="en" sz="1100" u="none" cap="none" strike="noStrike">
                          <a:latin typeface="Arial Narrow"/>
                          <a:ea typeface="Arial Narrow"/>
                          <a:cs typeface="Arial Narrow"/>
                          <a:sym typeface="Arial Narrow"/>
                        </a:rPr>
                        <a:t>15 March</a:t>
                      </a:r>
                      <a:endParaRPr sz="1100" u="none" cap="none" strike="noStrike">
                        <a:latin typeface="Arial Narrow"/>
                        <a:ea typeface="Arial Narrow"/>
                        <a:cs typeface="Arial Narrow"/>
                        <a:sym typeface="Arial Narrow"/>
                      </a:endParaRPr>
                    </a:p>
                  </a:txBody>
                  <a:tcPr marT="36200" marB="36200" marR="68575" marL="68575"/>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graphicFrame>
        <p:nvGraphicFramePr>
          <p:cNvPr id="206" name="Google Shape;206;p14"/>
          <p:cNvGraphicFramePr/>
          <p:nvPr/>
        </p:nvGraphicFramePr>
        <p:xfrm>
          <a:off x="609600" y="735300"/>
          <a:ext cx="3000000" cy="3000000"/>
        </p:xfrm>
        <a:graphic>
          <a:graphicData uri="http://schemas.openxmlformats.org/drawingml/2006/table">
            <a:tbl>
              <a:tblPr bandRow="1">
                <a:noFill/>
                <a:tableStyleId>{C46E3EFB-4FFA-477D-A935-83739CEA0E77}</a:tableStyleId>
              </a:tblPr>
              <a:tblGrid>
                <a:gridCol w="1422500"/>
                <a:gridCol w="1526975"/>
                <a:gridCol w="3943350"/>
                <a:gridCol w="1158200"/>
              </a:tblGrid>
              <a:tr h="12700">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Arial Narrow"/>
                          <a:ea typeface="Arial Narrow"/>
                          <a:cs typeface="Arial Narrow"/>
                          <a:sym typeface="Arial Narrow"/>
                        </a:rPr>
                        <a:t>Analysis and reporting</a:t>
                      </a:r>
                      <a:endParaRPr b="1" sz="1100" u="none" cap="none" strike="noStrike">
                        <a:latin typeface="Arial Narrow"/>
                        <a:ea typeface="Arial Narrow"/>
                        <a:cs typeface="Arial Narrow"/>
                        <a:sym typeface="Arial Narrow"/>
                      </a:endParaRPr>
                    </a:p>
                  </a:txBody>
                  <a:tcPr marT="36200" marB="362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Arial Narrow"/>
                          <a:ea typeface="Arial Narrow"/>
                          <a:cs typeface="Arial Narrow"/>
                          <a:sym typeface="Arial Narrow"/>
                        </a:rPr>
                        <a:t>Final presentation – max 15 slides</a:t>
                      </a:r>
                      <a:endParaRPr sz="1100" u="none" cap="none" strike="noStrike">
                        <a:latin typeface="Arial Narrow"/>
                        <a:ea typeface="Arial Narrow"/>
                        <a:cs typeface="Arial Narrow"/>
                        <a:sym typeface="Arial Narrow"/>
                      </a:endParaRPr>
                    </a:p>
                  </a:txBody>
                  <a:tcPr marT="36200" marB="36200" marR="68575" marL="68575"/>
                </a:tc>
                <a:tc>
                  <a:txBody>
                    <a:bodyPr/>
                    <a:lstStyle/>
                    <a:p>
                      <a:pPr indent="-297180" lvl="0" marL="297180" marR="0" rtl="0" algn="l">
                        <a:lnSpc>
                          <a:spcPct val="115000"/>
                        </a:lnSpc>
                        <a:spcBef>
                          <a:spcPts val="0"/>
                        </a:spcBef>
                        <a:spcAft>
                          <a:spcPts val="0"/>
                        </a:spcAft>
                        <a:buClr>
                          <a:srgbClr val="000000"/>
                        </a:buClr>
                        <a:buSzPts val="1100"/>
                        <a:buFont typeface="Arial"/>
                        <a:buChar char="•"/>
                      </a:pPr>
                      <a:r>
                        <a:rPr lang="en" sz="1100" u="none" cap="none" strike="noStrike">
                          <a:latin typeface="Arial Narrow"/>
                          <a:ea typeface="Arial Narrow"/>
                          <a:cs typeface="Arial Narrow"/>
                          <a:sym typeface="Arial Narrow"/>
                        </a:rPr>
                        <a:t>Presentation based on final report</a:t>
                      </a:r>
                      <a:endParaRPr sz="1100" u="none" cap="none" strike="noStrike">
                        <a:latin typeface="Arial Narrow"/>
                        <a:ea typeface="Arial Narrow"/>
                        <a:cs typeface="Arial Narrow"/>
                        <a:sym typeface="Arial Narrow"/>
                      </a:endParaRPr>
                    </a:p>
                  </a:txBody>
                  <a:tcPr marT="36200" marB="362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Arial Narrow"/>
                          <a:ea typeface="Arial Narrow"/>
                          <a:cs typeface="Arial Narrow"/>
                          <a:sym typeface="Arial Narrow"/>
                        </a:rPr>
                        <a:t>Month 7</a:t>
                      </a:r>
                      <a:br>
                        <a:rPr lang="en" sz="1100" u="none" cap="none" strike="noStrike">
                          <a:latin typeface="Arial Narrow"/>
                          <a:ea typeface="Arial Narrow"/>
                          <a:cs typeface="Arial Narrow"/>
                          <a:sym typeface="Arial Narrow"/>
                        </a:rPr>
                      </a:br>
                      <a:br>
                        <a:rPr lang="en" sz="1100" u="none" cap="none" strike="noStrike">
                          <a:latin typeface="Arial Narrow"/>
                          <a:ea typeface="Arial Narrow"/>
                          <a:cs typeface="Arial Narrow"/>
                          <a:sym typeface="Arial Narrow"/>
                        </a:rPr>
                      </a:br>
                      <a:r>
                        <a:rPr lang="en" sz="1100" u="none" cap="none" strike="noStrike">
                          <a:latin typeface="Arial Narrow"/>
                          <a:ea typeface="Arial Narrow"/>
                          <a:cs typeface="Arial Narrow"/>
                          <a:sym typeface="Arial Narrow"/>
                        </a:rPr>
                        <a:t>15 March</a:t>
                      </a:r>
                      <a:endParaRPr sz="1100" u="none" cap="none" strike="noStrike">
                        <a:latin typeface="Arial Narrow"/>
                        <a:ea typeface="Arial Narrow"/>
                        <a:cs typeface="Arial Narrow"/>
                        <a:sym typeface="Arial Narrow"/>
                      </a:endParaRPr>
                    </a:p>
                  </a:txBody>
                  <a:tcPr marT="36200" marB="36200" marR="68575" marL="68575"/>
                </a:tc>
              </a:tr>
              <a:tr h="12700">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Arial Narrow"/>
                          <a:ea typeface="Arial Narrow"/>
                          <a:cs typeface="Arial Narrow"/>
                          <a:sym typeface="Arial Narrow"/>
                        </a:rPr>
                        <a:t>Analysis and reporting</a:t>
                      </a:r>
                      <a:endParaRPr b="1" sz="1100" u="none" cap="none" strike="noStrike">
                        <a:latin typeface="Arial Narrow"/>
                        <a:ea typeface="Arial Narrow"/>
                        <a:cs typeface="Arial Narrow"/>
                        <a:sym typeface="Arial Narrow"/>
                      </a:endParaRPr>
                    </a:p>
                  </a:txBody>
                  <a:tcPr marT="36200" marB="362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Arial Narrow"/>
                          <a:ea typeface="Arial Narrow"/>
                          <a:cs typeface="Arial Narrow"/>
                          <a:sym typeface="Arial Narrow"/>
                        </a:rPr>
                        <a:t>Policy Brief- 4 pages max</a:t>
                      </a:r>
                      <a:endParaRPr sz="1100" u="none" cap="none" strike="noStrike">
                        <a:latin typeface="Arial Narrow"/>
                        <a:ea typeface="Arial Narrow"/>
                        <a:cs typeface="Arial Narrow"/>
                        <a:sym typeface="Arial Narrow"/>
                      </a:endParaRPr>
                    </a:p>
                  </a:txBody>
                  <a:tcPr marT="36200" marB="36200" marR="68575" marL="68575"/>
                </a:tc>
                <a:tc>
                  <a:txBody>
                    <a:bodyPr/>
                    <a:lstStyle/>
                    <a:p>
                      <a:pPr indent="-297180" lvl="0" marL="297180" marR="0" rtl="0" algn="l">
                        <a:lnSpc>
                          <a:spcPct val="115000"/>
                        </a:lnSpc>
                        <a:spcBef>
                          <a:spcPts val="0"/>
                        </a:spcBef>
                        <a:spcAft>
                          <a:spcPts val="0"/>
                        </a:spcAft>
                        <a:buClr>
                          <a:srgbClr val="000000"/>
                        </a:buClr>
                        <a:buSzPts val="1100"/>
                        <a:buFont typeface="Arial"/>
                        <a:buChar char="•"/>
                      </a:pPr>
                      <a:r>
                        <a:rPr lang="en" sz="1100" u="none" cap="none" strike="noStrike">
                          <a:latin typeface="Arial Narrow"/>
                          <a:ea typeface="Arial Narrow"/>
                          <a:cs typeface="Arial Narrow"/>
                          <a:sym typeface="Arial Narrow"/>
                        </a:rPr>
                        <a:t>The policy brief will help state/ policymakers in understanding the current status of libraries and informing revisions to further strengthen policies and use of school libraries for children in the state. </a:t>
                      </a:r>
                      <a:endParaRPr sz="1100" u="none" cap="none" strike="noStrike">
                        <a:latin typeface="Arial Narrow"/>
                        <a:ea typeface="Arial Narrow"/>
                        <a:cs typeface="Arial Narrow"/>
                        <a:sym typeface="Arial Narrow"/>
                      </a:endParaRPr>
                    </a:p>
                  </a:txBody>
                  <a:tcPr marT="36200" marB="362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Arial Narrow"/>
                          <a:ea typeface="Arial Narrow"/>
                          <a:cs typeface="Arial Narrow"/>
                          <a:sym typeface="Arial Narrow"/>
                        </a:rPr>
                        <a:t>Month 7</a:t>
                      </a:r>
                      <a:br>
                        <a:rPr lang="en" sz="1100" u="none" cap="none" strike="noStrike">
                          <a:latin typeface="Arial Narrow"/>
                          <a:ea typeface="Arial Narrow"/>
                          <a:cs typeface="Arial Narrow"/>
                          <a:sym typeface="Arial Narrow"/>
                        </a:rPr>
                      </a:br>
                      <a:br>
                        <a:rPr lang="en" sz="1100" u="none" cap="none" strike="noStrike">
                          <a:latin typeface="Arial Narrow"/>
                          <a:ea typeface="Arial Narrow"/>
                          <a:cs typeface="Arial Narrow"/>
                          <a:sym typeface="Arial Narrow"/>
                        </a:rPr>
                      </a:br>
                      <a:r>
                        <a:rPr lang="en" sz="1100" u="none" cap="none" strike="noStrike">
                          <a:latin typeface="Arial Narrow"/>
                          <a:ea typeface="Arial Narrow"/>
                          <a:cs typeface="Arial Narrow"/>
                          <a:sym typeface="Arial Narrow"/>
                        </a:rPr>
                        <a:t>Will be done by 15 March</a:t>
                      </a:r>
                      <a:endParaRPr sz="1100" u="none" cap="none" strike="noStrike">
                        <a:latin typeface="Arial Narrow"/>
                        <a:ea typeface="Arial Narrow"/>
                        <a:cs typeface="Arial Narrow"/>
                        <a:sym typeface="Arial Narrow"/>
                      </a:endParaRPr>
                    </a:p>
                  </a:txBody>
                  <a:tcPr marT="36200" marB="36200" marR="68575" marL="68575"/>
                </a:tc>
              </a:tr>
              <a:tr h="12700">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Arial Narrow"/>
                          <a:ea typeface="Arial Narrow"/>
                          <a:cs typeface="Arial Narrow"/>
                          <a:sym typeface="Arial Narrow"/>
                        </a:rPr>
                        <a:t>Translation of final collaterals</a:t>
                      </a:r>
                      <a:endParaRPr b="1" sz="1100" u="none" cap="none" strike="noStrike">
                        <a:latin typeface="Arial Narrow"/>
                        <a:ea typeface="Arial Narrow"/>
                        <a:cs typeface="Arial Narrow"/>
                        <a:sym typeface="Arial Narrow"/>
                      </a:endParaRPr>
                    </a:p>
                  </a:txBody>
                  <a:tcPr marT="36200" marB="362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Arial Narrow"/>
                          <a:ea typeface="Arial Narrow"/>
                          <a:cs typeface="Arial Narrow"/>
                          <a:sym typeface="Arial Narrow"/>
                        </a:rPr>
                        <a:t>Policy Brief</a:t>
                      </a:r>
                      <a:br>
                        <a:rPr lang="en" sz="1100" u="none" cap="none" strike="noStrike">
                          <a:latin typeface="Arial Narrow"/>
                          <a:ea typeface="Arial Narrow"/>
                          <a:cs typeface="Arial Narrow"/>
                          <a:sym typeface="Arial Narrow"/>
                        </a:rPr>
                      </a:br>
                      <a:r>
                        <a:rPr lang="en" sz="1100" u="none" cap="none" strike="noStrike">
                          <a:latin typeface="Arial Narrow"/>
                          <a:ea typeface="Arial Narrow"/>
                          <a:cs typeface="Arial Narrow"/>
                          <a:sym typeface="Arial Narrow"/>
                        </a:rPr>
                        <a:t>Final Presentation</a:t>
                      </a:r>
                      <a:br>
                        <a:rPr lang="en" sz="1100" u="none" cap="none" strike="noStrike">
                          <a:latin typeface="Arial Narrow"/>
                          <a:ea typeface="Arial Narrow"/>
                          <a:cs typeface="Arial Narrow"/>
                          <a:sym typeface="Arial Narrow"/>
                        </a:rPr>
                      </a:br>
                      <a:r>
                        <a:rPr lang="en" sz="1100" u="none" cap="none" strike="noStrike">
                          <a:latin typeface="Arial Narrow"/>
                          <a:ea typeface="Arial Narrow"/>
                          <a:cs typeface="Arial Narrow"/>
                          <a:sym typeface="Arial Narrow"/>
                        </a:rPr>
                        <a:t>Final Report</a:t>
                      </a:r>
                      <a:endParaRPr sz="1100" u="none" cap="none" strike="noStrike">
                        <a:latin typeface="Arial Narrow"/>
                        <a:ea typeface="Arial Narrow"/>
                        <a:cs typeface="Arial Narrow"/>
                        <a:sym typeface="Arial Narrow"/>
                      </a:endParaRPr>
                    </a:p>
                  </a:txBody>
                  <a:tcPr marT="36200" marB="36200" marR="68575" marL="68575"/>
                </a:tc>
                <a:tc>
                  <a:txBody>
                    <a:bodyPr/>
                    <a:lstStyle/>
                    <a:p>
                      <a:pPr indent="-228600" lvl="0" marL="297180" marR="0" rtl="0" algn="l">
                        <a:lnSpc>
                          <a:spcPct val="115000"/>
                        </a:lnSpc>
                        <a:spcBef>
                          <a:spcPts val="0"/>
                        </a:spcBef>
                        <a:spcAft>
                          <a:spcPts val="0"/>
                        </a:spcAft>
                        <a:buClr>
                          <a:srgbClr val="000000"/>
                        </a:buClr>
                        <a:buSzPts val="1100"/>
                        <a:buFont typeface="Arial"/>
                        <a:buNone/>
                      </a:pPr>
                      <a:r>
                        <a:rPr lang="en" sz="1100" u="none" cap="none" strike="noStrike">
                          <a:latin typeface="Arial Narrow"/>
                          <a:ea typeface="Arial Narrow"/>
                          <a:cs typeface="Arial Narrow"/>
                          <a:sym typeface="Arial Narrow"/>
                        </a:rPr>
                        <a:t>In Marathi</a:t>
                      </a:r>
                      <a:endParaRPr sz="1100" u="none" cap="none" strike="noStrike">
                        <a:latin typeface="Arial Narrow"/>
                        <a:ea typeface="Arial Narrow"/>
                        <a:cs typeface="Arial Narrow"/>
                        <a:sym typeface="Arial Narrow"/>
                      </a:endParaRPr>
                    </a:p>
                  </a:txBody>
                  <a:tcPr marT="36200" marB="362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Arial Narrow"/>
                          <a:ea typeface="Arial Narrow"/>
                          <a:cs typeface="Arial Narrow"/>
                          <a:sym typeface="Arial Narrow"/>
                        </a:rPr>
                        <a:t>Month 8</a:t>
                      </a:r>
                      <a:br>
                        <a:rPr lang="en" sz="1100" u="none" cap="none" strike="noStrike">
                          <a:latin typeface="Arial Narrow"/>
                          <a:ea typeface="Arial Narrow"/>
                          <a:cs typeface="Arial Narrow"/>
                          <a:sym typeface="Arial Narrow"/>
                        </a:rPr>
                      </a:br>
                      <a:r>
                        <a:rPr lang="en" sz="1100" u="none" cap="none" strike="noStrike">
                          <a:latin typeface="Arial Narrow"/>
                          <a:ea typeface="Arial Narrow"/>
                          <a:cs typeface="Arial Narrow"/>
                          <a:sym typeface="Arial Narrow"/>
                        </a:rPr>
                        <a:t>Will expedite this to finish by 31 March</a:t>
                      </a:r>
                      <a:endParaRPr sz="1100" u="none" cap="none" strike="noStrike">
                        <a:latin typeface="Arial Narrow"/>
                        <a:ea typeface="Arial Narrow"/>
                        <a:cs typeface="Arial Narrow"/>
                        <a:sym typeface="Arial Narrow"/>
                      </a:endParaRPr>
                    </a:p>
                  </a:txBody>
                  <a:tcPr marT="36200" marB="36200" marR="68575" marL="68575"/>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graphicFrame>
        <p:nvGraphicFramePr>
          <p:cNvPr id="211" name="Google Shape;211;p15"/>
          <p:cNvGraphicFramePr/>
          <p:nvPr/>
        </p:nvGraphicFramePr>
        <p:xfrm>
          <a:off x="304800" y="304800"/>
          <a:ext cx="3000000" cy="3000000"/>
        </p:xfrm>
        <a:graphic>
          <a:graphicData uri="http://schemas.openxmlformats.org/drawingml/2006/table">
            <a:tbl>
              <a:tblPr>
                <a:noFill/>
                <a:tableStyleId>{16D3A03F-9575-4A05-8BCF-4D95505B908C}</a:tableStyleId>
              </a:tblPr>
              <a:tblGrid>
                <a:gridCol w="1631000"/>
                <a:gridCol w="4251300"/>
                <a:gridCol w="1136350"/>
                <a:gridCol w="1323525"/>
              </a:tblGrid>
              <a:tr h="266700">
                <a:tc gridSpan="4">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Times New Roman"/>
                          <a:ea typeface="Times New Roman"/>
                          <a:cs typeface="Times New Roman"/>
                          <a:sym typeface="Times New Roman"/>
                        </a:rPr>
                        <a:t>Week 1</a:t>
                      </a:r>
                      <a:endParaRPr b="1" sz="1100" u="none" cap="none" strike="noStrike">
                        <a:latin typeface="Times New Roman"/>
                        <a:ea typeface="Times New Roman"/>
                        <a:cs typeface="Times New Roman"/>
                        <a:sym typeface="Times New Roman"/>
                      </a:endParaRPr>
                    </a:p>
                  </a:txBody>
                  <a:tcPr marT="63500" marB="63500" marR="63500" marL="63500"/>
                </a:tc>
                <a:tc hMerge="1"/>
                <a:tc hMerge="1"/>
                <a:tc hMerge="1"/>
              </a:tr>
              <a:tr h="12700">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15-18 Sep 2022</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Onboarding Staff for Project</a:t>
                      </a:r>
                      <a:endParaRPr sz="1100" u="none" cap="none" strike="noStrike">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Literature Review</a:t>
                      </a:r>
                      <a:endParaRPr sz="1100" u="none" cap="none" strike="noStrike">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TISS-UNICEF: Meeting 01</a:t>
                      </a:r>
                      <a:endParaRPr sz="1100" u="none" cap="none" strike="noStrike">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Reach out to Constitute Advisory Group</a:t>
                      </a:r>
                      <a:endParaRPr sz="1100" u="none" cap="none" strike="noStrike">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District Profile </a:t>
                      </a:r>
                      <a:endParaRPr sz="1100" u="none" cap="none" strike="noStrike">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Immediate To-Dos</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TISS</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Done</a:t>
                      </a:r>
                      <a:endParaRPr sz="1100" u="none" cap="none" strike="noStrike">
                        <a:latin typeface="Times New Roman"/>
                        <a:ea typeface="Times New Roman"/>
                        <a:cs typeface="Times New Roman"/>
                        <a:sym typeface="Times New Roman"/>
                      </a:endParaRPr>
                    </a:p>
                  </a:txBody>
                  <a:tcPr marT="63500" marB="63500" marR="63500" marL="63500"/>
                </a:tc>
              </a:tr>
              <a:tr h="12700">
                <a:tc gridSpan="4">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Times New Roman"/>
                          <a:ea typeface="Times New Roman"/>
                          <a:cs typeface="Times New Roman"/>
                          <a:sym typeface="Times New Roman"/>
                        </a:rPr>
                        <a:t>Week 2</a:t>
                      </a:r>
                      <a:endParaRPr b="1" sz="1100" u="none" cap="none" strike="noStrike">
                        <a:latin typeface="Times New Roman"/>
                        <a:ea typeface="Times New Roman"/>
                        <a:cs typeface="Times New Roman"/>
                        <a:sym typeface="Times New Roman"/>
                      </a:endParaRPr>
                    </a:p>
                  </a:txBody>
                  <a:tcPr marT="63500" marB="63500" marR="63500" marL="63500"/>
                </a:tc>
                <a:tc hMerge="1"/>
                <a:tc hMerge="1"/>
                <a:tc hMerge="1"/>
              </a:tr>
              <a:tr h="12700">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19-20-Sep 2022</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First Cut of Survey Tool	</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TISS</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Done</a:t>
                      </a:r>
                      <a:endParaRPr sz="1100" u="none" cap="none" strike="noStrike">
                        <a:latin typeface="Times New Roman"/>
                        <a:ea typeface="Times New Roman"/>
                        <a:cs typeface="Times New Roman"/>
                        <a:sym typeface="Times New Roman"/>
                      </a:endParaRPr>
                    </a:p>
                  </a:txBody>
                  <a:tcPr marT="63500" marB="63500" marR="63500" marL="63500"/>
                </a:tc>
              </a:tr>
              <a:tr h="12700">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21-23 Sep 2022</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Literature Review</a:t>
                      </a:r>
                      <a:endParaRPr sz="1100" u="none" cap="none" strike="noStrike">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Begin work on </a:t>
                      </a:r>
                      <a:r>
                        <a:rPr lang="en" sz="1100" u="none" cap="none" strike="noStrike">
                          <a:solidFill>
                            <a:srgbClr val="38761D"/>
                          </a:solidFill>
                          <a:latin typeface="Times New Roman"/>
                          <a:ea typeface="Times New Roman"/>
                          <a:cs typeface="Times New Roman"/>
                          <a:sym typeface="Times New Roman"/>
                        </a:rPr>
                        <a:t>Inception Report</a:t>
                      </a:r>
                      <a:endParaRPr sz="1100" u="none" cap="none" strike="noStrike">
                        <a:solidFill>
                          <a:srgbClr val="38761D"/>
                        </a:solidFill>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Finalize Advisory Group and send documents for review to Group by Friday, 23-Sep-2022</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TISS</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Done</a:t>
                      </a:r>
                      <a:br>
                        <a:rPr lang="en" sz="1100" u="none" cap="none" strike="noStrike">
                          <a:latin typeface="Times New Roman"/>
                          <a:ea typeface="Times New Roman"/>
                          <a:cs typeface="Times New Roman"/>
                          <a:sym typeface="Times New Roman"/>
                        </a:rPr>
                      </a:br>
                      <a:endParaRPr sz="1100" u="none" cap="none" strike="noStrike">
                        <a:latin typeface="Times New Roman"/>
                        <a:ea typeface="Times New Roman"/>
                        <a:cs typeface="Times New Roman"/>
                        <a:sym typeface="Times New Roman"/>
                      </a:endParaRPr>
                    </a:p>
                  </a:txBody>
                  <a:tcPr marT="63500" marB="63500" marR="63500" marL="63500"/>
                </a:tc>
              </a:tr>
              <a:tr h="12700">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19-Sep-2023 to</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24-Sep-2022</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21-Sep-2022 to 24-Sep-2022</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Advisory Group Nominees from State</a:t>
                      </a:r>
                      <a:endParaRPr sz="1100" u="none" cap="none" strike="noStrike">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District Profile to be reviewed and discussed with  </a:t>
                      </a:r>
                      <a:endParaRPr sz="1100" u="none" cap="none" strike="noStrike">
                        <a:latin typeface="Times New Roman"/>
                        <a:ea typeface="Times New Roman"/>
                        <a:cs typeface="Times New Roman"/>
                        <a:sym typeface="Times New Roman"/>
                      </a:endParaRPr>
                    </a:p>
                    <a:p>
                      <a:pPr indent="-298450" lvl="1" marL="9144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TISS </a:t>
                      </a:r>
                      <a:endParaRPr sz="1100" u="none" cap="none" strike="noStrike">
                        <a:latin typeface="Times New Roman"/>
                        <a:ea typeface="Times New Roman"/>
                        <a:cs typeface="Times New Roman"/>
                        <a:sym typeface="Times New Roman"/>
                      </a:endParaRPr>
                    </a:p>
                    <a:p>
                      <a:pPr indent="-298450" lvl="1" marL="9144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State</a:t>
                      </a:r>
                      <a:endParaRPr sz="1100" u="none" cap="none" strike="noStrike">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Survey Tool to be reviewed and discussed with </a:t>
                      </a:r>
                      <a:endParaRPr sz="1100" u="none" cap="none" strike="noStrike">
                        <a:latin typeface="Times New Roman"/>
                        <a:ea typeface="Times New Roman"/>
                        <a:cs typeface="Times New Roman"/>
                        <a:sym typeface="Times New Roman"/>
                      </a:endParaRPr>
                    </a:p>
                    <a:p>
                      <a:pPr indent="-298450" lvl="1" marL="9144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TISS</a:t>
                      </a:r>
                      <a:endParaRPr sz="1100" u="none" cap="none" strike="noStrike">
                        <a:latin typeface="Times New Roman"/>
                        <a:ea typeface="Times New Roman"/>
                        <a:cs typeface="Times New Roman"/>
                        <a:sym typeface="Times New Roman"/>
                      </a:endParaRPr>
                    </a:p>
                    <a:p>
                      <a:pPr indent="-298450" lvl="1" marL="9144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State</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UNICEF</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Done</a:t>
                      </a:r>
                      <a:br>
                        <a:rPr lang="en" sz="1100" u="none" cap="none" strike="noStrike">
                          <a:latin typeface="Times New Roman"/>
                          <a:ea typeface="Times New Roman"/>
                          <a:cs typeface="Times New Roman"/>
                          <a:sym typeface="Times New Roman"/>
                        </a:rPr>
                      </a:br>
                      <a:r>
                        <a:rPr lang="en" sz="1100" u="none" cap="none" strike="noStrike">
                          <a:latin typeface="Times New Roman"/>
                          <a:ea typeface="Times New Roman"/>
                          <a:cs typeface="Times New Roman"/>
                          <a:sym typeface="Times New Roman"/>
                        </a:rPr>
                        <a:t>Advisory Group Meeting held on</a:t>
                      </a:r>
                      <a:br>
                        <a:rPr lang="en" sz="1100" u="none" cap="none" strike="noStrike">
                          <a:latin typeface="Times New Roman"/>
                          <a:ea typeface="Times New Roman"/>
                          <a:cs typeface="Times New Roman"/>
                          <a:sym typeface="Times New Roman"/>
                        </a:rPr>
                      </a:br>
                      <a:r>
                        <a:rPr b="1" lang="en" sz="1000" u="none" cap="none" strike="noStrike"/>
                        <a:t>Tuesday, 27 Sep 2022 at 2:00 PM</a:t>
                      </a:r>
                      <a:br>
                        <a:rPr lang="en" sz="1000" u="none" cap="none" strike="noStrike"/>
                      </a:br>
                      <a:r>
                        <a:rPr lang="en" sz="1000" u="none" cap="none" strike="noStrike"/>
                        <a:t>Tools were discussed with state in meeting </a:t>
                      </a:r>
                      <a:endParaRPr sz="1100" u="none" cap="none" strike="noStrike">
                        <a:latin typeface="Times New Roman"/>
                        <a:ea typeface="Times New Roman"/>
                        <a:cs typeface="Times New Roman"/>
                        <a:sym typeface="Times New Roman"/>
                      </a:endParaRPr>
                    </a:p>
                  </a:txBody>
                  <a:tcPr marT="63500" marB="63500" marR="63500" marL="63500"/>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graphicFrame>
        <p:nvGraphicFramePr>
          <p:cNvPr id="216" name="Google Shape;216;p16"/>
          <p:cNvGraphicFramePr/>
          <p:nvPr/>
        </p:nvGraphicFramePr>
        <p:xfrm>
          <a:off x="152400" y="152400"/>
          <a:ext cx="3000000" cy="3000000"/>
        </p:xfrm>
        <a:graphic>
          <a:graphicData uri="http://schemas.openxmlformats.org/drawingml/2006/table">
            <a:tbl>
              <a:tblPr>
                <a:noFill/>
                <a:tableStyleId>{16D3A03F-9575-4A05-8BCF-4D95505B908C}</a:tableStyleId>
              </a:tblPr>
              <a:tblGrid>
                <a:gridCol w="1689925"/>
                <a:gridCol w="4404850"/>
                <a:gridCol w="1177400"/>
                <a:gridCol w="1371325"/>
              </a:tblGrid>
              <a:tr h="12700">
                <a:tc gridSpan="4">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Times New Roman"/>
                          <a:ea typeface="Times New Roman"/>
                          <a:cs typeface="Times New Roman"/>
                          <a:sym typeface="Times New Roman"/>
                        </a:rPr>
                        <a:t>Week 3</a:t>
                      </a:r>
                      <a:endParaRPr b="1" sz="1100" u="none" cap="none" strike="noStrike">
                        <a:latin typeface="Times New Roman"/>
                        <a:ea typeface="Times New Roman"/>
                        <a:cs typeface="Times New Roman"/>
                        <a:sym typeface="Times New Roman"/>
                      </a:endParaRPr>
                    </a:p>
                  </a:txBody>
                  <a:tcPr marT="63500" marB="63500" marR="63500" marL="63500"/>
                </a:tc>
                <a:tc hMerge="1"/>
                <a:tc hMerge="1"/>
                <a:tc hMerge="1"/>
              </a:tr>
              <a:tr h="12700">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27-Sep-2022</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Advisory Group Meeting at 2:00 PM	</a:t>
                      </a:r>
                      <a:endParaRPr sz="1100" u="none" cap="none" strike="noStrike">
                        <a:latin typeface="Times New Roman"/>
                        <a:ea typeface="Times New Roman"/>
                        <a:cs typeface="Times New Roman"/>
                        <a:sym typeface="Times New Roman"/>
                      </a:endParaRPr>
                    </a:p>
                    <a:p>
                      <a:pPr indent="-298450" lvl="1" marL="9144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Explain the project . </a:t>
                      </a:r>
                      <a:endParaRPr sz="1100" u="none" cap="none" strike="noStrike">
                        <a:latin typeface="Times New Roman"/>
                        <a:ea typeface="Times New Roman"/>
                        <a:cs typeface="Times New Roman"/>
                        <a:sym typeface="Times New Roman"/>
                      </a:endParaRPr>
                    </a:p>
                    <a:p>
                      <a:pPr indent="-298450" lvl="1" marL="9144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Share overall timelines</a:t>
                      </a:r>
                      <a:endParaRPr sz="1100" u="none" cap="none" strike="noStrike">
                        <a:latin typeface="Times New Roman"/>
                        <a:ea typeface="Times New Roman"/>
                        <a:cs typeface="Times New Roman"/>
                        <a:sym typeface="Times New Roman"/>
                      </a:endParaRPr>
                    </a:p>
                    <a:p>
                      <a:pPr indent="-298450" lvl="1" marL="9144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Get feedback on Survey tool</a:t>
                      </a:r>
                      <a:endParaRPr sz="1100" u="none" cap="none" strike="noStrike">
                        <a:latin typeface="Times New Roman"/>
                        <a:ea typeface="Times New Roman"/>
                        <a:cs typeface="Times New Roman"/>
                        <a:sym typeface="Times New Roman"/>
                      </a:endParaRPr>
                    </a:p>
                    <a:p>
                      <a:pPr indent="-298450" lvl="1" marL="9144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Get feedback on District Selection</a:t>
                      </a:r>
                      <a:endParaRPr sz="1100" u="none" cap="none" strike="noStrike">
                        <a:latin typeface="Times New Roman"/>
                        <a:ea typeface="Times New Roman"/>
                        <a:cs typeface="Times New Roman"/>
                        <a:sym typeface="Times New Roman"/>
                      </a:endParaRPr>
                    </a:p>
                    <a:p>
                      <a:pPr indent="-298450" lvl="1" marL="9144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Get feedback on overall methodology</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TISS</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and UNICEF</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Done </a:t>
                      </a:r>
                      <a:br>
                        <a:rPr lang="en" sz="1100" u="none" cap="none" strike="noStrike">
                          <a:latin typeface="Times New Roman"/>
                          <a:ea typeface="Times New Roman"/>
                          <a:cs typeface="Times New Roman"/>
                          <a:sym typeface="Times New Roman"/>
                        </a:rPr>
                      </a:br>
                      <a:br>
                        <a:rPr lang="en" sz="1100" u="none" cap="none" strike="noStrike">
                          <a:latin typeface="Times New Roman"/>
                          <a:ea typeface="Times New Roman"/>
                          <a:cs typeface="Times New Roman"/>
                          <a:sym typeface="Times New Roman"/>
                        </a:rPr>
                      </a:br>
                      <a:r>
                        <a:rPr lang="en" sz="1100" u="none" cap="none" strike="noStrike">
                          <a:latin typeface="Times New Roman"/>
                          <a:ea typeface="Times New Roman"/>
                          <a:cs typeface="Times New Roman"/>
                          <a:sym typeface="Times New Roman"/>
                        </a:rPr>
                        <a:t>State  (SCERT) called in by UNICEFf</a:t>
                      </a:r>
                      <a:endParaRPr sz="1100" u="none" cap="none" strike="noStrike">
                        <a:latin typeface="Times New Roman"/>
                        <a:ea typeface="Times New Roman"/>
                        <a:cs typeface="Times New Roman"/>
                        <a:sym typeface="Times New Roman"/>
                      </a:endParaRPr>
                    </a:p>
                  </a:txBody>
                  <a:tcPr marT="63500" marB="63500" marR="63500" marL="63500"/>
                </a:tc>
              </a:tr>
              <a:tr h="12700">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26-30 Sep 2022</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Survey Tool Finalization</a:t>
                      </a:r>
                      <a:endParaRPr sz="1100" u="none" cap="none" strike="noStrike">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District Selection Finalization</a:t>
                      </a:r>
                      <a:endParaRPr sz="1100" u="none" cap="none" strike="noStrike">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Literature Review On-going</a:t>
                      </a:r>
                      <a:endParaRPr sz="1100" u="none" cap="none" strike="noStrike">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Outline of Inception Report - Outline </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TISS</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Done</a:t>
                      </a:r>
                      <a:br>
                        <a:rPr lang="en" sz="1100" u="none" cap="none" strike="noStrike">
                          <a:latin typeface="Times New Roman"/>
                          <a:ea typeface="Times New Roman"/>
                          <a:cs typeface="Times New Roman"/>
                          <a:sym typeface="Times New Roman"/>
                        </a:rPr>
                      </a:br>
                      <a:endParaRPr sz="1100" u="none" cap="none" strike="noStrike">
                        <a:latin typeface="Times New Roman"/>
                        <a:ea typeface="Times New Roman"/>
                        <a:cs typeface="Times New Roman"/>
                        <a:sym typeface="Times New Roman"/>
                      </a:endParaRPr>
                    </a:p>
                  </a:txBody>
                  <a:tcPr marT="63500" marB="63500" marR="63500" marL="63500"/>
                </a:tc>
              </a:tr>
              <a:tr h="12700">
                <a:tc gridSpan="4">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Times New Roman"/>
                          <a:ea typeface="Times New Roman"/>
                          <a:cs typeface="Times New Roman"/>
                          <a:sym typeface="Times New Roman"/>
                        </a:rPr>
                        <a:t>Week 4 </a:t>
                      </a:r>
                      <a:endParaRPr b="1" sz="1100" u="none" cap="none" strike="noStrike">
                        <a:latin typeface="Times New Roman"/>
                        <a:ea typeface="Times New Roman"/>
                        <a:cs typeface="Times New Roman"/>
                        <a:sym typeface="Times New Roman"/>
                      </a:endParaRPr>
                    </a:p>
                  </a:txBody>
                  <a:tcPr marT="63500" marB="63500" marR="63500" marL="63500"/>
                </a:tc>
                <a:tc hMerge="1"/>
                <a:tc hMerge="1"/>
                <a:tc hMerge="1"/>
              </a:tr>
              <a:tr h="12700">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3-8 Oct 2022</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 Survey Tool Translation</a:t>
                      </a:r>
                      <a:endParaRPr sz="1100" u="none" cap="none" strike="noStrike">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Developing Protocols of Administration</a:t>
                      </a:r>
                      <a:endParaRPr sz="1100" u="none" cap="none" strike="noStrike">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Region Wise timetabling of Online Interactions</a:t>
                      </a:r>
                      <a:endParaRPr sz="1100" u="none" cap="none" strike="noStrike">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Literature Review Ongoing </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TISS</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Done - Round 2</a:t>
                      </a:r>
                      <a:endParaRPr sz="1100" u="none" cap="none" strike="noStrike">
                        <a:latin typeface="Times New Roman"/>
                        <a:ea typeface="Times New Roman"/>
                        <a:cs typeface="Times New Roman"/>
                        <a:sym typeface="Times New Roman"/>
                      </a:endParaRPr>
                    </a:p>
                  </a:txBody>
                  <a:tcPr marT="63500" marB="63500" marR="63500" marL="63500"/>
                </a:tc>
              </a:tr>
              <a:tr h="12700">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7-8 Oct 2022</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State Circulars to be released for this study and the tool to be pushed by State</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UNICEF</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This took time due to Exams and Diwali Vacation.</a:t>
                      </a:r>
                      <a:endParaRPr sz="1100" u="none" cap="none" strike="noStrike">
                        <a:latin typeface="Times New Roman"/>
                        <a:ea typeface="Times New Roman"/>
                        <a:cs typeface="Times New Roman"/>
                        <a:sym typeface="Times New Roman"/>
                      </a:endParaRPr>
                    </a:p>
                  </a:txBody>
                  <a:tcPr marT="63500" marB="63500" marR="63500" marL="63500"/>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graphicFrame>
        <p:nvGraphicFramePr>
          <p:cNvPr id="221" name="Google Shape;221;p17"/>
          <p:cNvGraphicFramePr/>
          <p:nvPr/>
        </p:nvGraphicFramePr>
        <p:xfrm>
          <a:off x="152400" y="152400"/>
          <a:ext cx="3000000" cy="3000000"/>
        </p:xfrm>
        <a:graphic>
          <a:graphicData uri="http://schemas.openxmlformats.org/drawingml/2006/table">
            <a:tbl>
              <a:tblPr>
                <a:noFill/>
                <a:tableStyleId>{16D3A03F-9575-4A05-8BCF-4D95505B908C}</a:tableStyleId>
              </a:tblPr>
              <a:tblGrid>
                <a:gridCol w="1702100"/>
                <a:gridCol w="4436625"/>
                <a:gridCol w="1185900"/>
                <a:gridCol w="1381225"/>
              </a:tblGrid>
              <a:tr h="266700">
                <a:tc gridSpan="4">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Times New Roman"/>
                          <a:ea typeface="Times New Roman"/>
                          <a:cs typeface="Times New Roman"/>
                          <a:sym typeface="Times New Roman"/>
                        </a:rPr>
                        <a:t>Week 5</a:t>
                      </a:r>
                      <a:endParaRPr sz="1100" u="none" cap="none" strike="noStrike">
                        <a:latin typeface="Times New Roman"/>
                        <a:ea typeface="Times New Roman"/>
                        <a:cs typeface="Times New Roman"/>
                        <a:sym typeface="Times New Roman"/>
                      </a:endParaRPr>
                    </a:p>
                  </a:txBody>
                  <a:tcPr marT="63500" marB="63500" marR="63500" marL="63500"/>
                </a:tc>
                <a:tc hMerge="1"/>
                <a:tc hMerge="1"/>
                <a:tc hMerge="1"/>
              </a:tr>
              <a:tr h="12700">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10-15 Oct 2022</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298450" lvl="0" marL="457200" marR="0" rtl="0" algn="l">
                        <a:lnSpc>
                          <a:spcPct val="100000"/>
                        </a:lnSpc>
                        <a:spcBef>
                          <a:spcPts val="0"/>
                        </a:spcBef>
                        <a:spcAft>
                          <a:spcPts val="0"/>
                        </a:spcAft>
                        <a:buClr>
                          <a:srgbClr val="FF0000"/>
                        </a:buClr>
                        <a:buSzPts val="1100"/>
                        <a:buFont typeface="Times New Roman"/>
                        <a:buChar char="●"/>
                      </a:pPr>
                      <a:r>
                        <a:rPr lang="en" sz="1100" u="none" cap="none" strike="noStrike">
                          <a:solidFill>
                            <a:srgbClr val="FF0000"/>
                          </a:solidFill>
                          <a:latin typeface="Times New Roman"/>
                          <a:ea typeface="Times New Roman"/>
                          <a:cs typeface="Times New Roman"/>
                          <a:sym typeface="Times New Roman"/>
                        </a:rPr>
                        <a:t>Mapping Survey Tool Progress</a:t>
                      </a:r>
                      <a:endParaRPr sz="1100" u="none" cap="none" strike="noStrike">
                        <a:solidFill>
                          <a:srgbClr val="FF0000"/>
                        </a:solidFill>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FF0000"/>
                        </a:buClr>
                        <a:buSzPts val="1100"/>
                        <a:buFont typeface="Times New Roman"/>
                        <a:buChar char="●"/>
                      </a:pPr>
                      <a:r>
                        <a:rPr lang="en" sz="1100" u="none" cap="none" strike="noStrike">
                          <a:solidFill>
                            <a:srgbClr val="FF0000"/>
                          </a:solidFill>
                          <a:latin typeface="Times New Roman"/>
                          <a:ea typeface="Times New Roman"/>
                          <a:cs typeface="Times New Roman"/>
                          <a:sym typeface="Times New Roman"/>
                        </a:rPr>
                        <a:t>Conducting Regional Online Meets </a:t>
                      </a:r>
                      <a:endParaRPr sz="1100" u="none" cap="none" strike="noStrike">
                        <a:solidFill>
                          <a:srgbClr val="FF0000"/>
                        </a:solidFill>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FF0000"/>
                        </a:buClr>
                        <a:buSzPts val="1100"/>
                        <a:buFont typeface="Times New Roman"/>
                        <a:buChar char="●"/>
                      </a:pPr>
                      <a:r>
                        <a:rPr lang="en" sz="1100" u="none" cap="none" strike="noStrike">
                          <a:solidFill>
                            <a:srgbClr val="FF0000"/>
                          </a:solidFill>
                          <a:latin typeface="Times New Roman"/>
                          <a:ea typeface="Times New Roman"/>
                          <a:cs typeface="Times New Roman"/>
                          <a:sym typeface="Times New Roman"/>
                        </a:rPr>
                        <a:t>Generating Interim Reports of Meetings and Survey</a:t>
                      </a:r>
                      <a:endParaRPr sz="1100" u="none" cap="none" strike="noStrike">
                        <a:solidFill>
                          <a:srgbClr val="FF0000"/>
                        </a:solidFill>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Field Visit Tools (Interview, FGDs, Observation, etc) </a:t>
                      </a:r>
                      <a:endParaRPr sz="1100" u="none" cap="none" strike="noStrike">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Inception Report Draft 1 Finalization - </a:t>
                      </a:r>
                      <a:endParaRPr sz="1100" u="none" cap="none" strike="noStrike">
                        <a:latin typeface="Times New Roman"/>
                        <a:ea typeface="Times New Roman"/>
                        <a:cs typeface="Times New Roman"/>
                        <a:sym typeface="Times New Roman"/>
                      </a:endParaRPr>
                    </a:p>
                    <a:p>
                      <a:pPr indent="-298450" lvl="1" marL="9144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Raising request for Tranche for Field Visit Activities (prep)</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TISS</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Survey Tool was not released on Field. </a:t>
                      </a:r>
                      <a:br>
                        <a:rPr lang="en" sz="1100" u="none" cap="none" strike="noStrike">
                          <a:latin typeface="Times New Roman"/>
                          <a:ea typeface="Times New Roman"/>
                          <a:cs typeface="Times New Roman"/>
                          <a:sym typeface="Times New Roman"/>
                        </a:rPr>
                      </a:br>
                      <a:br>
                        <a:rPr lang="en" sz="1100" u="none" cap="none" strike="noStrike">
                          <a:latin typeface="Times New Roman"/>
                          <a:ea typeface="Times New Roman"/>
                          <a:cs typeface="Times New Roman"/>
                          <a:sym typeface="Times New Roman"/>
                        </a:rPr>
                      </a:br>
                      <a:endParaRPr sz="1100" u="none" cap="none" strike="noStrike">
                        <a:latin typeface="Times New Roman"/>
                        <a:ea typeface="Times New Roman"/>
                        <a:cs typeface="Times New Roman"/>
                        <a:sym typeface="Times New Roman"/>
                      </a:endParaRPr>
                    </a:p>
                  </a:txBody>
                  <a:tcPr marT="63500" marB="63500" marR="63500" marL="63500"/>
                </a:tc>
              </a:tr>
              <a:tr h="12700">
                <a:tc gridSpan="4">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Times New Roman"/>
                          <a:ea typeface="Times New Roman"/>
                          <a:cs typeface="Times New Roman"/>
                          <a:sym typeface="Times New Roman"/>
                        </a:rPr>
                        <a:t>Week 6</a:t>
                      </a:r>
                      <a:endParaRPr sz="1100" u="none" cap="none" strike="noStrike">
                        <a:latin typeface="Times New Roman"/>
                        <a:ea typeface="Times New Roman"/>
                        <a:cs typeface="Times New Roman"/>
                        <a:sym typeface="Times New Roman"/>
                      </a:endParaRPr>
                    </a:p>
                  </a:txBody>
                  <a:tcPr marT="63500" marB="63500" marR="63500" marL="63500"/>
                </a:tc>
                <a:tc hMerge="1"/>
                <a:tc hMerge="1"/>
                <a:tc hMerge="1"/>
              </a:tr>
              <a:tr h="12700">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18 Oct 2022</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228600" lvl="0" marL="457200" marR="0" rtl="0" algn="l">
                        <a:lnSpc>
                          <a:spcPct val="100000"/>
                        </a:lnSpc>
                        <a:spcBef>
                          <a:spcPts val="0"/>
                        </a:spcBef>
                        <a:spcAft>
                          <a:spcPts val="0"/>
                        </a:spcAft>
                        <a:buClr>
                          <a:srgbClr val="000000"/>
                        </a:buClr>
                        <a:buSzPts val="1100"/>
                        <a:buFont typeface="Arial"/>
                        <a:buNone/>
                      </a:pPr>
                      <a:r>
                        <a:rPr lang="en" sz="1100" u="none" cap="none" strike="noStrike">
                          <a:solidFill>
                            <a:srgbClr val="FF0000"/>
                          </a:solidFill>
                          <a:latin typeface="Times New Roman"/>
                          <a:ea typeface="Times New Roman"/>
                          <a:cs typeface="Times New Roman"/>
                          <a:sym typeface="Times New Roman"/>
                        </a:rPr>
                        <a:t>2nd Advisory Meeting</a:t>
                      </a:r>
                      <a:endParaRPr sz="1100" u="none" cap="none" strike="noStrike">
                        <a:solidFill>
                          <a:srgbClr val="FF0000"/>
                        </a:solidFill>
                        <a:latin typeface="Times New Roman"/>
                        <a:ea typeface="Times New Roman"/>
                        <a:cs typeface="Times New Roman"/>
                        <a:sym typeface="Times New Roman"/>
                      </a:endParaRPr>
                    </a:p>
                    <a:p>
                      <a:pPr indent="-228600" lvl="0" marL="457200" marR="0" rtl="0" algn="l">
                        <a:lnSpc>
                          <a:spcPct val="100000"/>
                        </a:lnSpc>
                        <a:spcBef>
                          <a:spcPts val="0"/>
                        </a:spcBef>
                        <a:spcAft>
                          <a:spcPts val="0"/>
                        </a:spcAft>
                        <a:buClr>
                          <a:srgbClr val="000000"/>
                        </a:buClr>
                        <a:buSzPts val="1100"/>
                        <a:buFont typeface="Arial"/>
                        <a:buNone/>
                      </a:pPr>
                      <a:r>
                        <a:t/>
                      </a:r>
                      <a:endParaRPr sz="1100" u="none" cap="none" strike="noStrike">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FF0000"/>
                        </a:buClr>
                        <a:buSzPts val="1100"/>
                        <a:buFont typeface="Times New Roman"/>
                        <a:buChar char="●"/>
                      </a:pPr>
                      <a:r>
                        <a:rPr lang="en" sz="1100" u="none" cap="none" strike="noStrike">
                          <a:solidFill>
                            <a:srgbClr val="FF0000"/>
                          </a:solidFill>
                          <a:latin typeface="Times New Roman"/>
                          <a:ea typeface="Times New Roman"/>
                          <a:cs typeface="Times New Roman"/>
                          <a:sym typeface="Times New Roman"/>
                        </a:rPr>
                        <a:t>Interim Findings</a:t>
                      </a:r>
                      <a:endParaRPr sz="1100" u="none" cap="none" strike="noStrike">
                        <a:solidFill>
                          <a:srgbClr val="FF0000"/>
                        </a:solidFill>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Field Visit Tools</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TISS and UNICEF</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2nd Advisory needs to be shifted to just the final one due to data paucity</a:t>
                      </a:r>
                      <a:br>
                        <a:rPr lang="en" sz="1100" u="none" cap="none" strike="noStrike">
                          <a:latin typeface="Times New Roman"/>
                          <a:ea typeface="Times New Roman"/>
                          <a:cs typeface="Times New Roman"/>
                          <a:sym typeface="Times New Roman"/>
                        </a:rPr>
                      </a:br>
                      <a:endParaRPr sz="1100" u="none" cap="none" strike="noStrike">
                        <a:latin typeface="Times New Roman"/>
                        <a:ea typeface="Times New Roman"/>
                        <a:cs typeface="Times New Roman"/>
                        <a:sym typeface="Times New Roman"/>
                      </a:endParaRPr>
                    </a:p>
                  </a:txBody>
                  <a:tcPr marT="63500" marB="63500" marR="63500" marL="63500"/>
                </a:tc>
              </a:tr>
              <a:tr h="12700">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17-21 Oct 2022</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Finalization of Field Visit Tools </a:t>
                      </a:r>
                      <a:endParaRPr sz="1100" u="none" cap="none" strike="noStrike">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FF0000"/>
                        </a:buClr>
                        <a:buSzPts val="1100"/>
                        <a:buFont typeface="Times New Roman"/>
                        <a:buChar char="●"/>
                      </a:pPr>
                      <a:r>
                        <a:rPr lang="en" sz="1100" u="none" cap="none" strike="noStrike">
                          <a:solidFill>
                            <a:srgbClr val="FF0000"/>
                          </a:solidFill>
                          <a:latin typeface="Times New Roman"/>
                          <a:ea typeface="Times New Roman"/>
                          <a:cs typeface="Times New Roman"/>
                          <a:sym typeface="Times New Roman"/>
                        </a:rPr>
                        <a:t>Updating Survey Findings</a:t>
                      </a:r>
                      <a:endParaRPr sz="1100" u="none" cap="none" strike="noStrike">
                        <a:solidFill>
                          <a:srgbClr val="FF0000"/>
                        </a:solidFill>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Setting up District Visits </a:t>
                      </a:r>
                      <a:endParaRPr sz="1100" u="none" cap="none" strike="noStrike">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Selection of Interns</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TISS</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Done (other than in red)</a:t>
                      </a:r>
                      <a:endParaRPr sz="1100" u="none" cap="none" strike="noStrike">
                        <a:latin typeface="Times New Roman"/>
                        <a:ea typeface="Times New Roman"/>
                        <a:cs typeface="Times New Roman"/>
                        <a:sym typeface="Times New Roman"/>
                      </a:endParaRPr>
                    </a:p>
                  </a:txBody>
                  <a:tcPr marT="63500" marB="63500" marR="63500" marL="63500"/>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graphicFrame>
        <p:nvGraphicFramePr>
          <p:cNvPr id="226" name="Google Shape;226;p18"/>
          <p:cNvGraphicFramePr/>
          <p:nvPr/>
        </p:nvGraphicFramePr>
        <p:xfrm>
          <a:off x="90063" y="69275"/>
          <a:ext cx="3000000" cy="3000000"/>
        </p:xfrm>
        <a:graphic>
          <a:graphicData uri="http://schemas.openxmlformats.org/drawingml/2006/table">
            <a:tbl>
              <a:tblPr>
                <a:noFill/>
                <a:tableStyleId>{16D3A03F-9575-4A05-8BCF-4D95505B908C}</a:tableStyleId>
              </a:tblPr>
              <a:tblGrid>
                <a:gridCol w="1785225"/>
                <a:gridCol w="4436625"/>
                <a:gridCol w="1185900"/>
                <a:gridCol w="1556125"/>
              </a:tblGrid>
              <a:tr h="12700">
                <a:tc gridSpan="4">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Times New Roman"/>
                          <a:ea typeface="Times New Roman"/>
                          <a:cs typeface="Times New Roman"/>
                          <a:sym typeface="Times New Roman"/>
                        </a:rPr>
                        <a:t>Week 7 and 8 (School Diwali Break - Probable)</a:t>
                      </a:r>
                      <a:endParaRPr sz="1100" u="none" cap="none" strike="noStrike">
                        <a:latin typeface="Times New Roman"/>
                        <a:ea typeface="Times New Roman"/>
                        <a:cs typeface="Times New Roman"/>
                        <a:sym typeface="Times New Roman"/>
                      </a:endParaRPr>
                    </a:p>
                  </a:txBody>
                  <a:tcPr marT="63500" marB="63500" marR="63500" marL="63500"/>
                </a:tc>
                <a:tc hMerge="1"/>
                <a:tc hMerge="1"/>
                <a:tc hMerge="1"/>
              </a:tr>
              <a:tr h="12700">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24 Oct - 5 Nov 2022 </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Translation of tools </a:t>
                      </a:r>
                      <a:endParaRPr sz="1100" u="none" cap="none" strike="noStrike">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Finalising Protocols  </a:t>
                      </a:r>
                      <a:endParaRPr sz="1100" u="none" cap="none" strike="noStrike">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Training Interns </a:t>
                      </a:r>
                      <a:endParaRPr sz="1100" u="none" cap="none" strike="noStrike">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Interim Finding of Survey results </a:t>
                      </a:r>
                      <a:endParaRPr sz="1100" u="none" cap="none" strike="noStrike">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Fixing up Meetings and School Selection</a:t>
                      </a:r>
                      <a:endParaRPr sz="1100" u="none" cap="none" strike="noStrike">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Interviews with SCERT </a:t>
                      </a:r>
                      <a:endParaRPr sz="1100" u="none" cap="none" strike="noStrike">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Interviews with key NGO players </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TISS</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br>
                        <a:rPr lang="en" sz="1100" u="none" cap="none" strike="noStrike">
                          <a:latin typeface="Times New Roman"/>
                          <a:ea typeface="Times New Roman"/>
                          <a:cs typeface="Times New Roman"/>
                          <a:sym typeface="Times New Roman"/>
                        </a:rPr>
                      </a:br>
                      <a:br>
                        <a:rPr lang="en" sz="1100" u="none" cap="none" strike="noStrike">
                          <a:latin typeface="Times New Roman"/>
                          <a:ea typeface="Times New Roman"/>
                          <a:cs typeface="Times New Roman"/>
                          <a:sym typeface="Times New Roman"/>
                        </a:rPr>
                      </a:br>
                      <a:r>
                        <a:rPr lang="en" sz="1100" u="none" cap="none" strike="noStrike">
                          <a:latin typeface="Times New Roman"/>
                          <a:ea typeface="Times New Roman"/>
                          <a:cs typeface="Times New Roman"/>
                          <a:sym typeface="Times New Roman"/>
                        </a:rPr>
                        <a:t>TISS Liaise directly with Samagra</a:t>
                      </a:r>
                      <a:endParaRPr sz="1100" u="none" cap="none" strike="noStrike">
                        <a:latin typeface="Times New Roman"/>
                        <a:ea typeface="Times New Roman"/>
                        <a:cs typeface="Times New Roman"/>
                        <a:sym typeface="Times New Roman"/>
                      </a:endParaRPr>
                    </a:p>
                  </a:txBody>
                  <a:tcPr marT="63500" marB="63500" marR="63500" marL="63500"/>
                </a:tc>
              </a:tr>
              <a:tr h="12700">
                <a:tc gridSpan="4">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Times New Roman"/>
                          <a:ea typeface="Times New Roman"/>
                          <a:cs typeface="Times New Roman"/>
                          <a:sym typeface="Times New Roman"/>
                        </a:rPr>
                        <a:t>Weeks 9 - 11/12</a:t>
                      </a:r>
                      <a:endParaRPr sz="1100" u="none" cap="none" strike="noStrike">
                        <a:latin typeface="Times New Roman"/>
                        <a:ea typeface="Times New Roman"/>
                        <a:cs typeface="Times New Roman"/>
                        <a:sym typeface="Times New Roman"/>
                      </a:endParaRPr>
                    </a:p>
                  </a:txBody>
                  <a:tcPr marT="63500" marB="63500" marR="63500" marL="63500"/>
                </a:tc>
                <a:tc hMerge="1"/>
                <a:tc hMerge="1"/>
                <a:tc hMerge="1"/>
              </a:tr>
              <a:tr h="12700">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7/14 - 26 Nov / 2 Dec 2022</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(Depending on School Schedule)</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298450" lvl="0" marL="457200" marR="0" rtl="0" algn="l">
                        <a:lnSpc>
                          <a:spcPct val="100000"/>
                        </a:lnSpc>
                        <a:spcBef>
                          <a:spcPts val="0"/>
                        </a:spcBef>
                        <a:spcAft>
                          <a:spcPts val="0"/>
                        </a:spcAft>
                        <a:buClr>
                          <a:srgbClr val="FF0000"/>
                        </a:buClr>
                        <a:buSzPts val="1100"/>
                        <a:buFont typeface="Times New Roman"/>
                        <a:buChar char="●"/>
                      </a:pPr>
                      <a:r>
                        <a:rPr lang="en" sz="1100" u="none" cap="none" strike="noStrike">
                          <a:solidFill>
                            <a:srgbClr val="FF0000"/>
                          </a:solidFill>
                          <a:latin typeface="Times New Roman"/>
                          <a:ea typeface="Times New Roman"/>
                          <a:cs typeface="Times New Roman"/>
                          <a:sym typeface="Times New Roman"/>
                        </a:rPr>
                        <a:t>Field Visits</a:t>
                      </a:r>
                      <a:endParaRPr sz="1100" u="none" cap="none" strike="noStrike">
                        <a:solidFill>
                          <a:srgbClr val="FF0000"/>
                        </a:solidFill>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Stand-up Calls with Interns to track progress and identify key observations (if any) </a:t>
                      </a:r>
                      <a:endParaRPr sz="1100" u="none" cap="none" strike="noStrike">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Weekly reports of interim findings (if any stark findings) and progress of field visits to be shared with UNICEF </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TISS</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br>
                        <a:rPr lang="en" sz="1100" u="none" cap="none" strike="noStrike">
                          <a:latin typeface="Times New Roman"/>
                          <a:ea typeface="Times New Roman"/>
                          <a:cs typeface="Times New Roman"/>
                          <a:sym typeface="Times New Roman"/>
                        </a:rPr>
                      </a:br>
                      <a:r>
                        <a:rPr lang="en" sz="1100" u="none" cap="none" strike="noStrike">
                          <a:latin typeface="Times New Roman"/>
                          <a:ea typeface="Times New Roman"/>
                          <a:cs typeface="Times New Roman"/>
                          <a:sym typeface="Times New Roman"/>
                        </a:rPr>
                        <a:t>Field Visits Delayed to 30 Nov</a:t>
                      </a:r>
                      <a:br>
                        <a:rPr lang="en" sz="1100" u="none" cap="none" strike="noStrike">
                          <a:latin typeface="Times New Roman"/>
                          <a:ea typeface="Times New Roman"/>
                          <a:cs typeface="Times New Roman"/>
                          <a:sym typeface="Times New Roman"/>
                        </a:rPr>
                      </a:br>
                      <a:r>
                        <a:rPr lang="en" sz="1100" u="none" cap="none" strike="noStrike">
                          <a:latin typeface="Times New Roman"/>
                          <a:ea typeface="Times New Roman"/>
                          <a:cs typeface="Times New Roman"/>
                          <a:sym typeface="Times New Roman"/>
                        </a:rPr>
                        <a:t>Interns Orientations and such were held. </a:t>
                      </a:r>
                      <a:endParaRPr sz="1100" u="none" cap="none" strike="noStrike">
                        <a:latin typeface="Times New Roman"/>
                        <a:ea typeface="Times New Roman"/>
                        <a:cs typeface="Times New Roman"/>
                        <a:sym typeface="Times New Roman"/>
                      </a:endParaRPr>
                    </a:p>
                  </a:txBody>
                  <a:tcPr marT="63500" marB="63500" marR="63500" marL="63500"/>
                </a:tc>
              </a:tr>
            </a:tbl>
          </a:graphicData>
        </a:graphic>
      </p:graphicFrame>
      <p:graphicFrame>
        <p:nvGraphicFramePr>
          <p:cNvPr id="227" name="Google Shape;227;p18"/>
          <p:cNvGraphicFramePr/>
          <p:nvPr/>
        </p:nvGraphicFramePr>
        <p:xfrm>
          <a:off x="90063" y="3149025"/>
          <a:ext cx="3000000" cy="3000000"/>
        </p:xfrm>
        <a:graphic>
          <a:graphicData uri="http://schemas.openxmlformats.org/drawingml/2006/table">
            <a:tbl>
              <a:tblPr>
                <a:noFill/>
                <a:tableStyleId>{16D3A03F-9575-4A05-8BCF-4D95505B908C}</a:tableStyleId>
              </a:tblPr>
              <a:tblGrid>
                <a:gridCol w="1828275"/>
                <a:gridCol w="4467500"/>
                <a:gridCol w="1111975"/>
                <a:gridCol w="1556125"/>
              </a:tblGrid>
              <a:tr h="12700">
                <a:tc gridSpan="4">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Times New Roman"/>
                          <a:ea typeface="Times New Roman"/>
                          <a:cs typeface="Times New Roman"/>
                          <a:sym typeface="Times New Roman"/>
                        </a:rPr>
                        <a:t>Week 12</a:t>
                      </a:r>
                      <a:endParaRPr sz="1100" u="none" cap="none" strike="noStrike">
                        <a:latin typeface="Times New Roman"/>
                        <a:ea typeface="Times New Roman"/>
                        <a:cs typeface="Times New Roman"/>
                        <a:sym typeface="Times New Roman"/>
                      </a:endParaRPr>
                    </a:p>
                  </a:txBody>
                  <a:tcPr marT="63500" marB="63500" marR="63500" marL="63500"/>
                </a:tc>
                <a:tc hMerge="1"/>
                <a:tc hMerge="1"/>
                <a:tc hMerge="1"/>
              </a:tr>
              <a:tr h="12700">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28 Nov - 2 Dec 2022</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298450" lvl="0" marL="457200" marR="0" rtl="0" algn="l">
                        <a:lnSpc>
                          <a:spcPct val="100000"/>
                        </a:lnSpc>
                        <a:spcBef>
                          <a:spcPts val="0"/>
                        </a:spcBef>
                        <a:spcAft>
                          <a:spcPts val="0"/>
                        </a:spcAft>
                        <a:buClr>
                          <a:srgbClr val="FF0000"/>
                        </a:buClr>
                        <a:buSzPts val="1100"/>
                        <a:buFont typeface="Times New Roman"/>
                        <a:buChar char="●"/>
                      </a:pPr>
                      <a:r>
                        <a:rPr lang="en" sz="1100" u="none" cap="none" strike="noStrike">
                          <a:solidFill>
                            <a:srgbClr val="FF0000"/>
                          </a:solidFill>
                          <a:latin typeface="Times New Roman"/>
                          <a:ea typeface="Times New Roman"/>
                          <a:cs typeface="Times New Roman"/>
                          <a:sym typeface="Times New Roman"/>
                        </a:rPr>
                        <a:t>Trend Mapping </a:t>
                      </a:r>
                      <a:endParaRPr sz="1100" u="none" cap="none" strike="noStrike">
                        <a:solidFill>
                          <a:srgbClr val="FF0000"/>
                        </a:solidFill>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FF0000"/>
                        </a:buClr>
                        <a:buSzPts val="1100"/>
                        <a:buFont typeface="Times New Roman"/>
                        <a:buChar char="●"/>
                      </a:pPr>
                      <a:r>
                        <a:rPr lang="en" sz="1100" u="none" cap="none" strike="noStrike">
                          <a:solidFill>
                            <a:srgbClr val="FF0000"/>
                          </a:solidFill>
                          <a:latin typeface="Times New Roman"/>
                          <a:ea typeface="Times New Roman"/>
                          <a:cs typeface="Times New Roman"/>
                          <a:sym typeface="Times New Roman"/>
                        </a:rPr>
                        <a:t>Identifying gaps in data and identifying remedial measures (if needed)</a:t>
                      </a:r>
                      <a:endParaRPr sz="1100" u="none" cap="none" strike="noStrike">
                        <a:solidFill>
                          <a:srgbClr val="FF0000"/>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TISS</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This occurred as school visits happened</a:t>
                      </a:r>
                      <a:endParaRPr sz="1100" u="none" cap="none" strike="noStrike">
                        <a:latin typeface="Times New Roman"/>
                        <a:ea typeface="Times New Roman"/>
                        <a:cs typeface="Times New Roman"/>
                        <a:sym typeface="Times New Roman"/>
                      </a:endParaRPr>
                    </a:p>
                  </a:txBody>
                  <a:tcPr marT="63500" marB="63500" marR="63500" marL="63500"/>
                </a:tc>
              </a:tr>
              <a:tr h="12700">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2 Dec 2022 (Friday) </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OR </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6 Sep 2022 (Tuesday) </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solidFill>
                            <a:srgbClr val="FF0000"/>
                          </a:solidFill>
                          <a:latin typeface="Times New Roman"/>
                          <a:ea typeface="Times New Roman"/>
                          <a:cs typeface="Times New Roman"/>
                          <a:sym typeface="Times New Roman"/>
                        </a:rPr>
                        <a:t>3rd Advisory Meeting		</a:t>
                      </a:r>
                      <a:endParaRPr sz="1100" u="none" cap="none" strike="noStrike">
                        <a:solidFill>
                          <a:srgbClr val="FF0000"/>
                        </a:solidFill>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Sharing of findings from Survey and Field Visits (Initial Trends) </a:t>
                      </a:r>
                      <a:endParaRPr sz="1100" u="none" cap="none" strike="noStrike">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Discussion on Analysis aspects</a:t>
                      </a:r>
                      <a:endParaRPr sz="1100" u="none" cap="none" strike="noStrike">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Measures to cover gaps, if any</a:t>
                      </a:r>
                      <a:endParaRPr sz="1100" u="none" cap="none" strike="noStrike">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000000"/>
                        </a:buClr>
                        <a:buSzPts val="1100"/>
                        <a:buFont typeface="Times New Roman"/>
                        <a:buChar char="●"/>
                      </a:pPr>
                      <a:r>
                        <a:rPr lang="en" sz="1100" u="none" cap="none" strike="noStrike">
                          <a:latin typeface="Times New Roman"/>
                          <a:ea typeface="Times New Roman"/>
                          <a:cs typeface="Times New Roman"/>
                          <a:sym typeface="Times New Roman"/>
                        </a:rPr>
                        <a:t>What to provide in first dissemination event</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TISS </a:t>
                      </a:r>
                      <a:endParaRPr sz="1100" u="none" cap="none" strike="noStrike">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Field Visits were ongoing at this time. Survey tool had not yet hit the field. </a:t>
                      </a:r>
                      <a:endParaRPr sz="1100" u="none" cap="none" strike="noStrike">
                        <a:latin typeface="Times New Roman"/>
                        <a:ea typeface="Times New Roman"/>
                        <a:cs typeface="Times New Roman"/>
                        <a:sym typeface="Times New Roman"/>
                      </a:endParaRPr>
                    </a:p>
                  </a:txBody>
                  <a:tcPr marT="63500" marB="63500" marR="63500" marL="63500"/>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id="232" name="Google Shape;232;p19"/>
          <p:cNvPicPr preferRelativeResize="0"/>
          <p:nvPr/>
        </p:nvPicPr>
        <p:blipFill rotWithShape="1">
          <a:blip r:embed="rId3">
            <a:alphaModFix/>
          </a:blip>
          <a:srcRect b="0" l="0" r="0" t="0"/>
          <a:stretch/>
        </p:blipFill>
        <p:spPr>
          <a:xfrm>
            <a:off x="152400" y="152400"/>
            <a:ext cx="8442725" cy="4838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
          <p:cNvSpPr txBox="1"/>
          <p:nvPr>
            <p:ph type="title"/>
          </p:nvPr>
        </p:nvSpPr>
        <p:spPr>
          <a:xfrm>
            <a:off x="729450" y="1318650"/>
            <a:ext cx="7688700" cy="6588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600"/>
              <a:buNone/>
            </a:pPr>
            <a:r>
              <a:rPr lang="en"/>
              <a:t>Overview of the Study </a:t>
            </a:r>
            <a:endParaRPr/>
          </a:p>
        </p:txBody>
      </p:sp>
      <p:sp>
        <p:nvSpPr>
          <p:cNvPr id="138" name="Google Shape;138;p2"/>
          <p:cNvSpPr txBox="1"/>
          <p:nvPr>
            <p:ph idx="1" type="body"/>
          </p:nvPr>
        </p:nvSpPr>
        <p:spPr>
          <a:xfrm>
            <a:off x="593725" y="2105061"/>
            <a:ext cx="7688700" cy="2783100"/>
          </a:xfrm>
          <a:prstGeom prst="rect">
            <a:avLst/>
          </a:prstGeom>
          <a:noFill/>
          <a:ln>
            <a:noFill/>
          </a:ln>
        </p:spPr>
        <p:txBody>
          <a:bodyPr anchorCtr="0" anchor="t" bIns="91425" lIns="91425" spcFirstLastPara="1" rIns="91425" wrap="square" tIns="91425">
            <a:normAutofit fontScale="25000" lnSpcReduction="20000"/>
          </a:bodyPr>
          <a:lstStyle/>
          <a:p>
            <a:pPr indent="0" lvl="0" marL="0" rtl="0" algn="l">
              <a:lnSpc>
                <a:spcPct val="115000"/>
              </a:lnSpc>
              <a:spcBef>
                <a:spcPts val="0"/>
              </a:spcBef>
              <a:spcAft>
                <a:spcPts val="0"/>
              </a:spcAft>
              <a:buSzPct val="92857"/>
              <a:buNone/>
            </a:pPr>
            <a:r>
              <a:rPr i="1" lang="en" sz="5600">
                <a:solidFill>
                  <a:srgbClr val="000000"/>
                </a:solidFill>
                <a:latin typeface="Arial Narrow"/>
                <a:ea typeface="Arial Narrow"/>
                <a:cs typeface="Arial Narrow"/>
                <a:sym typeface="Arial Narrow"/>
              </a:rPr>
              <a:t>S</a:t>
            </a:r>
            <a:r>
              <a:rPr i="1" lang="en" sz="5600">
                <a:solidFill>
                  <a:srgbClr val="000000"/>
                </a:solidFill>
                <a:latin typeface="Raleway"/>
                <a:ea typeface="Raleway"/>
                <a:cs typeface="Raleway"/>
                <a:sym typeface="Raleway"/>
              </a:rPr>
              <a:t>hala </a:t>
            </a:r>
            <a:r>
              <a:rPr i="1" lang="en" sz="4213">
                <a:solidFill>
                  <a:srgbClr val="000000"/>
                </a:solidFill>
                <a:latin typeface="Raleway"/>
                <a:ea typeface="Raleway"/>
                <a:cs typeface="Raleway"/>
                <a:sym typeface="Raleway"/>
              </a:rPr>
              <a:t>Granthalaya chi Ghosti (The Story of School Libraries in Maharashtra) </a:t>
            </a:r>
            <a:r>
              <a:rPr lang="en" sz="4213">
                <a:solidFill>
                  <a:srgbClr val="000000"/>
                </a:solidFill>
                <a:latin typeface="Raleway"/>
                <a:ea typeface="Raleway"/>
                <a:cs typeface="Raleway"/>
                <a:sym typeface="Raleway"/>
              </a:rPr>
              <a:t>is a study that responds to UNICEF’s Call for Proposals to assess the status of school libraries in government elementary schools in Maharashtra. </a:t>
            </a:r>
            <a:endParaRPr sz="4213">
              <a:solidFill>
                <a:srgbClr val="000000"/>
              </a:solidFill>
              <a:latin typeface="Raleway"/>
              <a:ea typeface="Raleway"/>
              <a:cs typeface="Raleway"/>
              <a:sym typeface="Raleway"/>
            </a:endParaRPr>
          </a:p>
          <a:p>
            <a:pPr indent="0" lvl="0" marL="0" rtl="0" algn="l">
              <a:lnSpc>
                <a:spcPct val="115000"/>
              </a:lnSpc>
              <a:spcBef>
                <a:spcPts val="1200"/>
              </a:spcBef>
              <a:spcAft>
                <a:spcPts val="0"/>
              </a:spcAft>
              <a:buSzPct val="126428"/>
              <a:buNone/>
            </a:pPr>
            <a:r>
              <a:rPr lang="en" sz="4113">
                <a:solidFill>
                  <a:srgbClr val="000000"/>
                </a:solidFill>
                <a:latin typeface="Raleway"/>
                <a:ea typeface="Raleway"/>
                <a:cs typeface="Raleway"/>
                <a:sym typeface="Raleway"/>
              </a:rPr>
              <a:t>We understand from the call the need to :</a:t>
            </a:r>
            <a:endParaRPr sz="4113">
              <a:solidFill>
                <a:srgbClr val="000000"/>
              </a:solidFill>
              <a:latin typeface="Raleway"/>
              <a:ea typeface="Raleway"/>
              <a:cs typeface="Raleway"/>
              <a:sym typeface="Raleway"/>
            </a:endParaRPr>
          </a:p>
          <a:p>
            <a:pPr indent="0" lvl="0" marL="0" rtl="0" algn="l">
              <a:lnSpc>
                <a:spcPct val="115000"/>
              </a:lnSpc>
              <a:spcBef>
                <a:spcPts val="1200"/>
              </a:spcBef>
              <a:spcAft>
                <a:spcPts val="0"/>
              </a:spcAft>
              <a:buSzPct val="126428"/>
              <a:buNone/>
            </a:pPr>
            <a:r>
              <a:rPr lang="en" sz="4113">
                <a:solidFill>
                  <a:srgbClr val="000000"/>
                </a:solidFill>
                <a:latin typeface="Raleway"/>
                <a:ea typeface="Raleway"/>
                <a:cs typeface="Raleway"/>
                <a:sym typeface="Raleway"/>
              </a:rPr>
              <a:t>use secondary research to establish the importance of libraries as physical spaces to improve literacies ranging from foundational to critical to cultural, </a:t>
            </a:r>
            <a:endParaRPr sz="4113">
              <a:solidFill>
                <a:srgbClr val="000000"/>
              </a:solidFill>
              <a:latin typeface="Raleway"/>
              <a:ea typeface="Raleway"/>
              <a:cs typeface="Raleway"/>
              <a:sym typeface="Raleway"/>
            </a:endParaRPr>
          </a:p>
          <a:p>
            <a:pPr indent="-293920" lvl="0" marL="457200" rtl="0" algn="l">
              <a:lnSpc>
                <a:spcPct val="115000"/>
              </a:lnSpc>
              <a:spcBef>
                <a:spcPts val="1200"/>
              </a:spcBef>
              <a:spcAft>
                <a:spcPts val="0"/>
              </a:spcAft>
              <a:buClr>
                <a:srgbClr val="000000"/>
              </a:buClr>
              <a:buSzPct val="100000"/>
              <a:buFont typeface="Raleway"/>
              <a:buChar char="●"/>
            </a:pPr>
            <a:r>
              <a:rPr lang="en" sz="4113">
                <a:solidFill>
                  <a:srgbClr val="000000"/>
                </a:solidFill>
                <a:latin typeface="Raleway"/>
                <a:ea typeface="Raleway"/>
                <a:cs typeface="Raleway"/>
                <a:sym typeface="Raleway"/>
              </a:rPr>
              <a:t>present an analysis of various policies and frameworks related to libraries, especially in the context of Maharashtra, </a:t>
            </a:r>
            <a:endParaRPr sz="4113">
              <a:solidFill>
                <a:srgbClr val="000000"/>
              </a:solidFill>
              <a:latin typeface="Raleway"/>
              <a:ea typeface="Raleway"/>
              <a:cs typeface="Raleway"/>
              <a:sym typeface="Raleway"/>
            </a:endParaRPr>
          </a:p>
          <a:p>
            <a:pPr indent="-293920" lvl="0" marL="457200" rtl="0" algn="l">
              <a:lnSpc>
                <a:spcPct val="115000"/>
              </a:lnSpc>
              <a:spcBef>
                <a:spcPts val="0"/>
              </a:spcBef>
              <a:spcAft>
                <a:spcPts val="0"/>
              </a:spcAft>
              <a:buClr>
                <a:srgbClr val="000000"/>
              </a:buClr>
              <a:buSzPct val="100000"/>
              <a:buFont typeface="Raleway"/>
              <a:buChar char="●"/>
            </a:pPr>
            <a:r>
              <a:rPr lang="en" sz="4113">
                <a:solidFill>
                  <a:srgbClr val="000000"/>
                </a:solidFill>
                <a:latin typeface="Raleway"/>
                <a:ea typeface="Raleway"/>
                <a:cs typeface="Raleway"/>
                <a:sym typeface="Raleway"/>
              </a:rPr>
              <a:t>conduct a survey to understand </a:t>
            </a:r>
            <a:endParaRPr sz="4113">
              <a:solidFill>
                <a:srgbClr val="000000"/>
              </a:solidFill>
              <a:latin typeface="Raleway"/>
              <a:ea typeface="Raleway"/>
              <a:cs typeface="Raleway"/>
              <a:sym typeface="Raleway"/>
            </a:endParaRPr>
          </a:p>
          <a:p>
            <a:pPr indent="-293920" lvl="1" marL="914400" rtl="0" algn="l">
              <a:lnSpc>
                <a:spcPct val="115000"/>
              </a:lnSpc>
              <a:spcBef>
                <a:spcPts val="0"/>
              </a:spcBef>
              <a:spcAft>
                <a:spcPts val="0"/>
              </a:spcAft>
              <a:buClr>
                <a:srgbClr val="000000"/>
              </a:buClr>
              <a:buSzPct val="100000"/>
              <a:buFont typeface="Raleway"/>
              <a:buChar char="○"/>
            </a:pPr>
            <a:r>
              <a:rPr lang="en" sz="4113">
                <a:solidFill>
                  <a:srgbClr val="000000"/>
                </a:solidFill>
                <a:latin typeface="Raleway"/>
                <a:ea typeface="Raleway"/>
                <a:cs typeface="Raleway"/>
                <a:sym typeface="Raleway"/>
              </a:rPr>
              <a:t>the nuances of the libraries that exist in government elementary schools in Maharashtra with respect to availability, quality, access and use of library resources,</a:t>
            </a:r>
            <a:endParaRPr sz="4113">
              <a:solidFill>
                <a:srgbClr val="000000"/>
              </a:solidFill>
              <a:latin typeface="Raleway"/>
              <a:ea typeface="Raleway"/>
              <a:cs typeface="Raleway"/>
              <a:sym typeface="Raleway"/>
            </a:endParaRPr>
          </a:p>
          <a:p>
            <a:pPr indent="-293920" lvl="1" marL="914400" rtl="0" algn="l">
              <a:lnSpc>
                <a:spcPct val="115000"/>
              </a:lnSpc>
              <a:spcBef>
                <a:spcPts val="0"/>
              </a:spcBef>
              <a:spcAft>
                <a:spcPts val="0"/>
              </a:spcAft>
              <a:buClr>
                <a:srgbClr val="000000"/>
              </a:buClr>
              <a:buSzPct val="100000"/>
              <a:buFont typeface="Raleway"/>
              <a:buChar char="○"/>
            </a:pPr>
            <a:r>
              <a:rPr lang="en" sz="4113">
                <a:solidFill>
                  <a:srgbClr val="000000"/>
                </a:solidFill>
                <a:latin typeface="Raleway"/>
                <a:ea typeface="Raleway"/>
                <a:cs typeface="Raleway"/>
                <a:sym typeface="Raleway"/>
              </a:rPr>
              <a:t>teacher preparedness in identifying, selecting and facilitating use of resources,</a:t>
            </a:r>
            <a:endParaRPr sz="4113">
              <a:solidFill>
                <a:srgbClr val="000000"/>
              </a:solidFill>
              <a:latin typeface="Raleway"/>
              <a:ea typeface="Raleway"/>
              <a:cs typeface="Raleway"/>
              <a:sym typeface="Raleway"/>
            </a:endParaRPr>
          </a:p>
          <a:p>
            <a:pPr indent="-293920" lvl="1" marL="914400" rtl="0" algn="l">
              <a:lnSpc>
                <a:spcPct val="115000"/>
              </a:lnSpc>
              <a:spcBef>
                <a:spcPts val="0"/>
              </a:spcBef>
              <a:spcAft>
                <a:spcPts val="0"/>
              </a:spcAft>
              <a:buClr>
                <a:srgbClr val="000000"/>
              </a:buClr>
              <a:buSzPct val="100000"/>
              <a:buFont typeface="Raleway"/>
              <a:buChar char="○"/>
            </a:pPr>
            <a:r>
              <a:rPr lang="en" sz="4113">
                <a:solidFill>
                  <a:srgbClr val="000000"/>
                </a:solidFill>
                <a:latin typeface="Raleway"/>
                <a:ea typeface="Raleway"/>
                <a:cs typeface="Raleway"/>
                <a:sym typeface="Raleway"/>
              </a:rPr>
              <a:t>stakeholders perceptions regarding use of libraries.</a:t>
            </a:r>
            <a:endParaRPr sz="4113">
              <a:solidFill>
                <a:srgbClr val="000000"/>
              </a:solidFill>
              <a:latin typeface="Raleway"/>
              <a:ea typeface="Raleway"/>
              <a:cs typeface="Raleway"/>
              <a:sym typeface="Raleway"/>
            </a:endParaRPr>
          </a:p>
          <a:p>
            <a:pPr indent="-293920" lvl="0" marL="457200" rtl="0" algn="l">
              <a:lnSpc>
                <a:spcPct val="115000"/>
              </a:lnSpc>
              <a:spcBef>
                <a:spcPts val="0"/>
              </a:spcBef>
              <a:spcAft>
                <a:spcPts val="0"/>
              </a:spcAft>
              <a:buClr>
                <a:srgbClr val="000000"/>
              </a:buClr>
              <a:buSzPct val="100000"/>
              <a:buFont typeface="Raleway"/>
              <a:buChar char="●"/>
            </a:pPr>
            <a:r>
              <a:rPr lang="en" sz="4113">
                <a:solidFill>
                  <a:srgbClr val="000000"/>
                </a:solidFill>
                <a:latin typeface="Raleway"/>
                <a:ea typeface="Raleway"/>
                <a:cs typeface="Raleway"/>
                <a:sym typeface="Raleway"/>
              </a:rPr>
              <a:t>gather first hand information with regards to availability of, access to and use of resources in the library, </a:t>
            </a:r>
            <a:endParaRPr sz="4113">
              <a:solidFill>
                <a:srgbClr val="000000"/>
              </a:solidFill>
              <a:latin typeface="Raleway"/>
              <a:ea typeface="Raleway"/>
              <a:cs typeface="Raleway"/>
              <a:sym typeface="Raleway"/>
            </a:endParaRPr>
          </a:p>
          <a:p>
            <a:pPr indent="-293920" lvl="0" marL="457200" rtl="0" algn="l">
              <a:lnSpc>
                <a:spcPct val="115000"/>
              </a:lnSpc>
              <a:spcBef>
                <a:spcPts val="0"/>
              </a:spcBef>
              <a:spcAft>
                <a:spcPts val="0"/>
              </a:spcAft>
              <a:buClr>
                <a:srgbClr val="000000"/>
              </a:buClr>
              <a:buSzPct val="100000"/>
              <a:buFont typeface="Raleway"/>
              <a:buChar char="●"/>
            </a:pPr>
            <a:r>
              <a:rPr lang="en" sz="4113">
                <a:solidFill>
                  <a:srgbClr val="000000"/>
                </a:solidFill>
                <a:latin typeface="Raleway"/>
                <a:ea typeface="Raleway"/>
                <a:cs typeface="Raleway"/>
                <a:sym typeface="Raleway"/>
              </a:rPr>
              <a:t>identify gaps between policy and practice and similarities and differences in stakeholder perceptions. </a:t>
            </a:r>
            <a:endParaRPr sz="4113">
              <a:solidFill>
                <a:srgbClr val="000000"/>
              </a:solidFill>
              <a:latin typeface="Raleway"/>
              <a:ea typeface="Raleway"/>
              <a:cs typeface="Raleway"/>
              <a:sym typeface="Raleway"/>
            </a:endParaRPr>
          </a:p>
          <a:p>
            <a:pPr indent="-293920" lvl="0" marL="457200" rtl="0" algn="l">
              <a:lnSpc>
                <a:spcPct val="115000"/>
              </a:lnSpc>
              <a:spcBef>
                <a:spcPts val="0"/>
              </a:spcBef>
              <a:spcAft>
                <a:spcPts val="0"/>
              </a:spcAft>
              <a:buClr>
                <a:srgbClr val="000000"/>
              </a:buClr>
              <a:buSzPct val="100000"/>
              <a:buFont typeface="Raleway"/>
              <a:buChar char="●"/>
            </a:pPr>
            <a:r>
              <a:rPr lang="en" sz="4113">
                <a:solidFill>
                  <a:srgbClr val="000000"/>
                </a:solidFill>
                <a:latin typeface="Raleway"/>
                <a:ea typeface="Raleway"/>
                <a:cs typeface="Raleway"/>
                <a:sym typeface="Raleway"/>
              </a:rPr>
              <a:t>identify and document best practices adopted by government school libraries. </a:t>
            </a:r>
            <a:endParaRPr sz="4113">
              <a:solidFill>
                <a:srgbClr val="000000"/>
              </a:solidFill>
              <a:latin typeface="Raleway"/>
              <a:ea typeface="Raleway"/>
              <a:cs typeface="Raleway"/>
              <a:sym typeface="Raleway"/>
            </a:endParaRPr>
          </a:p>
          <a:p>
            <a:pPr indent="0" lvl="0" marL="0" rtl="0" algn="l">
              <a:lnSpc>
                <a:spcPct val="115000"/>
              </a:lnSpc>
              <a:spcBef>
                <a:spcPts val="1000"/>
              </a:spcBef>
              <a:spcAft>
                <a:spcPts val="1200"/>
              </a:spcAft>
              <a:buSzPct val="226086"/>
              <a:buNone/>
            </a:pPr>
            <a:br>
              <a:rPr b="1" i="1" lang="en" sz="2300">
                <a:solidFill>
                  <a:srgbClr val="000000"/>
                </a:solidFill>
                <a:latin typeface="Arial Narrow"/>
                <a:ea typeface="Arial Narrow"/>
                <a:cs typeface="Arial Narrow"/>
                <a:sym typeface="Arial Narrow"/>
              </a:rPr>
            </a:br>
            <a:endParaRPr sz="25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20"/>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Activities Done</a:t>
            </a:r>
            <a:endParaRPr/>
          </a:p>
          <a:p>
            <a:pPr indent="0" lvl="0" marL="0" rtl="0" algn="l">
              <a:lnSpc>
                <a:spcPct val="100000"/>
              </a:lnSpc>
              <a:spcBef>
                <a:spcPts val="0"/>
              </a:spcBef>
              <a:spcAft>
                <a:spcPts val="0"/>
              </a:spcAft>
              <a:buSzPct val="111111"/>
              <a:buNone/>
            </a:pPr>
            <a:r>
              <a:t/>
            </a:r>
            <a:endParaRPr/>
          </a:p>
        </p:txBody>
      </p:sp>
      <p:sp>
        <p:nvSpPr>
          <p:cNvPr id="238" name="Google Shape;238;p20"/>
          <p:cNvSpPr txBox="1"/>
          <p:nvPr>
            <p:ph idx="1" type="body"/>
          </p:nvPr>
        </p:nvSpPr>
        <p:spPr>
          <a:xfrm>
            <a:off x="847425" y="2102475"/>
            <a:ext cx="7688700" cy="22611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SzPts val="852"/>
              <a:buNone/>
            </a:pPr>
            <a:r>
              <a:rPr lang="en" sz="1362"/>
              <a:t>Visited SCERT office in Pune on 1st November  2022 </a:t>
            </a:r>
            <a:endParaRPr sz="1362"/>
          </a:p>
          <a:p>
            <a:pPr indent="-315118" lvl="0" marL="457200" rtl="0" algn="l">
              <a:lnSpc>
                <a:spcPct val="95000"/>
              </a:lnSpc>
              <a:spcBef>
                <a:spcPts val="1200"/>
              </a:spcBef>
              <a:spcAft>
                <a:spcPts val="0"/>
              </a:spcAft>
              <a:buSzPts val="1363"/>
              <a:buChar char="●"/>
            </a:pPr>
            <a:r>
              <a:rPr lang="en" sz="1362"/>
              <a:t>Conducted pilot study of Nashik district on 9th and 10th November 2022. During pilot study FGD with CRC/BRC and  DIET faculty </a:t>
            </a:r>
            <a:endParaRPr sz="1362"/>
          </a:p>
          <a:p>
            <a:pPr indent="-315118" lvl="0" marL="457200" rtl="0" algn="l">
              <a:lnSpc>
                <a:spcPct val="95000"/>
              </a:lnSpc>
              <a:spcBef>
                <a:spcPts val="0"/>
              </a:spcBef>
              <a:spcAft>
                <a:spcPts val="0"/>
              </a:spcAft>
              <a:buSzPts val="1363"/>
              <a:buChar char="●"/>
            </a:pPr>
            <a:r>
              <a:rPr lang="en" sz="1362"/>
              <a:t>Conducted an orientation program with research interns for data collocation on 25 Nov 2022 </a:t>
            </a:r>
            <a:endParaRPr sz="1362"/>
          </a:p>
          <a:p>
            <a:pPr indent="-315118" lvl="0" marL="457200" rtl="0" algn="l">
              <a:lnSpc>
                <a:spcPct val="95000"/>
              </a:lnSpc>
              <a:spcBef>
                <a:spcPts val="0"/>
              </a:spcBef>
              <a:spcAft>
                <a:spcPts val="0"/>
              </a:spcAft>
              <a:buSzPts val="1363"/>
              <a:buChar char="●"/>
            </a:pPr>
            <a:r>
              <a:rPr lang="en" sz="1362"/>
              <a:t>Visit </a:t>
            </a:r>
            <a:r>
              <a:rPr b="1" lang="en" sz="1362"/>
              <a:t>15 Districts  School</a:t>
            </a:r>
            <a:r>
              <a:rPr lang="en" sz="1362"/>
              <a:t> for qualitative data  collection with help of Research interns   (Date of Data collection  November 30 to December 22, 2022 </a:t>
            </a:r>
            <a:endParaRPr sz="1362"/>
          </a:p>
          <a:p>
            <a:pPr indent="-315118" lvl="0" marL="457200" rtl="0" algn="l">
              <a:lnSpc>
                <a:spcPct val="95000"/>
              </a:lnSpc>
              <a:spcBef>
                <a:spcPts val="0"/>
              </a:spcBef>
              <a:spcAft>
                <a:spcPts val="0"/>
              </a:spcAft>
              <a:buSzPts val="1363"/>
              <a:buChar char="●"/>
            </a:pPr>
            <a:r>
              <a:rPr lang="en" sz="1362"/>
              <a:t> During data collection Conducted FGDs with BRC/CRC, SMC members  and conducted personal interviews with DIET faculty,  Teacher and  HM </a:t>
            </a:r>
            <a:endParaRPr sz="1362"/>
          </a:p>
          <a:p>
            <a:pPr indent="-315118" lvl="0" marL="457200" rtl="0" algn="l">
              <a:lnSpc>
                <a:spcPct val="95000"/>
              </a:lnSpc>
              <a:spcBef>
                <a:spcPts val="0"/>
              </a:spcBef>
              <a:spcAft>
                <a:spcPts val="0"/>
              </a:spcAft>
              <a:buSzPts val="1363"/>
              <a:buChar char="●"/>
            </a:pPr>
            <a:r>
              <a:rPr lang="en" sz="1362"/>
              <a:t> </a:t>
            </a:r>
            <a:r>
              <a:rPr b="1" lang="en" sz="1362"/>
              <a:t>Draft key observations of relevant stakeholders after the school visit </a:t>
            </a:r>
            <a:endParaRPr b="1" sz="1362"/>
          </a:p>
          <a:p>
            <a:pPr indent="0" lvl="0" marL="0" rtl="0" algn="l">
              <a:lnSpc>
                <a:spcPct val="95000"/>
              </a:lnSpc>
              <a:spcBef>
                <a:spcPts val="0"/>
              </a:spcBef>
              <a:spcAft>
                <a:spcPts val="1200"/>
              </a:spcAft>
              <a:buSzPts val="852"/>
              <a:buNone/>
            </a:pPr>
            <a:r>
              <a:t/>
            </a:r>
            <a:endParaRPr sz="1207"/>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1"/>
          <p:cNvSpPr txBox="1"/>
          <p:nvPr>
            <p:ph type="title"/>
          </p:nvPr>
        </p:nvSpPr>
        <p:spPr>
          <a:xfrm>
            <a:off x="593375" y="1291450"/>
            <a:ext cx="7688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 Process to approach the Samgara   </a:t>
            </a:r>
            <a:endParaRPr/>
          </a:p>
        </p:txBody>
      </p:sp>
      <p:sp>
        <p:nvSpPr>
          <p:cNvPr id="244" name="Google Shape;244;p21"/>
          <p:cNvSpPr txBox="1"/>
          <p:nvPr>
            <p:ph idx="1" type="body"/>
          </p:nvPr>
        </p:nvSpPr>
        <p:spPr>
          <a:xfrm>
            <a:off x="729450" y="2078875"/>
            <a:ext cx="7822500" cy="29478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300"/>
              <a:buNone/>
            </a:pPr>
            <a:r>
              <a:rPr lang="en" sz="1500"/>
              <a:t> </a:t>
            </a:r>
            <a:r>
              <a:rPr lang="en" sz="1800"/>
              <a:t>Prepared   survey tool in English as well as Marathi on 25 October 2022. After finalizing the survey  tools , we  approaches  Samgara for the pilot study. </a:t>
            </a:r>
            <a:endParaRPr sz="1800"/>
          </a:p>
          <a:p>
            <a:pPr indent="-342900" lvl="0" marL="457200" rtl="0" algn="l">
              <a:lnSpc>
                <a:spcPct val="115000"/>
              </a:lnSpc>
              <a:spcBef>
                <a:spcPts val="0"/>
              </a:spcBef>
              <a:spcAft>
                <a:spcPts val="0"/>
              </a:spcAft>
              <a:buSzPts val="1800"/>
              <a:buChar char="●"/>
            </a:pPr>
            <a:r>
              <a:rPr lang="en" sz="1800"/>
              <a:t> We had sent a letter to Samgra on 11th October 2022 for the Nashik Pilot  study </a:t>
            </a:r>
            <a:endParaRPr sz="1800"/>
          </a:p>
          <a:p>
            <a:pPr indent="-342900" lvl="0" marL="457200" rtl="0" algn="l">
              <a:lnSpc>
                <a:spcPct val="115000"/>
              </a:lnSpc>
              <a:spcBef>
                <a:spcPts val="0"/>
              </a:spcBef>
              <a:spcAft>
                <a:spcPts val="0"/>
              </a:spcAft>
              <a:buSzPts val="1800"/>
              <a:buChar char="●"/>
            </a:pPr>
            <a:r>
              <a:rPr lang="en" sz="1800"/>
              <a:t>Another permission letter had been written to Samgra on 12th November 2022 for visiting ZP school in 15-district. </a:t>
            </a:r>
            <a:endParaRPr sz="1800"/>
          </a:p>
          <a:p>
            <a:pPr indent="-342900" lvl="0" marL="457200" rtl="0" algn="l">
              <a:lnSpc>
                <a:spcPct val="115000"/>
              </a:lnSpc>
              <a:spcBef>
                <a:spcPts val="0"/>
              </a:spcBef>
              <a:spcAft>
                <a:spcPts val="0"/>
              </a:spcAft>
              <a:buSzPts val="1800"/>
              <a:buChar char="●"/>
            </a:pPr>
            <a:r>
              <a:rPr lang="en" sz="1800"/>
              <a:t> Third letter written to Samagra on 13 January 2023 for online google survey form</a:t>
            </a:r>
            <a:endParaRPr sz="18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22"/>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Key Observation </a:t>
            </a:r>
            <a:endParaRPr/>
          </a:p>
        </p:txBody>
      </p:sp>
      <p:sp>
        <p:nvSpPr>
          <p:cNvPr id="250" name="Google Shape;250;p22"/>
          <p:cNvSpPr txBox="1"/>
          <p:nvPr>
            <p:ph idx="1" type="body"/>
          </p:nvPr>
        </p:nvSpPr>
        <p:spPr>
          <a:xfrm>
            <a:off x="729450" y="2078875"/>
            <a:ext cx="7688700" cy="31119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605"/>
              <a:buNone/>
            </a:pPr>
            <a:r>
              <a:rPr b="1" lang="en" sz="1100">
                <a:solidFill>
                  <a:srgbClr val="000000"/>
                </a:solidFill>
                <a:latin typeface="Arial"/>
                <a:ea typeface="Arial"/>
                <a:cs typeface="Arial"/>
                <a:sym typeface="Arial"/>
              </a:rPr>
              <a:t>We visited 15 districts of Maharashtra and conducted FGDs with CRC/BRC with the help of DIET faculty and BEO in Maharashtra. Personal interviews were also conducted with teachers and HMs. These are the most significant observations of the study which help to analyze the education policy.</a:t>
            </a:r>
            <a:endParaRPr b="1" sz="1100">
              <a:solidFill>
                <a:srgbClr val="000000"/>
              </a:solidFill>
              <a:latin typeface="Arial"/>
              <a:ea typeface="Arial"/>
              <a:cs typeface="Arial"/>
              <a:sym typeface="Arial"/>
            </a:endParaRPr>
          </a:p>
          <a:p>
            <a:pPr indent="-317500" lvl="0" marL="457200" rtl="0" algn="l">
              <a:lnSpc>
                <a:spcPct val="115000"/>
              </a:lnSpc>
              <a:spcBef>
                <a:spcPts val="1200"/>
              </a:spcBef>
              <a:spcAft>
                <a:spcPts val="0"/>
              </a:spcAft>
              <a:buClr>
                <a:srgbClr val="000000"/>
              </a:buClr>
              <a:buSzPts val="1400"/>
              <a:buFont typeface="Arial"/>
              <a:buChar char="●"/>
            </a:pPr>
            <a:r>
              <a:rPr lang="en" sz="1400">
                <a:solidFill>
                  <a:srgbClr val="000000"/>
                </a:solidFill>
                <a:latin typeface="Arial"/>
                <a:ea typeface="Arial"/>
                <a:cs typeface="Arial"/>
                <a:sym typeface="Arial"/>
              </a:rPr>
              <a:t>Self-motivation among teachers is seen as the biggest driver in schools with functional libraries. They are taking the initiative to run the school library.</a:t>
            </a:r>
            <a:endParaRPr sz="1400">
              <a:solidFill>
                <a:srgbClr val="000000"/>
              </a:solidFill>
              <a:latin typeface="Arial"/>
              <a:ea typeface="Arial"/>
              <a:cs typeface="Arial"/>
              <a:sym typeface="Arial"/>
            </a:endParaRPr>
          </a:p>
          <a:p>
            <a:pPr indent="-317500" lvl="0" marL="457200" rtl="0" algn="l">
              <a:lnSpc>
                <a:spcPct val="115000"/>
              </a:lnSpc>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Funding for the school library has not been available for the last several years. Therefore, most of the teachers are not aware of the special provisions of the school library fund.</a:t>
            </a:r>
            <a:endParaRPr sz="1400">
              <a:solidFill>
                <a:srgbClr val="000000"/>
              </a:solidFill>
              <a:latin typeface="Arial"/>
              <a:ea typeface="Arial"/>
              <a:cs typeface="Arial"/>
              <a:sym typeface="Arial"/>
            </a:endParaRPr>
          </a:p>
          <a:p>
            <a:pPr indent="-317500" lvl="0" marL="457200" rtl="0" algn="l">
              <a:lnSpc>
                <a:spcPct val="115000"/>
              </a:lnSpc>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 One of the schools visited had a special educator who emphasized the lack of books for the CWSN  students. The lack of books that caters to disabilities ( Such as Braille or Audiobooks, tactile books, etc. ) further dis -a privilege the disabled as the library is not inclusive of them. </a:t>
            </a:r>
            <a:endParaRPr sz="1400">
              <a:solidFill>
                <a:srgbClr val="000000"/>
              </a:solidFill>
              <a:latin typeface="Arial"/>
              <a:ea typeface="Arial"/>
              <a:cs typeface="Arial"/>
              <a:sym typeface="Arial"/>
            </a:endParaRPr>
          </a:p>
          <a:p>
            <a:pPr indent="0" lvl="0" marL="0" rtl="0" algn="l">
              <a:lnSpc>
                <a:spcPct val="105000"/>
              </a:lnSpc>
              <a:spcBef>
                <a:spcPts val="0"/>
              </a:spcBef>
              <a:spcAft>
                <a:spcPts val="1200"/>
              </a:spcAft>
              <a:buSzPts val="605"/>
              <a:buNone/>
            </a:pPr>
            <a:r>
              <a:t/>
            </a:r>
            <a:endParaRPr b="1" sz="1305">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3"/>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Books Collections </a:t>
            </a:r>
            <a:endParaRPr/>
          </a:p>
        </p:txBody>
      </p:sp>
      <p:sp>
        <p:nvSpPr>
          <p:cNvPr id="256" name="Google Shape;256;p23"/>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rPr lang="en"/>
              <a:t>=</a:t>
            </a:r>
            <a:endParaRPr/>
          </a:p>
        </p:txBody>
      </p:sp>
      <p:pic>
        <p:nvPicPr>
          <p:cNvPr id="257" name="Google Shape;257;p23"/>
          <p:cNvPicPr preferRelativeResize="0"/>
          <p:nvPr/>
        </p:nvPicPr>
        <p:blipFill rotWithShape="1">
          <a:blip r:embed="rId3">
            <a:alphaModFix/>
          </a:blip>
          <a:srcRect b="0" l="0" r="1690" t="-65098"/>
          <a:stretch/>
        </p:blipFill>
        <p:spPr>
          <a:xfrm>
            <a:off x="0" y="507206"/>
            <a:ext cx="9144000" cy="412908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24"/>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Books Arrangement </a:t>
            </a:r>
            <a:endParaRPr/>
          </a:p>
        </p:txBody>
      </p:sp>
      <p:sp>
        <p:nvSpPr>
          <p:cNvPr id="263" name="Google Shape;263;p24"/>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rPr lang="en"/>
              <a:t>=</a:t>
            </a:r>
            <a:endParaRPr/>
          </a:p>
        </p:txBody>
      </p:sp>
      <p:pic>
        <p:nvPicPr>
          <p:cNvPr id="264" name="Google Shape;264;p24"/>
          <p:cNvPicPr preferRelativeResize="0"/>
          <p:nvPr/>
        </p:nvPicPr>
        <p:blipFill rotWithShape="1">
          <a:blip r:embed="rId3">
            <a:alphaModFix/>
          </a:blip>
          <a:srcRect b="0" l="0" r="0" t="0"/>
          <a:stretch/>
        </p:blipFill>
        <p:spPr>
          <a:xfrm>
            <a:off x="0" y="2146725"/>
            <a:ext cx="8788125" cy="30646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25"/>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Best Practices of School Libraries  </a:t>
            </a:r>
            <a:endParaRPr/>
          </a:p>
        </p:txBody>
      </p:sp>
      <p:sp>
        <p:nvSpPr>
          <p:cNvPr id="270" name="Google Shape;270;p25"/>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rPr lang="en"/>
              <a:t>=</a:t>
            </a:r>
            <a:endParaRPr/>
          </a:p>
        </p:txBody>
      </p:sp>
      <p:pic>
        <p:nvPicPr>
          <p:cNvPr id="271" name="Google Shape;271;p25"/>
          <p:cNvPicPr preferRelativeResize="0"/>
          <p:nvPr/>
        </p:nvPicPr>
        <p:blipFill rotWithShape="1">
          <a:blip r:embed="rId3">
            <a:alphaModFix/>
          </a:blip>
          <a:srcRect b="0" l="0" r="0" t="0"/>
          <a:stretch/>
        </p:blipFill>
        <p:spPr>
          <a:xfrm>
            <a:off x="1041550" y="1853850"/>
            <a:ext cx="6843750" cy="32896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26"/>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Digital Library </a:t>
            </a:r>
            <a:endParaRPr/>
          </a:p>
        </p:txBody>
      </p:sp>
      <p:sp>
        <p:nvSpPr>
          <p:cNvPr id="277" name="Google Shape;277;p26"/>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rPr lang="en"/>
              <a:t>=</a:t>
            </a:r>
            <a:endParaRPr/>
          </a:p>
        </p:txBody>
      </p:sp>
      <p:pic>
        <p:nvPicPr>
          <p:cNvPr id="278" name="Google Shape;278;p26"/>
          <p:cNvPicPr preferRelativeResize="0"/>
          <p:nvPr/>
        </p:nvPicPr>
        <p:blipFill rotWithShape="1">
          <a:blip r:embed="rId3">
            <a:alphaModFix/>
          </a:blip>
          <a:srcRect b="0" l="0" r="0" t="0"/>
          <a:stretch/>
        </p:blipFill>
        <p:spPr>
          <a:xfrm>
            <a:off x="72375" y="2078875"/>
            <a:ext cx="8522749" cy="30646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27"/>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Qualitative Data collection  and Analysis </a:t>
            </a:r>
            <a:endParaRPr/>
          </a:p>
        </p:txBody>
      </p:sp>
      <p:sp>
        <p:nvSpPr>
          <p:cNvPr id="284" name="Google Shape;284;p27"/>
          <p:cNvSpPr txBox="1"/>
          <p:nvPr>
            <p:ph idx="1" type="body"/>
          </p:nvPr>
        </p:nvSpPr>
        <p:spPr>
          <a:xfrm>
            <a:off x="729450" y="2078875"/>
            <a:ext cx="7688700" cy="29940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935"/>
              <a:buNone/>
            </a:pPr>
            <a:r>
              <a:rPr lang="en" sz="1205"/>
              <a:t>Created WhatsApp message and shared google link to DEO/BEO BRC/CRC SMC member ,Teachers and HM with help of Samagra. </a:t>
            </a:r>
            <a:r>
              <a:rPr b="1" lang="en" sz="1205"/>
              <a:t>TISS monitoring the  online data as well as connecting with district wise</a:t>
            </a:r>
            <a:r>
              <a:rPr lang="en" sz="1205"/>
              <a:t>  stakeholder  for the  technical error and help the stakeholder to fill up the online  survey tools  </a:t>
            </a:r>
            <a:endParaRPr sz="1205"/>
          </a:p>
          <a:p>
            <a:pPr indent="-324167" lvl="0" marL="457200" rtl="0" algn="l">
              <a:lnSpc>
                <a:spcPct val="105000"/>
              </a:lnSpc>
              <a:spcBef>
                <a:spcPts val="1200"/>
              </a:spcBef>
              <a:spcAft>
                <a:spcPts val="0"/>
              </a:spcAft>
              <a:buSzPts val="1505"/>
              <a:buChar char="●"/>
            </a:pPr>
            <a:r>
              <a:rPr lang="en" sz="1505"/>
              <a:t> </a:t>
            </a:r>
            <a:r>
              <a:rPr b="1" lang="en" sz="1505"/>
              <a:t>Send daily updated message to Samagara Jagtap madam to follow google form</a:t>
            </a:r>
            <a:endParaRPr b="1" sz="1505"/>
          </a:p>
          <a:p>
            <a:pPr indent="-324167" lvl="0" marL="457200" rtl="0" algn="l">
              <a:lnSpc>
                <a:spcPct val="105000"/>
              </a:lnSpc>
              <a:spcBef>
                <a:spcPts val="0"/>
              </a:spcBef>
              <a:spcAft>
                <a:spcPts val="0"/>
              </a:spcAft>
              <a:buSzPts val="1505"/>
              <a:buChar char="●"/>
            </a:pPr>
            <a:r>
              <a:rPr lang="en" sz="1505"/>
              <a:t> So far </a:t>
            </a:r>
            <a:r>
              <a:rPr b="1" lang="en" sz="1505"/>
              <a:t> online data</a:t>
            </a:r>
            <a:r>
              <a:rPr lang="en" sz="1505"/>
              <a:t> collected through Google link across the districts  </a:t>
            </a:r>
            <a:endParaRPr sz="1505"/>
          </a:p>
          <a:p>
            <a:pPr indent="-324167" lvl="0" marL="457200" rtl="0" algn="l">
              <a:lnSpc>
                <a:spcPct val="105000"/>
              </a:lnSpc>
              <a:spcBef>
                <a:spcPts val="0"/>
              </a:spcBef>
              <a:spcAft>
                <a:spcPts val="0"/>
              </a:spcAft>
              <a:buSzPts val="1505"/>
              <a:buChar char="●"/>
            </a:pPr>
            <a:r>
              <a:rPr lang="en" sz="1505"/>
              <a:t> Plan to visit Palghar school on  tentative date is </a:t>
            </a:r>
            <a:r>
              <a:rPr b="1" lang="en" sz="1505"/>
              <a:t>22  Feb and 23   Feb 2023</a:t>
            </a:r>
            <a:r>
              <a:rPr lang="en" sz="1505"/>
              <a:t> for group case study of children.</a:t>
            </a:r>
            <a:endParaRPr sz="1505"/>
          </a:p>
          <a:p>
            <a:pPr indent="-324167" lvl="0" marL="457200" rtl="0" algn="l">
              <a:lnSpc>
                <a:spcPct val="105000"/>
              </a:lnSpc>
              <a:spcBef>
                <a:spcPts val="0"/>
              </a:spcBef>
              <a:spcAft>
                <a:spcPts val="0"/>
              </a:spcAft>
              <a:buSzPts val="1505"/>
              <a:buChar char="●"/>
            </a:pPr>
            <a:r>
              <a:rPr lang="en" sz="1505"/>
              <a:t>A visit to 'Village  Boo/ </a:t>
            </a:r>
            <a:r>
              <a:rPr b="1" lang="en" sz="1505"/>
              <a:t>Pustankacha Gaon</a:t>
            </a:r>
            <a:r>
              <a:rPr lang="en" sz="1505"/>
              <a:t>'  NGO  in Satara District is planned on </a:t>
            </a:r>
            <a:r>
              <a:rPr b="1" lang="en" sz="1505"/>
              <a:t>24 and 25  February 2023</a:t>
            </a:r>
            <a:r>
              <a:rPr lang="en" sz="1505"/>
              <a:t> to study and understand community library and people  participation  which is impactful learning for ZP School children</a:t>
            </a:r>
            <a:r>
              <a:rPr b="1" lang="en" sz="1505"/>
              <a:t>  </a:t>
            </a:r>
            <a:br>
              <a:rPr b="1" lang="en" sz="1505"/>
            </a:br>
            <a:endParaRPr sz="1505"/>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28"/>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Preliminary Findings </a:t>
            </a:r>
            <a:endParaRPr/>
          </a:p>
          <a:p>
            <a:pPr indent="0" lvl="0" marL="0" rtl="0" algn="l">
              <a:lnSpc>
                <a:spcPct val="100000"/>
              </a:lnSpc>
              <a:spcBef>
                <a:spcPts val="0"/>
              </a:spcBef>
              <a:spcAft>
                <a:spcPts val="0"/>
              </a:spcAft>
              <a:buSzPct val="111111"/>
              <a:buNone/>
            </a:pPr>
            <a:r>
              <a:t/>
            </a:r>
            <a:endParaRPr/>
          </a:p>
        </p:txBody>
      </p:sp>
      <p:sp>
        <p:nvSpPr>
          <p:cNvPr id="290" name="Google Shape;290;p28"/>
          <p:cNvSpPr txBox="1"/>
          <p:nvPr>
            <p:ph idx="1" type="body"/>
          </p:nvPr>
        </p:nvSpPr>
        <p:spPr>
          <a:xfrm>
            <a:off x="729450" y="2078875"/>
            <a:ext cx="7688700" cy="3064500"/>
          </a:xfrm>
          <a:prstGeom prst="rect">
            <a:avLst/>
          </a:prstGeom>
          <a:noFill/>
          <a:ln>
            <a:noFill/>
          </a:ln>
        </p:spPr>
        <p:txBody>
          <a:bodyPr anchorCtr="0" anchor="t" bIns="91425" lIns="91425" spcFirstLastPara="1" rIns="91425" wrap="square" tIns="91425">
            <a:normAutofit fontScale="32500"/>
          </a:bodyPr>
          <a:lstStyle/>
          <a:p>
            <a:pPr indent="0" lvl="0" marL="0" rtl="0" algn="l">
              <a:lnSpc>
                <a:spcPct val="115000"/>
              </a:lnSpc>
              <a:spcBef>
                <a:spcPts val="0"/>
              </a:spcBef>
              <a:spcAft>
                <a:spcPts val="0"/>
              </a:spcAft>
              <a:buSzPct val="131319"/>
              <a:buNone/>
            </a:pPr>
            <a:r>
              <a:rPr b="1" lang="en" sz="3046">
                <a:latin typeface="Raleway"/>
                <a:ea typeface="Raleway"/>
                <a:cs typeface="Raleway"/>
                <a:sym typeface="Raleway"/>
              </a:rPr>
              <a:t>Qualitative</a:t>
            </a:r>
            <a:r>
              <a:rPr b="1" lang="en" sz="4756">
                <a:latin typeface="Raleway"/>
                <a:ea typeface="Raleway"/>
                <a:cs typeface="Raleway"/>
                <a:sym typeface="Raleway"/>
              </a:rPr>
              <a:t> </a:t>
            </a:r>
            <a:r>
              <a:rPr b="1" lang="en" sz="2910">
                <a:latin typeface="Raleway"/>
                <a:ea typeface="Raleway"/>
                <a:cs typeface="Raleway"/>
                <a:sym typeface="Raleway"/>
              </a:rPr>
              <a:t>Data were collected through FGDs and in-depth interviews with HMs, Teachers and CRC/BRC and these specific findings emerged.</a:t>
            </a:r>
            <a:endParaRPr b="1" sz="2910">
              <a:latin typeface="Raleway"/>
              <a:ea typeface="Raleway"/>
              <a:cs typeface="Raleway"/>
              <a:sym typeface="Raleway"/>
            </a:endParaRPr>
          </a:p>
          <a:p>
            <a:pPr indent="-286608" lvl="0" marL="457200" rtl="0" algn="l">
              <a:lnSpc>
                <a:spcPct val="115000"/>
              </a:lnSpc>
              <a:spcBef>
                <a:spcPts val="1200"/>
              </a:spcBef>
              <a:spcAft>
                <a:spcPts val="0"/>
              </a:spcAft>
              <a:buSzPct val="100000"/>
              <a:buAutoNum type="arabicPeriod"/>
            </a:pPr>
            <a:r>
              <a:rPr b="1" lang="en" sz="2810">
                <a:latin typeface="Raleway"/>
                <a:ea typeface="Raleway"/>
                <a:cs typeface="Raleway"/>
                <a:sym typeface="Raleway"/>
              </a:rPr>
              <a:t> </a:t>
            </a:r>
            <a:r>
              <a:rPr b="1" lang="en" sz="3117">
                <a:latin typeface="Raleway"/>
                <a:ea typeface="Raleway"/>
                <a:cs typeface="Raleway"/>
                <a:sym typeface="Raleway"/>
              </a:rPr>
              <a:t>Books distributions: </a:t>
            </a:r>
            <a:r>
              <a:rPr lang="en" sz="3117">
                <a:latin typeface="Raleway"/>
                <a:ea typeface="Raleway"/>
                <a:cs typeface="Raleway"/>
                <a:sym typeface="Raleway"/>
              </a:rPr>
              <a:t> Teachers  and HMs and CRC/BRC said that they have </a:t>
            </a:r>
            <a:r>
              <a:rPr b="1" lang="en" sz="3117">
                <a:latin typeface="Raleway"/>
                <a:ea typeface="Raleway"/>
                <a:cs typeface="Raleway"/>
                <a:sym typeface="Raleway"/>
              </a:rPr>
              <a:t>not received specific funds for school library in the last five years</a:t>
            </a:r>
            <a:r>
              <a:rPr lang="en" sz="3117">
                <a:latin typeface="Raleway"/>
                <a:ea typeface="Raleway"/>
                <a:cs typeface="Raleway"/>
                <a:sym typeface="Raleway"/>
              </a:rPr>
              <a:t>. Teachers   are self motivated. They are taking the initiative and playing the role of a librarian. They also uses </a:t>
            </a:r>
            <a:r>
              <a:rPr b="1" lang="en" sz="3117">
                <a:latin typeface="Raleway"/>
                <a:ea typeface="Raleway"/>
                <a:cs typeface="Raleway"/>
                <a:sym typeface="Raleway"/>
              </a:rPr>
              <a:t>personal money</a:t>
            </a:r>
            <a:r>
              <a:rPr lang="en" sz="3117">
                <a:latin typeface="Raleway"/>
                <a:ea typeface="Raleway"/>
                <a:cs typeface="Raleway"/>
                <a:sym typeface="Raleway"/>
              </a:rPr>
              <a:t> to run the school library.  Books are not provided as per the requirement of the school when sourced by gram panchayat, etc. </a:t>
            </a:r>
            <a:endParaRPr sz="3117">
              <a:latin typeface="Raleway"/>
              <a:ea typeface="Raleway"/>
              <a:cs typeface="Raleway"/>
              <a:sym typeface="Raleway"/>
            </a:endParaRPr>
          </a:p>
          <a:p>
            <a:pPr indent="-292944" lvl="0" marL="457200" rtl="0" algn="l">
              <a:lnSpc>
                <a:spcPct val="115000"/>
              </a:lnSpc>
              <a:spcBef>
                <a:spcPts val="0"/>
              </a:spcBef>
              <a:spcAft>
                <a:spcPts val="0"/>
              </a:spcAft>
              <a:buSzPct val="100000"/>
              <a:buAutoNum type="arabicPeriod"/>
            </a:pPr>
            <a:r>
              <a:rPr lang="en" sz="3117">
                <a:latin typeface="Raleway"/>
                <a:ea typeface="Raleway"/>
                <a:cs typeface="Raleway"/>
                <a:sym typeface="Raleway"/>
              </a:rPr>
              <a:t> </a:t>
            </a:r>
            <a:r>
              <a:rPr b="1" lang="en" sz="3117">
                <a:latin typeface="Raleway"/>
                <a:ea typeface="Raleway"/>
                <a:cs typeface="Raleway"/>
                <a:sym typeface="Raleway"/>
              </a:rPr>
              <a:t>Languages  and  Inclusivity: </a:t>
            </a:r>
            <a:r>
              <a:rPr lang="en" sz="3117">
                <a:solidFill>
                  <a:srgbClr val="000000"/>
                </a:solidFill>
                <a:latin typeface="Raleway"/>
                <a:ea typeface="Raleway"/>
                <a:cs typeface="Raleway"/>
                <a:sym typeface="Raleway"/>
              </a:rPr>
              <a:t>Multilingual and local language (dialects) books are not available for children</a:t>
            </a:r>
            <a:endParaRPr sz="3117">
              <a:solidFill>
                <a:srgbClr val="000000"/>
              </a:solidFill>
              <a:latin typeface="Raleway"/>
              <a:ea typeface="Raleway"/>
              <a:cs typeface="Raleway"/>
              <a:sym typeface="Raleway"/>
            </a:endParaRPr>
          </a:p>
          <a:p>
            <a:pPr indent="-292944" lvl="0" marL="457200" rtl="0" algn="l">
              <a:lnSpc>
                <a:spcPct val="115000"/>
              </a:lnSpc>
              <a:spcBef>
                <a:spcPts val="0"/>
              </a:spcBef>
              <a:spcAft>
                <a:spcPts val="0"/>
              </a:spcAft>
              <a:buSzPct val="100000"/>
              <a:buAutoNum type="arabicPeriod"/>
            </a:pPr>
            <a:r>
              <a:rPr b="1" lang="en" sz="3117">
                <a:latin typeface="Raleway"/>
                <a:ea typeface="Raleway"/>
                <a:cs typeface="Raleway"/>
                <a:sym typeface="Raleway"/>
              </a:rPr>
              <a:t>Training and Awareness</a:t>
            </a:r>
            <a:r>
              <a:rPr lang="en" sz="3117">
                <a:latin typeface="Raleway"/>
                <a:ea typeface="Raleway"/>
                <a:cs typeface="Raleway"/>
                <a:sym typeface="Raleway"/>
              </a:rPr>
              <a:t> : All teachers  were   asking for the library training.  According to them, school library management training will help them in running the library. Some  feel that DIET faculty are willing to conduct half day workshop for teachers on library. According to DIET  Faculty appropriate library management training material  should be developed.  Awareness is important for school library funding and policy and provision. </a:t>
            </a:r>
            <a:endParaRPr sz="3216">
              <a:latin typeface="Raleway"/>
              <a:ea typeface="Raleway"/>
              <a:cs typeface="Raleway"/>
              <a:sym typeface="Raleway"/>
            </a:endParaRPr>
          </a:p>
          <a:p>
            <a:pPr indent="-292944" lvl="0" marL="457200" rtl="0" algn="l">
              <a:lnSpc>
                <a:spcPct val="115000"/>
              </a:lnSpc>
              <a:spcBef>
                <a:spcPts val="0"/>
              </a:spcBef>
              <a:spcAft>
                <a:spcPts val="0"/>
              </a:spcAft>
              <a:buSzPct val="100000"/>
              <a:buAutoNum type="arabicPeriod"/>
            </a:pPr>
            <a:r>
              <a:rPr b="1" lang="en" sz="3117">
                <a:latin typeface="Raleway"/>
                <a:ea typeface="Raleway"/>
                <a:cs typeface="Raleway"/>
                <a:sym typeface="Raleway"/>
              </a:rPr>
              <a:t>Documentation  and  Monitoring : </a:t>
            </a:r>
            <a:r>
              <a:rPr lang="en" sz="3117">
                <a:latin typeface="Raleway"/>
                <a:ea typeface="Raleway"/>
                <a:cs typeface="Raleway"/>
                <a:sym typeface="Raleway"/>
              </a:rPr>
              <a:t>Number of books in school library pertaining the to FLN years that  data is not available . 100 days  reading campaigning not really working school for long time: No dedicated library period for  children. </a:t>
            </a:r>
            <a:endParaRPr sz="3117">
              <a:latin typeface="Raleway"/>
              <a:ea typeface="Raleway"/>
              <a:cs typeface="Raleway"/>
              <a:sym typeface="Raleway"/>
            </a:endParaRPr>
          </a:p>
          <a:p>
            <a:pPr indent="0" lvl="0" marL="0" rtl="0" algn="l">
              <a:lnSpc>
                <a:spcPct val="115000"/>
              </a:lnSpc>
              <a:spcBef>
                <a:spcPts val="0"/>
              </a:spcBef>
              <a:spcAft>
                <a:spcPts val="1200"/>
              </a:spcAft>
              <a:buSzPct val="132890"/>
              <a:buNone/>
            </a:pPr>
            <a:r>
              <a:t/>
            </a:r>
            <a:endParaRPr sz="301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29"/>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Challenges  </a:t>
            </a:r>
            <a:endParaRPr/>
          </a:p>
        </p:txBody>
      </p:sp>
      <p:sp>
        <p:nvSpPr>
          <p:cNvPr id="296" name="Google Shape;296;p29"/>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300"/>
              <a:buNone/>
            </a:pPr>
            <a:r>
              <a:rPr lang="en"/>
              <a:t>Due to  school exams , Diwali vacation and  election  duties . The teachers was  busy with these duty. Hence could not meet the data collocation deadline .</a:t>
            </a:r>
            <a:endParaRPr b="1" sz="1100">
              <a:solidFill>
                <a:srgbClr val="000000"/>
              </a:solidFill>
              <a:latin typeface="Arial"/>
              <a:ea typeface="Arial"/>
              <a:cs typeface="Arial"/>
              <a:sym typeface="Arial"/>
            </a:endParaRPr>
          </a:p>
          <a:p>
            <a:pPr indent="-311150" lvl="0" marL="457200" rtl="0" algn="l">
              <a:lnSpc>
                <a:spcPct val="95000"/>
              </a:lnSpc>
              <a:spcBef>
                <a:spcPts val="1200"/>
              </a:spcBef>
              <a:spcAft>
                <a:spcPts val="0"/>
              </a:spcAft>
              <a:buSzPts val="1300"/>
              <a:buChar char="●"/>
            </a:pPr>
            <a:r>
              <a:rPr lang="en"/>
              <a:t>Time is a major constraint for online data filling. Teachers and HMs were busy with school sports activities.  Therefore  they could not fill the data on time. So it is difficult to reach the target of 15000 data </a:t>
            </a:r>
            <a:r>
              <a:rPr lang="en" sz="900">
                <a:solidFill>
                  <a:srgbClr val="000000"/>
                </a:solidFill>
                <a:latin typeface="Arial"/>
                <a:ea typeface="Arial"/>
                <a:cs typeface="Arial"/>
                <a:sym typeface="Arial"/>
              </a:rPr>
              <a:t> </a:t>
            </a:r>
            <a:endParaRPr sz="900">
              <a:solidFill>
                <a:srgbClr val="000000"/>
              </a:solidFill>
              <a:latin typeface="Arial"/>
              <a:ea typeface="Arial"/>
              <a:cs typeface="Arial"/>
              <a:sym typeface="Arial"/>
            </a:endParaRPr>
          </a:p>
          <a:p>
            <a:pPr indent="-298450" lvl="0" marL="457200" rtl="0" algn="l">
              <a:lnSpc>
                <a:spcPct val="95000"/>
              </a:lnSpc>
              <a:spcBef>
                <a:spcPts val="0"/>
              </a:spcBef>
              <a:spcAft>
                <a:spcPts val="0"/>
              </a:spcAft>
              <a:buSzPts val="1100"/>
              <a:buChar char="●"/>
            </a:pPr>
            <a:r>
              <a:rPr lang="en"/>
              <a:t> BRC/CRC teachers were busy with  NIPUN  Bharat  Research and could not fill the online form </a:t>
            </a:r>
            <a:endParaRPr/>
          </a:p>
          <a:p>
            <a:pPr indent="-298450" lvl="0" marL="457200" rtl="0" algn="l">
              <a:lnSpc>
                <a:spcPct val="95000"/>
              </a:lnSpc>
              <a:spcBef>
                <a:spcPts val="0"/>
              </a:spcBef>
              <a:spcAft>
                <a:spcPts val="0"/>
              </a:spcAft>
              <a:buSzPts val="1100"/>
              <a:buChar char="●"/>
            </a:pPr>
            <a:r>
              <a:rPr lang="en"/>
              <a:t> DIET faculty plans teacher training for BRC/CRC and teachers. Therefore online region wise as well as district wise meetings could not be held.</a:t>
            </a:r>
            <a:endParaRPr/>
          </a:p>
          <a:p>
            <a:pPr indent="0" lvl="0" marL="0" rtl="0" algn="l">
              <a:lnSpc>
                <a:spcPct val="115000"/>
              </a:lnSpc>
              <a:spcBef>
                <a:spcPts val="0"/>
              </a:spcBef>
              <a:spcAft>
                <a:spcPts val="1200"/>
              </a:spcAft>
              <a:buSzPts val="1300"/>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3"/>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Objective of the Study </a:t>
            </a:r>
            <a:endParaRPr/>
          </a:p>
        </p:txBody>
      </p:sp>
      <p:sp>
        <p:nvSpPr>
          <p:cNvPr id="144" name="Google Shape;144;p3"/>
          <p:cNvSpPr txBox="1"/>
          <p:nvPr>
            <p:ph idx="1" type="body"/>
          </p:nvPr>
        </p:nvSpPr>
        <p:spPr>
          <a:xfrm>
            <a:off x="729450" y="2078875"/>
            <a:ext cx="7688700" cy="30645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300"/>
              <a:buNone/>
            </a:pPr>
            <a:r>
              <a:rPr lang="en" sz="1000">
                <a:solidFill>
                  <a:srgbClr val="000000"/>
                </a:solidFill>
                <a:latin typeface="Arial Narrow"/>
                <a:ea typeface="Arial Narrow"/>
                <a:cs typeface="Arial Narrow"/>
                <a:sym typeface="Arial Narrow"/>
              </a:rPr>
              <a:t>T</a:t>
            </a:r>
            <a:r>
              <a:rPr lang="en" sz="1400">
                <a:solidFill>
                  <a:srgbClr val="000000"/>
                </a:solidFill>
                <a:latin typeface="Arial Narrow"/>
                <a:ea typeface="Arial Narrow"/>
                <a:cs typeface="Arial Narrow"/>
                <a:sym typeface="Arial Narrow"/>
              </a:rPr>
              <a:t>he overall objective of the study is to recommend to the state, practices and policy-level changes for ensuring effective use of libraries to promote literacy and reading in the government schools in Maharashtra.</a:t>
            </a:r>
            <a:endParaRPr sz="1400">
              <a:solidFill>
                <a:srgbClr val="000000"/>
              </a:solidFill>
              <a:latin typeface="Arial Narrow"/>
              <a:ea typeface="Arial Narrow"/>
              <a:cs typeface="Arial Narrow"/>
              <a:sym typeface="Arial Narrow"/>
            </a:endParaRPr>
          </a:p>
          <a:p>
            <a:pPr indent="0" lvl="0" marL="0" rtl="0" algn="just">
              <a:lnSpc>
                <a:spcPct val="80000"/>
              </a:lnSpc>
              <a:spcBef>
                <a:spcPts val="1200"/>
              </a:spcBef>
              <a:spcAft>
                <a:spcPts val="0"/>
              </a:spcAft>
              <a:buSzPts val="1300"/>
              <a:buNone/>
            </a:pPr>
            <a:r>
              <a:t/>
            </a:r>
            <a:endParaRPr>
              <a:solidFill>
                <a:srgbClr val="000000"/>
              </a:solidFill>
              <a:latin typeface="Arial Narrow"/>
              <a:ea typeface="Arial Narrow"/>
              <a:cs typeface="Arial Narrow"/>
              <a:sym typeface="Arial Narrow"/>
            </a:endParaRPr>
          </a:p>
          <a:p>
            <a:pPr indent="0" lvl="0" marL="0" rtl="0" algn="just">
              <a:lnSpc>
                <a:spcPct val="80000"/>
              </a:lnSpc>
              <a:spcBef>
                <a:spcPts val="0"/>
              </a:spcBef>
              <a:spcAft>
                <a:spcPts val="0"/>
              </a:spcAft>
              <a:buSzPts val="1300"/>
              <a:buNone/>
            </a:pPr>
            <a:r>
              <a:rPr lang="en">
                <a:solidFill>
                  <a:srgbClr val="000000"/>
                </a:solidFill>
                <a:latin typeface="Arial Narrow"/>
                <a:ea typeface="Arial Narrow"/>
                <a:cs typeface="Arial Narrow"/>
                <a:sym typeface="Arial Narrow"/>
              </a:rPr>
              <a:t>I</a:t>
            </a:r>
            <a:r>
              <a:rPr lang="en">
                <a:solidFill>
                  <a:srgbClr val="000000"/>
                </a:solidFill>
                <a:latin typeface="Raleway"/>
                <a:ea typeface="Raleway"/>
                <a:cs typeface="Raleway"/>
                <a:sym typeface="Raleway"/>
              </a:rPr>
              <a:t>n particular, the study will aim to-</a:t>
            </a:r>
            <a:endParaRPr>
              <a:solidFill>
                <a:srgbClr val="000000"/>
              </a:solidFill>
              <a:latin typeface="Raleway"/>
              <a:ea typeface="Raleway"/>
              <a:cs typeface="Raleway"/>
              <a:sym typeface="Raleway"/>
            </a:endParaRPr>
          </a:p>
          <a:p>
            <a:pPr indent="-311150" lvl="0" marL="457200" rtl="0" algn="just">
              <a:lnSpc>
                <a:spcPct val="80000"/>
              </a:lnSpc>
              <a:spcBef>
                <a:spcPts val="0"/>
              </a:spcBef>
              <a:spcAft>
                <a:spcPts val="0"/>
              </a:spcAft>
              <a:buClr>
                <a:srgbClr val="000000"/>
              </a:buClr>
              <a:buSzPts val="1300"/>
              <a:buFont typeface="Raleway"/>
              <a:buAutoNum type="arabicPeriod"/>
            </a:pPr>
            <a:r>
              <a:rPr lang="en">
                <a:solidFill>
                  <a:srgbClr val="000000"/>
                </a:solidFill>
                <a:latin typeface="Raleway"/>
                <a:ea typeface="Raleway"/>
                <a:cs typeface="Raleway"/>
                <a:sym typeface="Raleway"/>
              </a:rPr>
              <a:t>Compile the various policies and provisions on libraries issued by GoI and in the state chronologically;</a:t>
            </a:r>
            <a:endParaRPr>
              <a:solidFill>
                <a:srgbClr val="000000"/>
              </a:solidFill>
              <a:latin typeface="Raleway"/>
              <a:ea typeface="Raleway"/>
              <a:cs typeface="Raleway"/>
              <a:sym typeface="Raleway"/>
            </a:endParaRPr>
          </a:p>
          <a:p>
            <a:pPr indent="-311150" lvl="0" marL="457200" rtl="0" algn="just">
              <a:lnSpc>
                <a:spcPct val="80000"/>
              </a:lnSpc>
              <a:spcBef>
                <a:spcPts val="0"/>
              </a:spcBef>
              <a:spcAft>
                <a:spcPts val="0"/>
              </a:spcAft>
              <a:buClr>
                <a:srgbClr val="000000"/>
              </a:buClr>
              <a:buSzPts val="1300"/>
              <a:buFont typeface="Raleway"/>
              <a:buAutoNum type="arabicPeriod"/>
            </a:pPr>
            <a:r>
              <a:rPr lang="en">
                <a:solidFill>
                  <a:srgbClr val="000000"/>
                </a:solidFill>
                <a:latin typeface="Raleway"/>
                <a:ea typeface="Raleway"/>
                <a:cs typeface="Raleway"/>
                <a:sym typeface="Raleway"/>
              </a:rPr>
              <a:t>Assess the status of libraries vis-à-vis the above policies and provisions at the school level;</a:t>
            </a:r>
            <a:endParaRPr>
              <a:solidFill>
                <a:srgbClr val="000000"/>
              </a:solidFill>
              <a:latin typeface="Raleway"/>
              <a:ea typeface="Raleway"/>
              <a:cs typeface="Raleway"/>
              <a:sym typeface="Raleway"/>
            </a:endParaRPr>
          </a:p>
          <a:p>
            <a:pPr indent="-311150" lvl="0" marL="457200" rtl="0" algn="just">
              <a:lnSpc>
                <a:spcPct val="80000"/>
              </a:lnSpc>
              <a:spcBef>
                <a:spcPts val="0"/>
              </a:spcBef>
              <a:spcAft>
                <a:spcPts val="0"/>
              </a:spcAft>
              <a:buClr>
                <a:srgbClr val="000000"/>
              </a:buClr>
              <a:buSzPts val="1300"/>
              <a:buFont typeface="Raleway"/>
              <a:buAutoNum type="arabicPeriod"/>
            </a:pPr>
            <a:r>
              <a:rPr lang="en">
                <a:solidFill>
                  <a:srgbClr val="000000"/>
                </a:solidFill>
                <a:latin typeface="Raleway"/>
                <a:ea typeface="Raleway"/>
                <a:cs typeface="Raleway"/>
                <a:sym typeface="Raleway"/>
              </a:rPr>
              <a:t>Understand the status of libraries from the perspective of number of books available, the types of books, their quality and appropriateness for all children, the functioning of the libraries, and usage among students;</a:t>
            </a:r>
            <a:endParaRPr>
              <a:solidFill>
                <a:srgbClr val="000000"/>
              </a:solidFill>
              <a:latin typeface="Raleway"/>
              <a:ea typeface="Raleway"/>
              <a:cs typeface="Raleway"/>
              <a:sym typeface="Raleway"/>
            </a:endParaRPr>
          </a:p>
          <a:p>
            <a:pPr indent="-311150" lvl="0" marL="457200" rtl="0" algn="just">
              <a:lnSpc>
                <a:spcPct val="80000"/>
              </a:lnSpc>
              <a:spcBef>
                <a:spcPts val="0"/>
              </a:spcBef>
              <a:spcAft>
                <a:spcPts val="0"/>
              </a:spcAft>
              <a:buClr>
                <a:srgbClr val="000000"/>
              </a:buClr>
              <a:buSzPts val="1300"/>
              <a:buFont typeface="Raleway"/>
              <a:buAutoNum type="arabicPeriod"/>
            </a:pPr>
            <a:r>
              <a:rPr lang="en">
                <a:solidFill>
                  <a:srgbClr val="000000"/>
                </a:solidFill>
                <a:latin typeface="Raleway"/>
                <a:ea typeface="Raleway"/>
                <a:cs typeface="Raleway"/>
                <a:sym typeface="Raleway"/>
              </a:rPr>
              <a:t>Study the type of trainings given to teachers to promote the use of libraries for students in school;</a:t>
            </a:r>
            <a:endParaRPr>
              <a:solidFill>
                <a:srgbClr val="000000"/>
              </a:solidFill>
              <a:latin typeface="Raleway"/>
              <a:ea typeface="Raleway"/>
              <a:cs typeface="Raleway"/>
              <a:sym typeface="Raleway"/>
            </a:endParaRPr>
          </a:p>
          <a:p>
            <a:pPr indent="-311150" lvl="0" marL="457200" rtl="0" algn="just">
              <a:lnSpc>
                <a:spcPct val="80000"/>
              </a:lnSpc>
              <a:spcBef>
                <a:spcPts val="0"/>
              </a:spcBef>
              <a:spcAft>
                <a:spcPts val="0"/>
              </a:spcAft>
              <a:buClr>
                <a:srgbClr val="000000"/>
              </a:buClr>
              <a:buSzPts val="1300"/>
              <a:buFont typeface="Raleway"/>
              <a:buAutoNum type="arabicPeriod"/>
            </a:pPr>
            <a:r>
              <a:rPr lang="en">
                <a:solidFill>
                  <a:srgbClr val="000000"/>
                </a:solidFill>
                <a:latin typeface="Raleway"/>
                <a:ea typeface="Raleway"/>
                <a:cs typeface="Raleway"/>
                <a:sym typeface="Raleway"/>
              </a:rPr>
              <a:t>Identify the gaps in current policies/ implementation and expectations from children and schools;</a:t>
            </a:r>
            <a:endParaRPr>
              <a:solidFill>
                <a:srgbClr val="000000"/>
              </a:solidFill>
              <a:latin typeface="Raleway"/>
              <a:ea typeface="Raleway"/>
              <a:cs typeface="Raleway"/>
              <a:sym typeface="Raleway"/>
            </a:endParaRPr>
          </a:p>
          <a:p>
            <a:pPr indent="-311150" lvl="0" marL="457200" rtl="0" algn="just">
              <a:lnSpc>
                <a:spcPct val="80000"/>
              </a:lnSpc>
              <a:spcBef>
                <a:spcPts val="0"/>
              </a:spcBef>
              <a:spcAft>
                <a:spcPts val="0"/>
              </a:spcAft>
              <a:buClr>
                <a:srgbClr val="000000"/>
              </a:buClr>
              <a:buSzPts val="1300"/>
              <a:buFont typeface="Raleway"/>
              <a:buAutoNum type="arabicPeriod"/>
            </a:pPr>
            <a:r>
              <a:rPr lang="en">
                <a:solidFill>
                  <a:srgbClr val="000000"/>
                </a:solidFill>
                <a:latin typeface="Raleway"/>
                <a:ea typeface="Raleway"/>
                <a:cs typeface="Raleway"/>
                <a:sym typeface="Raleway"/>
              </a:rPr>
              <a:t>Document good practices and innovations in the context of libraries and library use in the state.  </a:t>
            </a:r>
            <a:endParaRPr>
              <a:solidFill>
                <a:srgbClr val="000000"/>
              </a:solidFill>
              <a:latin typeface="Raleway"/>
              <a:ea typeface="Raleway"/>
              <a:cs typeface="Raleway"/>
              <a:sym typeface="Raleway"/>
            </a:endParaRPr>
          </a:p>
          <a:p>
            <a:pPr indent="0" lvl="0" marL="0" rtl="0" algn="just">
              <a:lnSpc>
                <a:spcPct val="80000"/>
              </a:lnSpc>
              <a:spcBef>
                <a:spcPts val="0"/>
              </a:spcBef>
              <a:spcAft>
                <a:spcPts val="0"/>
              </a:spcAft>
              <a:buSzPts val="1300"/>
              <a:buNone/>
            </a:pPr>
            <a:r>
              <a:t/>
            </a:r>
            <a:endParaRPr b="1">
              <a:solidFill>
                <a:srgbClr val="000000"/>
              </a:solidFill>
              <a:latin typeface="Arial Narrow"/>
              <a:ea typeface="Arial Narrow"/>
              <a:cs typeface="Arial Narrow"/>
              <a:sym typeface="Arial Narrow"/>
            </a:endParaRPr>
          </a:p>
          <a:p>
            <a:pPr indent="0" lvl="0" marL="0" rtl="0" algn="l">
              <a:lnSpc>
                <a:spcPct val="95000"/>
              </a:lnSpc>
              <a:spcBef>
                <a:spcPts val="0"/>
              </a:spcBef>
              <a:spcAft>
                <a:spcPts val="1200"/>
              </a:spcAft>
              <a:buSzPts val="1300"/>
              <a:buNone/>
            </a:pPr>
            <a:r>
              <a:t/>
            </a:r>
            <a:endParaRPr sz="15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graphicFrame>
        <p:nvGraphicFramePr>
          <p:cNvPr id="301" name="Google Shape;301;p30"/>
          <p:cNvGraphicFramePr/>
          <p:nvPr/>
        </p:nvGraphicFramePr>
        <p:xfrm>
          <a:off x="152400" y="152400"/>
          <a:ext cx="3000000" cy="3000000"/>
        </p:xfrm>
        <a:graphic>
          <a:graphicData uri="http://schemas.openxmlformats.org/drawingml/2006/table">
            <a:tbl>
              <a:tblPr>
                <a:noFill/>
                <a:tableStyleId>{DFE43B92-7B15-4F1F-B577-D5EFDF56F319}</a:tableStyleId>
              </a:tblPr>
              <a:tblGrid>
                <a:gridCol w="337150"/>
                <a:gridCol w="990275"/>
                <a:gridCol w="1437175"/>
                <a:gridCol w="1359725"/>
                <a:gridCol w="809625"/>
                <a:gridCol w="1019175"/>
                <a:gridCol w="1038225"/>
                <a:gridCol w="1076325"/>
                <a:gridCol w="760225"/>
              </a:tblGrid>
              <a:tr h="729225">
                <a:tc>
                  <a:txBody>
                    <a:bodyPr/>
                    <a:lstStyle/>
                    <a:p>
                      <a:pPr indent="0" lvl="0" marL="0" marR="0" rtl="0" algn="l">
                        <a:lnSpc>
                          <a:spcPct val="115000"/>
                        </a:lnSpc>
                        <a:spcBef>
                          <a:spcPts val="0"/>
                        </a:spcBef>
                        <a:spcAft>
                          <a:spcPts val="0"/>
                        </a:spcAft>
                        <a:buClr>
                          <a:srgbClr val="000000"/>
                        </a:buClr>
                        <a:buSzPts val="1000"/>
                        <a:buFont typeface="Arial"/>
                        <a:buNone/>
                      </a:pPr>
                      <a:r>
                        <a:rPr b="1" lang="en" sz="1000" u="none" cap="none" strike="noStrike"/>
                        <a:t> </a:t>
                      </a:r>
                      <a:endParaRPr b="1" sz="1000" u="none" cap="none" strike="noStrike"/>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99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b="1" lang="en" sz="1000" u="none" cap="none" strike="noStrike"/>
                        <a:t>Na</a:t>
                      </a:r>
                      <a:r>
                        <a:rPr b="1" lang="en" sz="800" u="none" cap="none" strike="noStrike"/>
                        <a:t>me of District</a:t>
                      </a:r>
                      <a:endParaRPr b="1" sz="800" u="none" cap="none" strike="noStrike"/>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99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b="1" lang="en" sz="1000" u="none" cap="none" strike="noStrike"/>
                        <a:t> DEO/ BEO</a:t>
                      </a:r>
                      <a:endParaRPr b="1" sz="1000" u="none" cap="none" strike="noStrike"/>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99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b="1" lang="en" sz="1000" u="none" cap="none" strike="noStrike"/>
                        <a:t> BRC/ CRC</a:t>
                      </a:r>
                      <a:endParaRPr b="1" sz="1000" u="none" cap="none" strike="noStrike"/>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99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b="1" lang="en" sz="1000" u="none" cap="none" strike="noStrike"/>
                        <a:t> HMs</a:t>
                      </a:r>
                      <a:endParaRPr b="1" sz="1000" u="none" cap="none" strike="noStrike"/>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99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b="1" lang="en" sz="1000" u="none" cap="none" strike="noStrike"/>
                        <a:t>Teachers</a:t>
                      </a:r>
                      <a:endParaRPr b="1" sz="1000" u="none" cap="none" strike="noStrike"/>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99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b="1" lang="en" sz="1000" u="none" cap="none" strike="noStrike"/>
                        <a:t>SMC Members</a:t>
                      </a:r>
                      <a:endParaRPr b="1" sz="1000" u="none" cap="none" strike="noStrike"/>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99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b="1" lang="en" sz="1000" u="none" cap="none" strike="noStrike"/>
                        <a:t>Total  Entry</a:t>
                      </a:r>
                      <a:endParaRPr b="1" sz="1000" u="none" cap="none" strike="noStrike"/>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99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b="1" lang="en" sz="1000" u="none" cap="none" strike="noStrike"/>
                        <a:t>%  Entry</a:t>
                      </a:r>
                      <a:endParaRPr b="1" sz="1000" u="none" cap="none" strike="noStrike"/>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9900"/>
                    </a:solidFill>
                  </a:tcPr>
                </a:tc>
              </a:tr>
              <a:tr h="6126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68575" marL="68575">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68575" marL="68575">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68575" marL="68575">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68575" marL="68575">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68575" marL="68575">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68575" marL="68575">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68575" marL="68575">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68575" marL="68575">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68575" marL="68575">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118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Pune</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chemeClr val="lt1"/>
                          </a:solidFill>
                          <a:highlight>
                            <a:srgbClr val="000000"/>
                          </a:highlight>
                        </a:rPr>
                        <a:t> 0</a:t>
                      </a:r>
                      <a:endParaRPr sz="1000" u="none" cap="none" strike="noStrike">
                        <a:solidFill>
                          <a:schemeClr val="lt1"/>
                        </a:solidFill>
                        <a:highlight>
                          <a:srgbClr val="000000"/>
                        </a:highlight>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highlight>
                            <a:srgbClr val="000000"/>
                          </a:highlight>
                        </a:rPr>
                        <a:t> 0</a:t>
                      </a:r>
                      <a:endParaRPr sz="1000" u="none" cap="none" strike="noStrike">
                        <a:solidFill>
                          <a:srgbClr val="FFFFFF"/>
                        </a:solidFill>
                        <a:highlight>
                          <a:srgbClr val="000000"/>
                        </a:highlight>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8</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9</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t/>
                      </a:r>
                      <a:endParaRPr sz="1000" u="none" cap="none" strike="noStrike">
                        <a:highlight>
                          <a:srgbClr val="000000"/>
                        </a:highlight>
                      </a:endParaRPr>
                    </a:p>
                    <a:p>
                      <a:pPr indent="0" lvl="0" marL="0" marR="0" rtl="0" algn="l">
                        <a:lnSpc>
                          <a:spcPct val="115000"/>
                        </a:lnSpc>
                        <a:spcBef>
                          <a:spcPts val="0"/>
                        </a:spcBef>
                        <a:spcAft>
                          <a:spcPts val="0"/>
                        </a:spcAft>
                        <a:buClr>
                          <a:srgbClr val="000000"/>
                        </a:buClr>
                        <a:buSzPts val="1000"/>
                        <a:buFont typeface="Arial"/>
                        <a:buNone/>
                      </a:pPr>
                      <a:r>
                        <a:rPr lang="en" sz="1000" u="none" cap="none" strike="noStrike">
                          <a:highlight>
                            <a:srgbClr val="FFFFFF"/>
                          </a:highlight>
                        </a:rPr>
                        <a:t> 0</a:t>
                      </a:r>
                      <a:endParaRPr sz="1000" u="none" cap="none" strike="noStrike">
                        <a:highlight>
                          <a:srgbClr val="FFFFFF"/>
                        </a:highlight>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17</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0.6</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r>
              <a:tr h="5118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Nanded</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 0</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2</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25</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16</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 0</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44</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0.6</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r>
              <a:tr h="5118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Washim</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1</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8</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39</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15</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 0</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62</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0.7</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r>
              <a:tr h="5118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Dhule</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1</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1</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4</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2</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 0</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8</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0.3</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r>
              <a:tr h="5118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 Gondia</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 0</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5</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29</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22</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 0</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56</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0.61</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r>
              <a:tr h="5118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Sangli</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 0</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8</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42</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26</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 0</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76</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0.97</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r>
              <a:tr h="511800">
                <a:tc>
                  <a:txBody>
                    <a:bodyPr/>
                    <a:lstStyle/>
                    <a:p>
                      <a:pPr indent="0" lvl="0" marL="0" marR="0" rtl="0" algn="r">
                        <a:lnSpc>
                          <a:spcPct val="115000"/>
                        </a:lnSpc>
                        <a:spcBef>
                          <a:spcPts val="0"/>
                        </a:spcBef>
                        <a:spcAft>
                          <a:spcPts val="0"/>
                        </a:spcAft>
                        <a:buClr>
                          <a:srgbClr val="000000"/>
                        </a:buClr>
                        <a:buSzPts val="1000"/>
                        <a:buFont typeface="Arial"/>
                        <a:buNone/>
                      </a:pPr>
                      <a:r>
                        <a:rPr lang="en" sz="1000" u="none" cap="none" strike="noStrike">
                          <a:solidFill>
                            <a:srgbClr val="FFFFFF"/>
                          </a:solidFill>
                        </a:rPr>
                        <a:t>7</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Palghar</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 0</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3</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9</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21</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 0</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33</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FFFFFF"/>
                          </a:solidFill>
                        </a:rPr>
                        <a:t>0.4</a:t>
                      </a:r>
                      <a:endParaRPr sz="1000" u="none" cap="none" strike="noStrike">
                        <a:solidFill>
                          <a:srgbClr val="FFFFFF"/>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31"/>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Recommended next plan of action </a:t>
            </a:r>
            <a:endParaRPr/>
          </a:p>
          <a:p>
            <a:pPr indent="0" lvl="0" marL="0" rtl="0" algn="l">
              <a:lnSpc>
                <a:spcPct val="100000"/>
              </a:lnSpc>
              <a:spcBef>
                <a:spcPts val="0"/>
              </a:spcBef>
              <a:spcAft>
                <a:spcPts val="0"/>
              </a:spcAft>
              <a:buSzPct val="111111"/>
              <a:buNone/>
            </a:pPr>
            <a:r>
              <a:t/>
            </a:r>
            <a:endParaRPr/>
          </a:p>
        </p:txBody>
      </p:sp>
      <p:sp>
        <p:nvSpPr>
          <p:cNvPr id="307" name="Google Shape;307;p31"/>
          <p:cNvSpPr txBox="1"/>
          <p:nvPr>
            <p:ph idx="1" type="body"/>
          </p:nvPr>
        </p:nvSpPr>
        <p:spPr>
          <a:xfrm>
            <a:off x="729450" y="2078875"/>
            <a:ext cx="7688700" cy="3064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300"/>
              <a:buNone/>
            </a:pPr>
            <a:r>
              <a:rPr b="1" lang="en" sz="1205"/>
              <a:t>During  online  data collection there are few recommendation from the Samagra and the  Education Extension officer : </a:t>
            </a:r>
            <a:endParaRPr b="1" sz="1205"/>
          </a:p>
          <a:p>
            <a:pPr indent="-305117" lvl="0" marL="457200" rtl="0" algn="l">
              <a:lnSpc>
                <a:spcPct val="95000"/>
              </a:lnSpc>
              <a:spcBef>
                <a:spcPts val="1200"/>
              </a:spcBef>
              <a:spcAft>
                <a:spcPts val="0"/>
              </a:spcAft>
              <a:buSzPts val="1205"/>
              <a:buChar char="●"/>
            </a:pPr>
            <a:r>
              <a:rPr lang="en" sz="1205"/>
              <a:t>According to  Samagra  Jagtap, Madam DIET faculty is the stakeholder of this research. She suggested to develop the separate  survey tools for the DIET Faculty. </a:t>
            </a:r>
            <a:endParaRPr sz="1205"/>
          </a:p>
          <a:p>
            <a:pPr indent="-305117" lvl="0" marL="457200" rtl="0" algn="l">
              <a:lnSpc>
                <a:spcPct val="95000"/>
              </a:lnSpc>
              <a:spcBef>
                <a:spcPts val="0"/>
              </a:spcBef>
              <a:spcAft>
                <a:spcPts val="0"/>
              </a:spcAft>
              <a:buSzPts val="1205"/>
              <a:buChar char="●"/>
            </a:pPr>
            <a:r>
              <a:rPr lang="en" sz="1205"/>
              <a:t> We got  call from the </a:t>
            </a:r>
            <a:r>
              <a:rPr b="1" lang="en" sz="1205"/>
              <a:t>Educational Extension Officer</a:t>
            </a:r>
            <a:r>
              <a:rPr lang="en" sz="1205"/>
              <a:t>.  According to them they are the stakeholders who are  handing the fund and distribution  the books for  school . They want to be part of this research.  Therefore  separated  survey tools are required for the district  extension officer.</a:t>
            </a:r>
            <a:endParaRPr sz="1205"/>
          </a:p>
          <a:p>
            <a:pPr indent="-305117" lvl="0" marL="457200" rtl="0" algn="l">
              <a:lnSpc>
                <a:spcPct val="95000"/>
              </a:lnSpc>
              <a:spcBef>
                <a:spcPts val="0"/>
              </a:spcBef>
              <a:spcAft>
                <a:spcPts val="0"/>
              </a:spcAft>
              <a:buSzPts val="1205"/>
              <a:buChar char="●"/>
            </a:pPr>
            <a:r>
              <a:rPr lang="en" sz="1375"/>
              <a:t>Qualitative data analysis will be conducted under  the  following themes a)awareness reading school library fund  b)Receipt of funds c)  Appropriation of Funds and Utilisation d)  Suggestion and Recommendation  form stakeholder  </a:t>
            </a:r>
            <a:endParaRPr sz="1375"/>
          </a:p>
          <a:p>
            <a:pPr indent="-298767" lvl="0" marL="457200" rtl="0" algn="l">
              <a:lnSpc>
                <a:spcPct val="95000"/>
              </a:lnSpc>
              <a:spcBef>
                <a:spcPts val="0"/>
              </a:spcBef>
              <a:spcAft>
                <a:spcPts val="0"/>
              </a:spcAft>
              <a:buSzPts val="1105"/>
              <a:buChar char="●"/>
            </a:pPr>
            <a:r>
              <a:rPr lang="en" sz="1375"/>
              <a:t>District wise updating Google form data data on daily basis. Deadline of the online data collection  is 20  Feb 2023</a:t>
            </a:r>
            <a:r>
              <a:rPr lang="en" sz="1290"/>
              <a:t>.</a:t>
            </a:r>
            <a:endParaRPr sz="1205"/>
          </a:p>
          <a:p>
            <a:pPr indent="0" lvl="0" marL="0" rtl="0" algn="l">
              <a:lnSpc>
                <a:spcPct val="115000"/>
              </a:lnSpc>
              <a:spcBef>
                <a:spcPts val="0"/>
              </a:spcBef>
              <a:spcAft>
                <a:spcPts val="1200"/>
              </a:spcAft>
              <a:buSzPts val="1300"/>
              <a:buNone/>
            </a:pPr>
            <a:r>
              <a:t/>
            </a:r>
            <a:endParaRPr sz="15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2"/>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a:t>
            </a:r>
            <a:endParaRPr/>
          </a:p>
        </p:txBody>
      </p:sp>
      <p:sp>
        <p:nvSpPr>
          <p:cNvPr id="313" name="Google Shape;313;p32"/>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t/>
            </a:r>
            <a:endParaRPr/>
          </a:p>
        </p:txBody>
      </p:sp>
      <p:pic>
        <p:nvPicPr>
          <p:cNvPr id="314" name="Google Shape;314;p32"/>
          <p:cNvPicPr preferRelativeResize="0"/>
          <p:nvPr/>
        </p:nvPicPr>
        <p:blipFill rotWithShape="1">
          <a:blip r:embed="rId3">
            <a:alphaModFix/>
          </a:blip>
          <a:srcRect b="0" l="578" r="1342" t="0"/>
          <a:stretch/>
        </p:blipFill>
        <p:spPr>
          <a:xfrm>
            <a:off x="762000" y="428625"/>
            <a:ext cx="7620000" cy="42862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4"/>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Methodology and Study Scope </a:t>
            </a:r>
            <a:endParaRPr/>
          </a:p>
        </p:txBody>
      </p:sp>
      <p:sp>
        <p:nvSpPr>
          <p:cNvPr id="150" name="Google Shape;150;p4"/>
          <p:cNvSpPr txBox="1"/>
          <p:nvPr>
            <p:ph idx="1" type="body"/>
          </p:nvPr>
        </p:nvSpPr>
        <p:spPr>
          <a:xfrm>
            <a:off x="58800" y="2078875"/>
            <a:ext cx="9085200" cy="3132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300"/>
              <a:buNone/>
            </a:pPr>
            <a:r>
              <a:rPr lang="en" sz="1100">
                <a:solidFill>
                  <a:srgbClr val="000000"/>
                </a:solidFill>
                <a:latin typeface="Raleway"/>
                <a:ea typeface="Raleway"/>
                <a:cs typeface="Raleway"/>
                <a:sym typeface="Raleway"/>
              </a:rPr>
              <a:t>A mixed study methodology will be used that includes secondary data analysis, in-depth literature review, desk review of relevant and credible data sets, interviews with key stakeholders, FGDs and field visits as follows:</a:t>
            </a:r>
            <a:endParaRPr sz="1100">
              <a:solidFill>
                <a:srgbClr val="000000"/>
              </a:solidFill>
              <a:latin typeface="Raleway"/>
              <a:ea typeface="Raleway"/>
              <a:cs typeface="Raleway"/>
              <a:sym typeface="Raleway"/>
            </a:endParaRPr>
          </a:p>
          <a:p>
            <a:pPr indent="0" lvl="0" marL="0" rtl="0" algn="just">
              <a:lnSpc>
                <a:spcPct val="100000"/>
              </a:lnSpc>
              <a:spcBef>
                <a:spcPts val="1200"/>
              </a:spcBef>
              <a:spcAft>
                <a:spcPts val="0"/>
              </a:spcAft>
              <a:buSzPts val="1300"/>
              <a:buNone/>
            </a:pPr>
            <a:r>
              <a:rPr lang="en" sz="1100">
                <a:solidFill>
                  <a:srgbClr val="000000"/>
                </a:solidFill>
                <a:latin typeface="Raleway"/>
                <a:ea typeface="Raleway"/>
                <a:cs typeface="Raleway"/>
                <a:sym typeface="Raleway"/>
              </a:rPr>
              <a:t>Desk research: this will include compilation and analysis of available research studies by universities/ reputed NGOs/ other agencies on the status of libraries in the last five years. Data from reliable data sets such as the UDISE, and reports published by the state on the utilization of library funds will also be considered. </a:t>
            </a:r>
            <a:endParaRPr sz="1100">
              <a:solidFill>
                <a:srgbClr val="000000"/>
              </a:solidFill>
              <a:latin typeface="Raleway"/>
              <a:ea typeface="Raleway"/>
              <a:cs typeface="Raleway"/>
              <a:sym typeface="Raleway"/>
            </a:endParaRPr>
          </a:p>
          <a:p>
            <a:pPr indent="0" lvl="0" marL="0" rtl="0" algn="just">
              <a:lnSpc>
                <a:spcPct val="100000"/>
              </a:lnSpc>
              <a:spcBef>
                <a:spcPts val="600"/>
              </a:spcBef>
              <a:spcAft>
                <a:spcPts val="0"/>
              </a:spcAft>
              <a:buSzPts val="1300"/>
              <a:buNone/>
            </a:pPr>
            <a:r>
              <a:rPr lang="en" sz="1100">
                <a:solidFill>
                  <a:srgbClr val="000000"/>
                </a:solidFill>
                <a:latin typeface="Raleway"/>
                <a:ea typeface="Raleway"/>
                <a:cs typeface="Raleway"/>
                <a:sym typeface="Raleway"/>
              </a:rPr>
              <a:t>Field Survey: data collection for the study will use both qualitative and quantitative methodologies of data collection, including focus group discussions, interviews, and field surveys with relevant stakeholders.</a:t>
            </a:r>
            <a:endParaRPr sz="1100">
              <a:solidFill>
                <a:srgbClr val="000000"/>
              </a:solidFill>
              <a:latin typeface="Raleway"/>
              <a:ea typeface="Raleway"/>
              <a:cs typeface="Raleway"/>
              <a:sym typeface="Raleway"/>
            </a:endParaRPr>
          </a:p>
          <a:p>
            <a:pPr indent="0" lvl="0" marL="0" rtl="0" algn="just">
              <a:lnSpc>
                <a:spcPct val="100000"/>
              </a:lnSpc>
              <a:spcBef>
                <a:spcPts val="600"/>
              </a:spcBef>
              <a:spcAft>
                <a:spcPts val="0"/>
              </a:spcAft>
              <a:buSzPts val="1300"/>
              <a:buNone/>
            </a:pPr>
            <a:r>
              <a:rPr lang="en" sz="1100">
                <a:solidFill>
                  <a:srgbClr val="000000"/>
                </a:solidFill>
                <a:latin typeface="Raleway"/>
                <a:ea typeface="Raleway"/>
                <a:cs typeface="Raleway"/>
                <a:sym typeface="Raleway"/>
              </a:rPr>
              <a:t>To the extent possible, we will ensure diversity in respondents in terms of age, gender, and social groups and geographies.. </a:t>
            </a:r>
            <a:endParaRPr sz="1100">
              <a:solidFill>
                <a:srgbClr val="000000"/>
              </a:solidFill>
              <a:latin typeface="Raleway"/>
              <a:ea typeface="Raleway"/>
              <a:cs typeface="Raleway"/>
              <a:sym typeface="Raleway"/>
            </a:endParaRPr>
          </a:p>
          <a:p>
            <a:pPr indent="0" lvl="0" marL="0" rtl="0" algn="just">
              <a:lnSpc>
                <a:spcPct val="100000"/>
              </a:lnSpc>
              <a:spcBef>
                <a:spcPts val="600"/>
              </a:spcBef>
              <a:spcAft>
                <a:spcPts val="0"/>
              </a:spcAft>
              <a:buSzPts val="1300"/>
              <a:buNone/>
            </a:pPr>
            <a:r>
              <a:rPr lang="en" sz="1100">
                <a:solidFill>
                  <a:srgbClr val="000000"/>
                </a:solidFill>
                <a:latin typeface="Raleway"/>
                <a:ea typeface="Raleway"/>
                <a:cs typeface="Raleway"/>
                <a:sym typeface="Raleway"/>
              </a:rPr>
              <a:t>Analysis and recommendations: subsequently, data compilation and analysis will be conducted to provide a final report, including best practices and recommendations. Inputs provided by UNICEF will be incorporated in the report before finalisation. </a:t>
            </a:r>
            <a:endParaRPr sz="1100">
              <a:solidFill>
                <a:srgbClr val="000000"/>
              </a:solidFill>
              <a:latin typeface="Raleway"/>
              <a:ea typeface="Raleway"/>
              <a:cs typeface="Raleway"/>
              <a:sym typeface="Raleway"/>
            </a:endParaRPr>
          </a:p>
          <a:p>
            <a:pPr indent="0" lvl="0" marL="0" rtl="0" algn="l">
              <a:lnSpc>
                <a:spcPct val="115000"/>
              </a:lnSpc>
              <a:spcBef>
                <a:spcPts val="0"/>
              </a:spcBef>
              <a:spcAft>
                <a:spcPts val="0"/>
              </a:spcAft>
              <a:buSzPts val="1300"/>
              <a:buNone/>
            </a:pPr>
            <a:r>
              <a:rPr b="1" lang="en" sz="1200">
                <a:solidFill>
                  <a:srgbClr val="000000"/>
                </a:solidFill>
                <a:latin typeface="Raleway"/>
                <a:ea typeface="Raleway"/>
                <a:cs typeface="Raleway"/>
                <a:sym typeface="Raleway"/>
              </a:rPr>
              <a:t>Target Group :</a:t>
            </a:r>
            <a:r>
              <a:rPr lang="en" sz="1100">
                <a:solidFill>
                  <a:srgbClr val="000000"/>
                </a:solidFill>
                <a:latin typeface="Raleway"/>
                <a:ea typeface="Raleway"/>
                <a:cs typeface="Raleway"/>
                <a:sym typeface="Raleway"/>
              </a:rPr>
              <a:t>The primary respondents of the study will be district officials (DIET and EO office), block and cluster officials, school HMs, teachers, children, and other relevant stakeholders working in the schools (including community representatives). </a:t>
            </a:r>
            <a:endParaRPr sz="1100">
              <a:solidFill>
                <a:srgbClr val="000000"/>
              </a:solidFill>
              <a:latin typeface="Raleway"/>
              <a:ea typeface="Raleway"/>
              <a:cs typeface="Raleway"/>
              <a:sym typeface="Raleway"/>
            </a:endParaRPr>
          </a:p>
          <a:p>
            <a:pPr indent="0" lvl="0" marL="0" rtl="0" algn="l">
              <a:lnSpc>
                <a:spcPct val="115000"/>
              </a:lnSpc>
              <a:spcBef>
                <a:spcPts val="1200"/>
              </a:spcBef>
              <a:spcAft>
                <a:spcPts val="1200"/>
              </a:spcAft>
              <a:buSzPts val="1300"/>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5"/>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Geographical Coverage </a:t>
            </a:r>
            <a:endParaRPr/>
          </a:p>
        </p:txBody>
      </p:sp>
      <p:sp>
        <p:nvSpPr>
          <p:cNvPr id="156" name="Google Shape;156;p5"/>
          <p:cNvSpPr txBox="1"/>
          <p:nvPr>
            <p:ph idx="1" type="body"/>
          </p:nvPr>
        </p:nvSpPr>
        <p:spPr>
          <a:xfrm>
            <a:off x="729450" y="2078875"/>
            <a:ext cx="8245800" cy="30645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300"/>
              <a:buNone/>
            </a:pPr>
            <a:r>
              <a:rPr lang="en">
                <a:solidFill>
                  <a:srgbClr val="000000"/>
                </a:solidFill>
                <a:latin typeface="Raleway"/>
                <a:ea typeface="Raleway"/>
                <a:cs typeface="Raleway"/>
                <a:sym typeface="Raleway"/>
              </a:rPr>
              <a:t>The study will be conducted in selected government (education department) elementary (grades 1-8) schools that have received books in the last 5 years and/ or funds for infrastructure to set-up school libraries. The same will include different types of schools based on their enrollment size of the 36 districts in the state. </a:t>
            </a:r>
            <a:endParaRPr>
              <a:solidFill>
                <a:srgbClr val="000000"/>
              </a:solidFill>
              <a:latin typeface="Raleway"/>
              <a:ea typeface="Raleway"/>
              <a:cs typeface="Raleway"/>
              <a:sym typeface="Raleway"/>
            </a:endParaRPr>
          </a:p>
          <a:p>
            <a:pPr indent="0" lvl="0" marL="0" rtl="0" algn="just">
              <a:lnSpc>
                <a:spcPct val="80000"/>
              </a:lnSpc>
              <a:spcBef>
                <a:spcPts val="1200"/>
              </a:spcBef>
              <a:spcAft>
                <a:spcPts val="0"/>
              </a:spcAft>
              <a:buSzPts val="1300"/>
              <a:buNone/>
            </a:pPr>
            <a:r>
              <a:rPr lang="en">
                <a:solidFill>
                  <a:srgbClr val="000000"/>
                </a:solidFill>
                <a:latin typeface="Raleway"/>
                <a:ea typeface="Raleway"/>
                <a:cs typeface="Raleway"/>
                <a:sym typeface="Raleway"/>
              </a:rPr>
              <a:t>The first phase of data collection will use rapid survey tools and cover all 36 districts of Maharashtra. The survey form would require facilitation at the SCERT and DEOs level to be sent out as formal orders. This process needs to be supported by UNICEF. </a:t>
            </a:r>
            <a:endParaRPr strike="sngStrike">
              <a:solidFill>
                <a:srgbClr val="000000"/>
              </a:solidFill>
              <a:latin typeface="Raleway"/>
              <a:ea typeface="Raleway"/>
              <a:cs typeface="Raleway"/>
              <a:sym typeface="Raleway"/>
            </a:endParaRPr>
          </a:p>
          <a:p>
            <a:pPr indent="20955" lvl="0" marL="0" rtl="0" algn="just">
              <a:lnSpc>
                <a:spcPct val="80000"/>
              </a:lnSpc>
              <a:spcBef>
                <a:spcPts val="600"/>
              </a:spcBef>
              <a:spcAft>
                <a:spcPts val="0"/>
              </a:spcAft>
              <a:buSzPts val="1300"/>
              <a:buNone/>
            </a:pPr>
            <a:r>
              <a:rPr lang="en">
                <a:solidFill>
                  <a:srgbClr val="000000"/>
                </a:solidFill>
                <a:latin typeface="Raleway"/>
                <a:ea typeface="Raleway"/>
                <a:cs typeface="Raleway"/>
                <a:sym typeface="Raleway"/>
              </a:rPr>
              <a:t>The second phase of data collection will include field visits. The field visits will cover 10-12 districts. This selection would be based on purposive sampling to representatively cover rural, urban and, tribal sites guided by suggestions solicited from the stakeholders, the trends indicated by the rapid survey and the suggestions by UNICEF. The primary respondents will be school HM, teachers, students and those working in the schools in the library space, including community leaders, NGO members and such. The tools used would be interviews and focus group discussions primarily. There will also be observation of a session of students using library resources.  In each district, attempts  will be made to visit 02 representative schools. </a:t>
            </a:r>
            <a:endParaRPr>
              <a:solidFill>
                <a:srgbClr val="000000"/>
              </a:solidFill>
              <a:latin typeface="Raleway"/>
              <a:ea typeface="Raleway"/>
              <a:cs typeface="Raleway"/>
              <a:sym typeface="Raleway"/>
            </a:endParaRPr>
          </a:p>
          <a:p>
            <a:pPr indent="0" lvl="0" marL="0" rtl="0" algn="l">
              <a:lnSpc>
                <a:spcPct val="95000"/>
              </a:lnSpc>
              <a:spcBef>
                <a:spcPts val="0"/>
              </a:spcBef>
              <a:spcAft>
                <a:spcPts val="1200"/>
              </a:spcAft>
              <a:buSzPts val="1300"/>
              <a:buNone/>
            </a:pPr>
            <a:r>
              <a:t/>
            </a:r>
            <a:endParaRPr sz="1500">
              <a:latin typeface="Raleway"/>
              <a:ea typeface="Raleway"/>
              <a:cs typeface="Raleway"/>
              <a:sym typeface="Raleway"/>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6"/>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Research Questions and Information Scope </a:t>
            </a:r>
            <a:endParaRPr/>
          </a:p>
        </p:txBody>
      </p:sp>
      <p:sp>
        <p:nvSpPr>
          <p:cNvPr id="162" name="Google Shape;162;p6"/>
          <p:cNvSpPr txBox="1"/>
          <p:nvPr>
            <p:ph idx="1" type="body"/>
          </p:nvPr>
        </p:nvSpPr>
        <p:spPr>
          <a:xfrm>
            <a:off x="729450" y="2078875"/>
            <a:ext cx="7688700" cy="3064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300"/>
              <a:buNone/>
            </a:pPr>
            <a:r>
              <a:rPr lang="en">
                <a:solidFill>
                  <a:srgbClr val="000000"/>
                </a:solidFill>
                <a:latin typeface="Raleway"/>
                <a:ea typeface="Raleway"/>
                <a:cs typeface="Raleway"/>
                <a:sym typeface="Raleway"/>
              </a:rPr>
              <a:t>T</a:t>
            </a:r>
            <a:r>
              <a:rPr lang="en" sz="1200">
                <a:solidFill>
                  <a:srgbClr val="000000"/>
                </a:solidFill>
                <a:latin typeface="Raleway"/>
                <a:ea typeface="Raleway"/>
                <a:cs typeface="Raleway"/>
                <a:sym typeface="Raleway"/>
              </a:rPr>
              <a:t>he list below provides the main research questions. Note that these will be finalized by the agency during the inception phase, along with the analysis framework, subject to UNICEF approval.</a:t>
            </a:r>
            <a:endParaRPr sz="1200">
              <a:solidFill>
                <a:srgbClr val="000000"/>
              </a:solidFill>
              <a:latin typeface="Raleway"/>
              <a:ea typeface="Raleway"/>
              <a:cs typeface="Raleway"/>
              <a:sym typeface="Raleway"/>
            </a:endParaRPr>
          </a:p>
          <a:p>
            <a:pPr indent="-304800" lvl="0" marL="457200" rtl="0" algn="just">
              <a:lnSpc>
                <a:spcPct val="100000"/>
              </a:lnSpc>
              <a:spcBef>
                <a:spcPts val="1200"/>
              </a:spcBef>
              <a:spcAft>
                <a:spcPts val="0"/>
              </a:spcAft>
              <a:buClr>
                <a:srgbClr val="000000"/>
              </a:buClr>
              <a:buSzPts val="1200"/>
              <a:buFont typeface="Raleway"/>
              <a:buAutoNum type="romanLcPeriod"/>
            </a:pPr>
            <a:r>
              <a:rPr lang="en" sz="1200">
                <a:solidFill>
                  <a:srgbClr val="000000"/>
                </a:solidFill>
                <a:latin typeface="Raleway"/>
                <a:ea typeface="Raleway"/>
                <a:cs typeface="Raleway"/>
                <a:sym typeface="Raleway"/>
              </a:rPr>
              <a:t>What are the current policies and provisions with regards to libraries in the state in the last 5 years (central and state)? This will include the following-</a:t>
            </a:r>
            <a:endParaRPr sz="1200">
              <a:solidFill>
                <a:srgbClr val="000000"/>
              </a:solidFill>
              <a:latin typeface="Raleway"/>
              <a:ea typeface="Raleway"/>
              <a:cs typeface="Raleway"/>
              <a:sym typeface="Raleway"/>
            </a:endParaRPr>
          </a:p>
          <a:p>
            <a:pPr indent="-304800" lvl="1" marL="914400" rtl="0" algn="just">
              <a:lnSpc>
                <a:spcPct val="100000"/>
              </a:lnSpc>
              <a:spcBef>
                <a:spcPts val="0"/>
              </a:spcBef>
              <a:spcAft>
                <a:spcPts val="0"/>
              </a:spcAft>
              <a:buClr>
                <a:srgbClr val="000000"/>
              </a:buClr>
              <a:buSzPts val="1200"/>
              <a:buFont typeface="Raleway"/>
              <a:buAutoNum type="alphaLcPeriod"/>
            </a:pPr>
            <a:r>
              <a:rPr lang="en" sz="1200">
                <a:solidFill>
                  <a:srgbClr val="000000"/>
                </a:solidFill>
                <a:latin typeface="Raleway"/>
                <a:ea typeface="Raleway"/>
                <a:cs typeface="Raleway"/>
                <a:sym typeface="Raleway"/>
              </a:rPr>
              <a:t>The basis of fund allocation and the different grants for setting up of libraries in the school; </a:t>
            </a:r>
            <a:endParaRPr sz="1200">
              <a:solidFill>
                <a:srgbClr val="000000"/>
              </a:solidFill>
              <a:latin typeface="Raleway"/>
              <a:ea typeface="Raleway"/>
              <a:cs typeface="Raleway"/>
              <a:sym typeface="Raleway"/>
            </a:endParaRPr>
          </a:p>
          <a:p>
            <a:pPr indent="-304800" lvl="1" marL="914400" rtl="0" algn="just">
              <a:lnSpc>
                <a:spcPct val="100000"/>
              </a:lnSpc>
              <a:spcBef>
                <a:spcPts val="0"/>
              </a:spcBef>
              <a:spcAft>
                <a:spcPts val="0"/>
              </a:spcAft>
              <a:buClr>
                <a:srgbClr val="000000"/>
              </a:buClr>
              <a:buSzPts val="1200"/>
              <a:buFont typeface="Raleway"/>
              <a:buAutoNum type="alphaLcPeriod"/>
            </a:pPr>
            <a:r>
              <a:rPr lang="en" sz="1200">
                <a:solidFill>
                  <a:srgbClr val="000000"/>
                </a:solidFill>
                <a:latin typeface="Raleway"/>
                <a:ea typeface="Raleway"/>
                <a:cs typeface="Raleway"/>
                <a:sym typeface="Raleway"/>
              </a:rPr>
              <a:t>Selection criteria of books to be procured for schools (types of books defined);</a:t>
            </a:r>
            <a:endParaRPr sz="1200">
              <a:solidFill>
                <a:srgbClr val="000000"/>
              </a:solidFill>
              <a:latin typeface="Raleway"/>
              <a:ea typeface="Raleway"/>
              <a:cs typeface="Raleway"/>
              <a:sym typeface="Raleway"/>
            </a:endParaRPr>
          </a:p>
          <a:p>
            <a:pPr indent="-304800" lvl="1" marL="914400" rtl="0" algn="just">
              <a:lnSpc>
                <a:spcPct val="100000"/>
              </a:lnSpc>
              <a:spcBef>
                <a:spcPts val="0"/>
              </a:spcBef>
              <a:spcAft>
                <a:spcPts val="0"/>
              </a:spcAft>
              <a:buClr>
                <a:srgbClr val="000000"/>
              </a:buClr>
              <a:buSzPts val="1200"/>
              <a:buFont typeface="Raleway"/>
              <a:buAutoNum type="alphaLcPeriod"/>
            </a:pPr>
            <a:r>
              <a:rPr lang="en" sz="1200">
                <a:solidFill>
                  <a:srgbClr val="000000"/>
                </a:solidFill>
                <a:latin typeface="Raleway"/>
                <a:ea typeface="Raleway"/>
                <a:cs typeface="Raleway"/>
                <a:sym typeface="Raleway"/>
              </a:rPr>
              <a:t>Process of procurement;</a:t>
            </a:r>
            <a:endParaRPr sz="1200">
              <a:solidFill>
                <a:srgbClr val="000000"/>
              </a:solidFill>
              <a:latin typeface="Raleway"/>
              <a:ea typeface="Raleway"/>
              <a:cs typeface="Raleway"/>
              <a:sym typeface="Raleway"/>
            </a:endParaRPr>
          </a:p>
          <a:p>
            <a:pPr indent="-304800" lvl="1" marL="914400" rtl="0" algn="just">
              <a:lnSpc>
                <a:spcPct val="100000"/>
              </a:lnSpc>
              <a:spcBef>
                <a:spcPts val="0"/>
              </a:spcBef>
              <a:spcAft>
                <a:spcPts val="0"/>
              </a:spcAft>
              <a:buClr>
                <a:srgbClr val="000000"/>
              </a:buClr>
              <a:buSzPts val="1200"/>
              <a:buFont typeface="Raleway"/>
              <a:buAutoNum type="alphaLcPeriod"/>
            </a:pPr>
            <a:r>
              <a:rPr lang="en" sz="1200">
                <a:solidFill>
                  <a:srgbClr val="000000"/>
                </a:solidFill>
                <a:latin typeface="Raleway"/>
                <a:ea typeface="Raleway"/>
                <a:cs typeface="Raleway"/>
                <a:sym typeface="Raleway"/>
              </a:rPr>
              <a:t>Roles and responsibilities of different state bodies/ departments within Education with regards to libraries;</a:t>
            </a:r>
            <a:endParaRPr sz="1200">
              <a:solidFill>
                <a:srgbClr val="000000"/>
              </a:solidFill>
              <a:latin typeface="Raleway"/>
              <a:ea typeface="Raleway"/>
              <a:cs typeface="Raleway"/>
              <a:sym typeface="Raleway"/>
            </a:endParaRPr>
          </a:p>
          <a:p>
            <a:pPr indent="-304800" lvl="1" marL="914400" rtl="0" algn="just">
              <a:lnSpc>
                <a:spcPct val="100000"/>
              </a:lnSpc>
              <a:spcBef>
                <a:spcPts val="0"/>
              </a:spcBef>
              <a:spcAft>
                <a:spcPts val="0"/>
              </a:spcAft>
              <a:buClr>
                <a:srgbClr val="000000"/>
              </a:buClr>
              <a:buSzPts val="1200"/>
              <a:buFont typeface="Raleway"/>
              <a:buAutoNum type="alphaLcPeriod"/>
            </a:pPr>
            <a:r>
              <a:rPr lang="en" sz="1200">
                <a:solidFill>
                  <a:srgbClr val="000000"/>
                </a:solidFill>
                <a:latin typeface="Raleway"/>
                <a:ea typeface="Raleway"/>
                <a:cs typeface="Raleway"/>
                <a:sym typeface="Raleway"/>
              </a:rPr>
              <a:t>Policies around the capacity building of teachers with regards to the use of libraries;</a:t>
            </a:r>
            <a:endParaRPr sz="1200">
              <a:solidFill>
                <a:srgbClr val="000000"/>
              </a:solidFill>
              <a:latin typeface="Raleway"/>
              <a:ea typeface="Raleway"/>
              <a:cs typeface="Raleway"/>
              <a:sym typeface="Raleway"/>
            </a:endParaRPr>
          </a:p>
          <a:p>
            <a:pPr indent="-304800" lvl="1" marL="914400" rtl="0" algn="just">
              <a:lnSpc>
                <a:spcPct val="100000"/>
              </a:lnSpc>
              <a:spcBef>
                <a:spcPts val="0"/>
              </a:spcBef>
              <a:spcAft>
                <a:spcPts val="0"/>
              </a:spcAft>
              <a:buClr>
                <a:srgbClr val="000000"/>
              </a:buClr>
              <a:buSzPts val="1200"/>
              <a:buFont typeface="Raleway"/>
              <a:buAutoNum type="alphaLcPeriod"/>
            </a:pPr>
            <a:r>
              <a:rPr lang="en" sz="1200">
                <a:solidFill>
                  <a:srgbClr val="000000"/>
                </a:solidFill>
                <a:latin typeface="Raleway"/>
                <a:ea typeface="Raleway"/>
                <a:cs typeface="Raleway"/>
                <a:sym typeface="Raleway"/>
              </a:rPr>
              <a:t>Guidelines for the effective use of libraries, including the library set-up/ practices of maintaining books in the libraries. </a:t>
            </a:r>
            <a:endParaRPr sz="1200">
              <a:solidFill>
                <a:srgbClr val="000000"/>
              </a:solidFill>
              <a:latin typeface="Raleway"/>
              <a:ea typeface="Raleway"/>
              <a:cs typeface="Raleway"/>
              <a:sym typeface="Raleway"/>
            </a:endParaRPr>
          </a:p>
          <a:p>
            <a:pPr indent="0" lvl="0" marL="0" rtl="0" algn="l">
              <a:lnSpc>
                <a:spcPct val="115000"/>
              </a:lnSpc>
              <a:spcBef>
                <a:spcPts val="0"/>
              </a:spcBef>
              <a:spcAft>
                <a:spcPts val="1200"/>
              </a:spcAft>
              <a:buSzPts val="1300"/>
              <a:buNone/>
            </a:pPr>
            <a:r>
              <a:t/>
            </a:r>
            <a:endParaRPr sz="1200">
              <a:solidFill>
                <a:srgbClr val="000000"/>
              </a:solidFill>
              <a:latin typeface="Raleway"/>
              <a:ea typeface="Raleway"/>
              <a:cs typeface="Raleway"/>
              <a:sym typeface="Raleway"/>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7"/>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46124"/>
              <a:buNone/>
            </a:pPr>
            <a:r>
              <a:rPr lang="en" sz="1977">
                <a:solidFill>
                  <a:srgbClr val="000000"/>
                </a:solidFill>
              </a:rPr>
              <a:t>Recommendation for the Selection of Districts</a:t>
            </a:r>
            <a:endParaRPr sz="1977">
              <a:solidFill>
                <a:srgbClr val="000000"/>
              </a:solidFill>
            </a:endParaRPr>
          </a:p>
          <a:p>
            <a:pPr indent="0" lvl="0" marL="0" rtl="0" algn="l">
              <a:lnSpc>
                <a:spcPct val="100000"/>
              </a:lnSpc>
              <a:spcBef>
                <a:spcPts val="0"/>
              </a:spcBef>
              <a:spcAft>
                <a:spcPts val="0"/>
              </a:spcAft>
              <a:buSzPct val="111111"/>
              <a:buNone/>
            </a:pPr>
            <a:r>
              <a:t/>
            </a:r>
            <a:endParaRPr/>
          </a:p>
        </p:txBody>
      </p:sp>
      <p:sp>
        <p:nvSpPr>
          <p:cNvPr id="168" name="Google Shape;168;p7"/>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rPr lang="en"/>
              <a:t>=</a:t>
            </a:r>
            <a:endParaRPr/>
          </a:p>
        </p:txBody>
      </p:sp>
      <p:pic>
        <p:nvPicPr>
          <p:cNvPr id="169" name="Google Shape;169;p7"/>
          <p:cNvPicPr preferRelativeResize="0"/>
          <p:nvPr/>
        </p:nvPicPr>
        <p:blipFill rotWithShape="1">
          <a:blip r:embed="rId3">
            <a:alphaModFix/>
          </a:blip>
          <a:srcRect b="0" l="0" r="0" t="0"/>
          <a:stretch/>
        </p:blipFill>
        <p:spPr>
          <a:xfrm>
            <a:off x="274850" y="2438400"/>
            <a:ext cx="2943225" cy="2352675"/>
          </a:xfrm>
          <a:prstGeom prst="rect">
            <a:avLst/>
          </a:prstGeom>
          <a:noFill/>
          <a:ln>
            <a:noFill/>
          </a:ln>
        </p:spPr>
      </p:pic>
      <p:pic>
        <p:nvPicPr>
          <p:cNvPr id="170" name="Google Shape;170;p7"/>
          <p:cNvPicPr preferRelativeResize="0"/>
          <p:nvPr/>
        </p:nvPicPr>
        <p:blipFill rotWithShape="1">
          <a:blip r:embed="rId4">
            <a:alphaModFix/>
          </a:blip>
          <a:srcRect b="0" l="0" r="15703" t="0"/>
          <a:stretch/>
        </p:blipFill>
        <p:spPr>
          <a:xfrm>
            <a:off x="4073975" y="2005700"/>
            <a:ext cx="3305175" cy="26193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8"/>
          <p:cNvSpPr txBox="1"/>
          <p:nvPr>
            <p:ph type="title"/>
          </p:nvPr>
        </p:nvSpPr>
        <p:spPr>
          <a:xfrm>
            <a:off x="729450" y="1318650"/>
            <a:ext cx="7688700" cy="10893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203156"/>
              <a:buNone/>
            </a:pPr>
            <a:r>
              <a:rPr b="0" lang="en" sz="1422">
                <a:solidFill>
                  <a:srgbClr val="000000"/>
                </a:solidFill>
              </a:rPr>
              <a:t>T</a:t>
            </a:r>
            <a:r>
              <a:rPr b="0" lang="en" sz="1977">
                <a:solidFill>
                  <a:srgbClr val="000000"/>
                </a:solidFill>
              </a:rPr>
              <a:t>he selection of the districts for </a:t>
            </a:r>
            <a:r>
              <a:rPr lang="en" sz="1977">
                <a:solidFill>
                  <a:srgbClr val="000000"/>
                </a:solidFill>
              </a:rPr>
              <a:t>field visits</a:t>
            </a:r>
            <a:r>
              <a:rPr b="0" lang="en" sz="1977">
                <a:solidFill>
                  <a:srgbClr val="000000"/>
                </a:solidFill>
              </a:rPr>
              <a:t> will be based on four major criteria: </a:t>
            </a:r>
            <a:endParaRPr b="0" sz="1977">
              <a:solidFill>
                <a:srgbClr val="000000"/>
              </a:solidFill>
            </a:endParaRPr>
          </a:p>
          <a:p>
            <a:pPr indent="0" lvl="0" marL="0" rtl="0" algn="l">
              <a:lnSpc>
                <a:spcPct val="100000"/>
              </a:lnSpc>
              <a:spcBef>
                <a:spcPts val="0"/>
              </a:spcBef>
              <a:spcAft>
                <a:spcPts val="0"/>
              </a:spcAft>
              <a:buSzPct val="111111"/>
              <a:buNone/>
            </a:pPr>
            <a:r>
              <a:t/>
            </a:r>
            <a:endParaRPr/>
          </a:p>
        </p:txBody>
      </p:sp>
      <p:sp>
        <p:nvSpPr>
          <p:cNvPr id="176" name="Google Shape;176;p8"/>
          <p:cNvSpPr txBox="1"/>
          <p:nvPr>
            <p:ph idx="1" type="body"/>
          </p:nvPr>
        </p:nvSpPr>
        <p:spPr>
          <a:xfrm>
            <a:off x="729450" y="2078875"/>
            <a:ext cx="7688700" cy="3064500"/>
          </a:xfrm>
          <a:prstGeom prst="rect">
            <a:avLst/>
          </a:prstGeom>
          <a:noFill/>
          <a:ln>
            <a:noFill/>
          </a:ln>
        </p:spPr>
        <p:txBody>
          <a:bodyPr anchorCtr="0" anchor="t" bIns="91425" lIns="91425" spcFirstLastPara="1" rIns="91425" wrap="square" tIns="91425">
            <a:noAutofit/>
          </a:bodyPr>
          <a:lstStyle/>
          <a:p>
            <a:pPr indent="-342900" lvl="0" marL="457200" rtl="0" algn="just">
              <a:lnSpc>
                <a:spcPct val="150000"/>
              </a:lnSpc>
              <a:spcBef>
                <a:spcPts val="0"/>
              </a:spcBef>
              <a:spcAft>
                <a:spcPts val="0"/>
              </a:spcAft>
              <a:buClr>
                <a:srgbClr val="000000"/>
              </a:buClr>
              <a:buSzPts val="1800"/>
              <a:buFont typeface="Raleway"/>
              <a:buAutoNum type="arabicPeriod"/>
            </a:pPr>
            <a:r>
              <a:rPr lang="en" sz="1800">
                <a:solidFill>
                  <a:srgbClr val="000000"/>
                </a:solidFill>
                <a:latin typeface="Raleway"/>
                <a:ea typeface="Raleway"/>
                <a:cs typeface="Raleway"/>
                <a:sym typeface="Raleway"/>
              </a:rPr>
              <a:t>Regional Representation </a:t>
            </a:r>
            <a:endParaRPr sz="1800">
              <a:solidFill>
                <a:srgbClr val="000000"/>
              </a:solidFill>
              <a:latin typeface="Raleway"/>
              <a:ea typeface="Raleway"/>
              <a:cs typeface="Raleway"/>
              <a:sym typeface="Raleway"/>
            </a:endParaRPr>
          </a:p>
          <a:p>
            <a:pPr indent="-342900" lvl="0" marL="457200" rtl="0" algn="just">
              <a:lnSpc>
                <a:spcPct val="150000"/>
              </a:lnSpc>
              <a:spcBef>
                <a:spcPts val="0"/>
              </a:spcBef>
              <a:spcAft>
                <a:spcPts val="0"/>
              </a:spcAft>
              <a:buClr>
                <a:srgbClr val="000000"/>
              </a:buClr>
              <a:buSzPts val="1800"/>
              <a:buFont typeface="Raleway"/>
              <a:buAutoNum type="arabicPeriod"/>
            </a:pPr>
            <a:r>
              <a:rPr lang="en" sz="1800">
                <a:solidFill>
                  <a:srgbClr val="000000"/>
                </a:solidFill>
                <a:latin typeface="Raleway"/>
                <a:ea typeface="Raleway"/>
                <a:cs typeface="Raleway"/>
                <a:sym typeface="Raleway"/>
              </a:rPr>
              <a:t>Geographical aspects (sharing borders with other states, water scarcity, etc.)</a:t>
            </a:r>
            <a:endParaRPr sz="1800">
              <a:solidFill>
                <a:srgbClr val="000000"/>
              </a:solidFill>
              <a:latin typeface="Raleway"/>
              <a:ea typeface="Raleway"/>
              <a:cs typeface="Raleway"/>
              <a:sym typeface="Raleway"/>
            </a:endParaRPr>
          </a:p>
          <a:p>
            <a:pPr indent="-342900" lvl="0" marL="457200" rtl="0" algn="just">
              <a:lnSpc>
                <a:spcPct val="150000"/>
              </a:lnSpc>
              <a:spcBef>
                <a:spcPts val="0"/>
              </a:spcBef>
              <a:spcAft>
                <a:spcPts val="0"/>
              </a:spcAft>
              <a:buClr>
                <a:srgbClr val="000000"/>
              </a:buClr>
              <a:buSzPts val="1800"/>
              <a:buFont typeface="Raleway"/>
              <a:buAutoNum type="arabicPeriod"/>
            </a:pPr>
            <a:r>
              <a:rPr lang="en" sz="1800">
                <a:solidFill>
                  <a:srgbClr val="000000"/>
                </a:solidFill>
                <a:latin typeface="Raleway"/>
                <a:ea typeface="Raleway"/>
                <a:cs typeface="Raleway"/>
                <a:sym typeface="Raleway"/>
              </a:rPr>
              <a:t>Demographics - (Tribal, Religious minorities, etc), the economic landscape (rural/urban/migrant, BPL, etc), and linguistic representation and disability</a:t>
            </a:r>
            <a:endParaRPr sz="1800">
              <a:solidFill>
                <a:srgbClr val="000000"/>
              </a:solidFill>
              <a:latin typeface="Raleway"/>
              <a:ea typeface="Raleway"/>
              <a:cs typeface="Raleway"/>
              <a:sym typeface="Raleway"/>
            </a:endParaRPr>
          </a:p>
          <a:p>
            <a:pPr indent="-342900" lvl="0" marL="457200" rtl="0" algn="just">
              <a:lnSpc>
                <a:spcPct val="150000"/>
              </a:lnSpc>
              <a:spcBef>
                <a:spcPts val="0"/>
              </a:spcBef>
              <a:spcAft>
                <a:spcPts val="0"/>
              </a:spcAft>
              <a:buClr>
                <a:srgbClr val="000000"/>
              </a:buClr>
              <a:buSzPts val="1800"/>
              <a:buFont typeface="Raleway"/>
              <a:buAutoNum type="arabicPeriod"/>
            </a:pPr>
            <a:r>
              <a:rPr lang="en" sz="1800">
                <a:solidFill>
                  <a:srgbClr val="000000"/>
                </a:solidFill>
                <a:latin typeface="Raleway"/>
                <a:ea typeface="Raleway"/>
                <a:cs typeface="Raleway"/>
                <a:sym typeface="Raleway"/>
              </a:rPr>
              <a:t>Aspirational districts</a:t>
            </a:r>
            <a:endParaRPr sz="1900">
              <a:latin typeface="Raleway"/>
              <a:ea typeface="Raleway"/>
              <a:cs typeface="Raleway"/>
              <a:sym typeface="Raleway"/>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graphicFrame>
        <p:nvGraphicFramePr>
          <p:cNvPr id="181" name="Google Shape;181;p9"/>
          <p:cNvGraphicFramePr/>
          <p:nvPr/>
        </p:nvGraphicFramePr>
        <p:xfrm>
          <a:off x="215025" y="243400"/>
          <a:ext cx="3000000" cy="3000000"/>
        </p:xfrm>
        <a:graphic>
          <a:graphicData uri="http://schemas.openxmlformats.org/drawingml/2006/table">
            <a:tbl>
              <a:tblPr>
                <a:noFill/>
                <a:tableStyleId>{C46E3EFB-4FFA-477D-A935-83739CEA0E77}</a:tableStyleId>
              </a:tblPr>
              <a:tblGrid>
                <a:gridCol w="1272550"/>
                <a:gridCol w="1498775"/>
                <a:gridCol w="4488000"/>
              </a:tblGrid>
              <a:tr h="100000">
                <a:tc>
                  <a:txBody>
                    <a:bodyPr/>
                    <a:lstStyle/>
                    <a:p>
                      <a:pPr indent="0" lvl="0" marL="0" marR="0" rtl="0" algn="just">
                        <a:lnSpc>
                          <a:spcPct val="150000"/>
                        </a:lnSpc>
                        <a:spcBef>
                          <a:spcPts val="0"/>
                        </a:spcBef>
                        <a:spcAft>
                          <a:spcPts val="0"/>
                        </a:spcAft>
                        <a:buClr>
                          <a:srgbClr val="000000"/>
                        </a:buClr>
                        <a:buSzPts val="600"/>
                        <a:buFont typeface="Arial"/>
                        <a:buNone/>
                      </a:pPr>
                      <a:r>
                        <a:rPr b="1" lang="en" sz="600" u="none" cap="none" strike="noStrike">
                          <a:latin typeface="Times New Roman"/>
                          <a:ea typeface="Times New Roman"/>
                          <a:cs typeface="Times New Roman"/>
                          <a:sym typeface="Times New Roman"/>
                        </a:rPr>
                        <a:t>Region</a:t>
                      </a:r>
                      <a:endParaRPr b="1" sz="600" u="none" cap="none" strike="noStrike">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50000"/>
                        </a:lnSpc>
                        <a:spcBef>
                          <a:spcPts val="0"/>
                        </a:spcBef>
                        <a:spcAft>
                          <a:spcPts val="0"/>
                        </a:spcAft>
                        <a:buClr>
                          <a:srgbClr val="000000"/>
                        </a:buClr>
                        <a:buSzPts val="600"/>
                        <a:buFont typeface="Arial"/>
                        <a:buNone/>
                      </a:pPr>
                      <a:r>
                        <a:rPr b="1" lang="en" sz="600" u="none" cap="none" strike="noStrike">
                          <a:latin typeface="Times New Roman"/>
                          <a:ea typeface="Times New Roman"/>
                          <a:cs typeface="Times New Roman"/>
                          <a:sym typeface="Times New Roman"/>
                        </a:rPr>
                        <a:t>Districts </a:t>
                      </a:r>
                      <a:endParaRPr b="1" sz="600" u="none" cap="none" strike="noStrike">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50000"/>
                        </a:lnSpc>
                        <a:spcBef>
                          <a:spcPts val="0"/>
                        </a:spcBef>
                        <a:spcAft>
                          <a:spcPts val="0"/>
                        </a:spcAft>
                        <a:buClr>
                          <a:srgbClr val="000000"/>
                        </a:buClr>
                        <a:buSzPts val="600"/>
                        <a:buFont typeface="Arial"/>
                        <a:buNone/>
                      </a:pPr>
                      <a:r>
                        <a:rPr b="1" lang="en" sz="600" u="none" cap="none" strike="noStrike">
                          <a:latin typeface="Times New Roman"/>
                          <a:ea typeface="Times New Roman"/>
                          <a:cs typeface="Times New Roman"/>
                          <a:sym typeface="Times New Roman"/>
                        </a:rPr>
                        <a:t>Criteria</a:t>
                      </a:r>
                      <a:endParaRPr b="1" sz="600" u="none" cap="none" strike="noStrike">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935750">
                <a:tc>
                  <a:txBody>
                    <a:bodyPr/>
                    <a:lstStyle/>
                    <a:p>
                      <a:pPr indent="0" lvl="0" marL="0" marR="0" rtl="0" algn="just">
                        <a:lnSpc>
                          <a:spcPct val="150000"/>
                        </a:lnSpc>
                        <a:spcBef>
                          <a:spcPts val="0"/>
                        </a:spcBef>
                        <a:spcAft>
                          <a:spcPts val="0"/>
                        </a:spcAft>
                        <a:buClr>
                          <a:srgbClr val="000000"/>
                        </a:buClr>
                        <a:buSzPts val="600"/>
                        <a:buFont typeface="Arial"/>
                        <a:buNone/>
                      </a:pPr>
                      <a:r>
                        <a:rPr lang="en" sz="600" u="none" cap="none" strike="noStrike">
                          <a:latin typeface="Times New Roman"/>
                          <a:ea typeface="Times New Roman"/>
                          <a:cs typeface="Times New Roman"/>
                          <a:sym typeface="Times New Roman"/>
                        </a:rPr>
                        <a:t>Western Maharashtra</a:t>
                      </a:r>
                      <a:endParaRPr sz="600" u="none" cap="none" strike="noStrike">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260350" lvl="0" marL="457200" marR="0" rtl="0" algn="just">
                        <a:lnSpc>
                          <a:spcPct val="150000"/>
                        </a:lnSpc>
                        <a:spcBef>
                          <a:spcPts val="0"/>
                        </a:spcBef>
                        <a:spcAft>
                          <a:spcPts val="0"/>
                        </a:spcAft>
                        <a:buClr>
                          <a:srgbClr val="000000"/>
                        </a:buClr>
                        <a:buSzPts val="500"/>
                        <a:buFont typeface="Arial"/>
                        <a:buAutoNum type="arabicPeriod"/>
                      </a:pPr>
                      <a:r>
                        <a:rPr b="1" lang="en" sz="600" u="none" cap="none" strike="noStrike">
                          <a:solidFill>
                            <a:srgbClr val="0000FF"/>
                          </a:solidFill>
                          <a:latin typeface="Times New Roman"/>
                          <a:ea typeface="Times New Roman"/>
                          <a:cs typeface="Times New Roman"/>
                          <a:sym typeface="Times New Roman"/>
                        </a:rPr>
                        <a:t>Satara</a:t>
                      </a:r>
                      <a:r>
                        <a:rPr lang="en" sz="600" u="none" cap="none" strike="noStrike">
                          <a:latin typeface="Times New Roman"/>
                          <a:ea typeface="Times New Roman"/>
                          <a:cs typeface="Times New Roman"/>
                          <a:sym typeface="Times New Roman"/>
                        </a:rPr>
                        <a:t> </a:t>
                      </a:r>
                      <a:endParaRPr sz="600" u="none" cap="none" strike="noStrike">
                        <a:latin typeface="Times New Roman"/>
                        <a:ea typeface="Times New Roman"/>
                        <a:cs typeface="Times New Roman"/>
                        <a:sym typeface="Times New Roman"/>
                      </a:endParaRPr>
                    </a:p>
                    <a:p>
                      <a:pPr indent="-260350" lvl="0" marL="457200" marR="0" rtl="0" algn="just">
                        <a:lnSpc>
                          <a:spcPct val="150000"/>
                        </a:lnSpc>
                        <a:spcBef>
                          <a:spcPts val="0"/>
                        </a:spcBef>
                        <a:spcAft>
                          <a:spcPts val="0"/>
                        </a:spcAft>
                        <a:buClr>
                          <a:srgbClr val="000000"/>
                        </a:buClr>
                        <a:buSzPts val="500"/>
                        <a:buFont typeface="Arial"/>
                        <a:buAutoNum type="arabicPeriod"/>
                      </a:pPr>
                      <a:r>
                        <a:rPr lang="en" sz="600" u="none" cap="none" strike="noStrike">
                          <a:latin typeface="Times New Roman"/>
                          <a:ea typeface="Times New Roman"/>
                          <a:cs typeface="Times New Roman"/>
                          <a:sym typeface="Times New Roman"/>
                        </a:rPr>
                        <a:t>Sangali</a:t>
                      </a:r>
                      <a:endParaRPr sz="600" u="none" cap="none" strike="noStrike">
                        <a:latin typeface="Times New Roman"/>
                        <a:ea typeface="Times New Roman"/>
                        <a:cs typeface="Times New Roman"/>
                        <a:sym typeface="Times New Roman"/>
                      </a:endParaRPr>
                    </a:p>
                    <a:p>
                      <a:pPr indent="-260350" lvl="0" marL="457200" marR="0" rtl="0" algn="just">
                        <a:lnSpc>
                          <a:spcPct val="150000"/>
                        </a:lnSpc>
                        <a:spcBef>
                          <a:spcPts val="0"/>
                        </a:spcBef>
                        <a:spcAft>
                          <a:spcPts val="0"/>
                        </a:spcAft>
                        <a:buClr>
                          <a:srgbClr val="000000"/>
                        </a:buClr>
                        <a:buSzPts val="500"/>
                        <a:buFont typeface="Arial"/>
                        <a:buAutoNum type="arabicPeriod"/>
                      </a:pPr>
                      <a:r>
                        <a:rPr lang="en" sz="600" u="none" cap="none" strike="noStrike">
                          <a:latin typeface="Times New Roman"/>
                          <a:ea typeface="Times New Roman"/>
                          <a:cs typeface="Times New Roman"/>
                          <a:sym typeface="Times New Roman"/>
                        </a:rPr>
                        <a:t>Solapur</a:t>
                      </a:r>
                      <a:endParaRPr sz="600" u="none" cap="none" strike="noStrike">
                        <a:latin typeface="Times New Roman"/>
                        <a:ea typeface="Times New Roman"/>
                        <a:cs typeface="Times New Roman"/>
                        <a:sym typeface="Times New Roman"/>
                      </a:endParaRPr>
                    </a:p>
                    <a:p>
                      <a:pPr indent="-260350" lvl="0" marL="457200" marR="0" rtl="0" algn="just">
                        <a:lnSpc>
                          <a:spcPct val="150000"/>
                        </a:lnSpc>
                        <a:spcBef>
                          <a:spcPts val="0"/>
                        </a:spcBef>
                        <a:spcAft>
                          <a:spcPts val="0"/>
                        </a:spcAft>
                        <a:buClr>
                          <a:srgbClr val="0000FF"/>
                        </a:buClr>
                        <a:buSzPts val="500"/>
                        <a:buFont typeface="Arial"/>
                        <a:buAutoNum type="arabicPeriod"/>
                      </a:pPr>
                      <a:r>
                        <a:rPr b="1" lang="en" sz="600" u="none" cap="none" strike="noStrike">
                          <a:solidFill>
                            <a:srgbClr val="0000FF"/>
                          </a:solidFill>
                          <a:latin typeface="Times New Roman"/>
                          <a:ea typeface="Times New Roman"/>
                          <a:cs typeface="Times New Roman"/>
                          <a:sym typeface="Times New Roman"/>
                        </a:rPr>
                        <a:t>Kolhapur</a:t>
                      </a:r>
                      <a:endParaRPr b="1" sz="600" u="none" cap="none" strike="noStrike">
                        <a:solidFill>
                          <a:srgbClr val="0000FF"/>
                        </a:solidFill>
                        <a:latin typeface="Times New Roman"/>
                        <a:ea typeface="Times New Roman"/>
                        <a:cs typeface="Times New Roman"/>
                        <a:sym typeface="Times New Roman"/>
                      </a:endParaRPr>
                    </a:p>
                    <a:p>
                      <a:pPr indent="-260350" lvl="0" marL="457200" marR="0" rtl="0" algn="just">
                        <a:lnSpc>
                          <a:spcPct val="150000"/>
                        </a:lnSpc>
                        <a:spcBef>
                          <a:spcPts val="0"/>
                        </a:spcBef>
                        <a:spcAft>
                          <a:spcPts val="0"/>
                        </a:spcAft>
                        <a:buClr>
                          <a:srgbClr val="0000FF"/>
                        </a:buClr>
                        <a:buSzPts val="500"/>
                        <a:buFont typeface="Arial"/>
                        <a:buAutoNum type="arabicPeriod"/>
                      </a:pPr>
                      <a:r>
                        <a:rPr b="1" lang="en" sz="600" u="none" cap="none" strike="noStrike">
                          <a:solidFill>
                            <a:srgbClr val="0000FF"/>
                          </a:solidFill>
                          <a:latin typeface="Times New Roman"/>
                          <a:ea typeface="Times New Roman"/>
                          <a:cs typeface="Times New Roman"/>
                          <a:sym typeface="Times New Roman"/>
                        </a:rPr>
                        <a:t>Pune </a:t>
                      </a:r>
                      <a:endParaRPr b="1" sz="600" u="none" cap="none" strike="noStrike">
                        <a:solidFill>
                          <a:srgbClr val="0000FF"/>
                        </a:solidFill>
                        <a:latin typeface="Times New Roman"/>
                        <a:ea typeface="Times New Roman"/>
                        <a:cs typeface="Times New Roman"/>
                        <a:sym typeface="Times New Roman"/>
                      </a:endParaRPr>
                    </a:p>
                  </a:txBody>
                  <a:tcPr marT="63500" marB="63500" marR="63500" marL="63500">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260350" lvl="0" marL="457200" marR="0" rtl="0" algn="just">
                        <a:lnSpc>
                          <a:spcPct val="150000"/>
                        </a:lnSpc>
                        <a:spcBef>
                          <a:spcPts val="0"/>
                        </a:spcBef>
                        <a:spcAft>
                          <a:spcPts val="0"/>
                        </a:spcAft>
                        <a:buClr>
                          <a:srgbClr val="000000"/>
                        </a:buClr>
                        <a:buSzPts val="500"/>
                        <a:buFont typeface="Arial"/>
                        <a:buAutoNum type="arabicPeriod"/>
                      </a:pPr>
                      <a:r>
                        <a:rPr lang="en" sz="600" u="none" cap="none" strike="noStrike">
                          <a:latin typeface="Times New Roman"/>
                          <a:ea typeface="Times New Roman"/>
                          <a:cs typeface="Times New Roman"/>
                          <a:sym typeface="Times New Roman"/>
                        </a:rPr>
                        <a:t>Buddhist Population | Rural | History | </a:t>
                      </a:r>
                      <a:endParaRPr sz="600" u="none" cap="none" strike="noStrike">
                        <a:latin typeface="Times New Roman"/>
                        <a:ea typeface="Times New Roman"/>
                        <a:cs typeface="Times New Roman"/>
                        <a:sym typeface="Times New Roman"/>
                      </a:endParaRPr>
                    </a:p>
                    <a:p>
                      <a:pPr indent="-260350" lvl="0" marL="457200" marR="0" rtl="0" algn="just">
                        <a:lnSpc>
                          <a:spcPct val="150000"/>
                        </a:lnSpc>
                        <a:spcBef>
                          <a:spcPts val="0"/>
                        </a:spcBef>
                        <a:spcAft>
                          <a:spcPts val="0"/>
                        </a:spcAft>
                        <a:buClr>
                          <a:srgbClr val="000000"/>
                        </a:buClr>
                        <a:buSzPts val="500"/>
                        <a:buFont typeface="Arial"/>
                        <a:buAutoNum type="arabicPeriod"/>
                      </a:pPr>
                      <a:r>
                        <a:rPr lang="en" sz="600" u="none" cap="none" strike="noStrike">
                          <a:latin typeface="Times New Roman"/>
                          <a:ea typeface="Times New Roman"/>
                          <a:cs typeface="Times New Roman"/>
                          <a:sym typeface="Times New Roman"/>
                        </a:rPr>
                        <a:t>Border | Conflict </a:t>
                      </a:r>
                      <a:endParaRPr sz="600" u="none" cap="none" strike="noStrike">
                        <a:latin typeface="Times New Roman"/>
                        <a:ea typeface="Times New Roman"/>
                        <a:cs typeface="Times New Roman"/>
                        <a:sym typeface="Times New Roman"/>
                      </a:endParaRPr>
                    </a:p>
                    <a:p>
                      <a:pPr indent="-260350" lvl="0" marL="457200" marR="0" rtl="0" algn="just">
                        <a:lnSpc>
                          <a:spcPct val="150000"/>
                        </a:lnSpc>
                        <a:spcBef>
                          <a:spcPts val="0"/>
                        </a:spcBef>
                        <a:spcAft>
                          <a:spcPts val="0"/>
                        </a:spcAft>
                        <a:buClr>
                          <a:srgbClr val="000000"/>
                        </a:buClr>
                        <a:buSzPts val="500"/>
                        <a:buFont typeface="Arial"/>
                        <a:buAutoNum type="arabicPeriod"/>
                      </a:pPr>
                      <a:r>
                        <a:rPr lang="en" sz="600" u="none" cap="none" strike="noStrike">
                          <a:latin typeface="Times New Roman"/>
                          <a:ea typeface="Times New Roman"/>
                          <a:cs typeface="Times New Roman"/>
                          <a:sym typeface="Times New Roman"/>
                        </a:rPr>
                        <a:t>Border | Conflict | Disability</a:t>
                      </a:r>
                      <a:endParaRPr sz="600" u="none" cap="none" strike="noStrike">
                        <a:latin typeface="Times New Roman"/>
                        <a:ea typeface="Times New Roman"/>
                        <a:cs typeface="Times New Roman"/>
                        <a:sym typeface="Times New Roman"/>
                      </a:endParaRPr>
                    </a:p>
                    <a:p>
                      <a:pPr indent="-260350" lvl="0" marL="457200" marR="0" rtl="0" algn="just">
                        <a:lnSpc>
                          <a:spcPct val="150000"/>
                        </a:lnSpc>
                        <a:spcBef>
                          <a:spcPts val="0"/>
                        </a:spcBef>
                        <a:spcAft>
                          <a:spcPts val="0"/>
                        </a:spcAft>
                        <a:buClr>
                          <a:srgbClr val="000000"/>
                        </a:buClr>
                        <a:buSzPts val="500"/>
                        <a:buFont typeface="Arial"/>
                        <a:buAutoNum type="arabicPeriod"/>
                      </a:pPr>
                      <a:r>
                        <a:rPr lang="en" sz="600" u="none" cap="none" strike="noStrike">
                          <a:latin typeface="Times New Roman"/>
                          <a:ea typeface="Times New Roman"/>
                          <a:cs typeface="Times New Roman"/>
                          <a:sym typeface="Times New Roman"/>
                        </a:rPr>
                        <a:t>Urban-Rural | Border | Conflict | Linguistic</a:t>
                      </a:r>
                      <a:endParaRPr sz="600" u="none" cap="none" strike="noStrike">
                        <a:latin typeface="Times New Roman"/>
                        <a:ea typeface="Times New Roman"/>
                        <a:cs typeface="Times New Roman"/>
                        <a:sym typeface="Times New Roman"/>
                      </a:endParaRPr>
                    </a:p>
                    <a:p>
                      <a:pPr indent="-260350" lvl="0" marL="457200" marR="0" rtl="0" algn="just">
                        <a:lnSpc>
                          <a:spcPct val="150000"/>
                        </a:lnSpc>
                        <a:spcBef>
                          <a:spcPts val="0"/>
                        </a:spcBef>
                        <a:spcAft>
                          <a:spcPts val="0"/>
                        </a:spcAft>
                        <a:buClr>
                          <a:srgbClr val="000000"/>
                        </a:buClr>
                        <a:buSzPts val="500"/>
                        <a:buFont typeface="Arial"/>
                        <a:buAutoNum type="arabicPeriod"/>
                      </a:pPr>
                      <a:r>
                        <a:rPr lang="en" sz="600" u="none" cap="none" strike="noStrike">
                          <a:latin typeface="Times New Roman"/>
                          <a:ea typeface="Times New Roman"/>
                          <a:cs typeface="Times New Roman"/>
                          <a:sym typeface="Times New Roman"/>
                        </a:rPr>
                        <a:t>Urban | Migrant | Disability</a:t>
                      </a:r>
                      <a:endParaRPr sz="600" u="none" cap="none" strike="noStrike">
                        <a:latin typeface="Times New Roman"/>
                        <a:ea typeface="Times New Roman"/>
                        <a:cs typeface="Times New Roman"/>
                        <a:sym typeface="Times New Roman"/>
                      </a:endParaRPr>
                    </a:p>
                  </a:txBody>
                  <a:tcPr marT="63500" marB="63500" marR="63500" marL="63500">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223925">
                <a:tc>
                  <a:txBody>
                    <a:bodyPr/>
                    <a:lstStyle/>
                    <a:p>
                      <a:pPr indent="0" lvl="0" marL="0" marR="0" rtl="0" algn="just">
                        <a:lnSpc>
                          <a:spcPct val="150000"/>
                        </a:lnSpc>
                        <a:spcBef>
                          <a:spcPts val="0"/>
                        </a:spcBef>
                        <a:spcAft>
                          <a:spcPts val="0"/>
                        </a:spcAft>
                        <a:buClr>
                          <a:srgbClr val="000000"/>
                        </a:buClr>
                        <a:buSzPts val="600"/>
                        <a:buFont typeface="Arial"/>
                        <a:buNone/>
                      </a:pPr>
                      <a:r>
                        <a:rPr lang="en" sz="600" u="none" cap="none" strike="noStrike">
                          <a:latin typeface="Times New Roman"/>
                          <a:ea typeface="Times New Roman"/>
                          <a:cs typeface="Times New Roman"/>
                          <a:sym typeface="Times New Roman"/>
                        </a:rPr>
                        <a:t>Marathwada</a:t>
                      </a:r>
                      <a:endParaRPr sz="600" u="none" cap="none" strike="noStrike">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260350" lvl="0" marL="457200" marR="0" rtl="0" algn="just">
                        <a:lnSpc>
                          <a:spcPct val="150000"/>
                        </a:lnSpc>
                        <a:spcBef>
                          <a:spcPts val="0"/>
                        </a:spcBef>
                        <a:spcAft>
                          <a:spcPts val="0"/>
                        </a:spcAft>
                        <a:buClr>
                          <a:srgbClr val="0000FF"/>
                        </a:buClr>
                        <a:buSzPts val="500"/>
                        <a:buFont typeface="Arial"/>
                        <a:buAutoNum type="arabicPeriod"/>
                      </a:pPr>
                      <a:r>
                        <a:rPr b="1" lang="en" sz="600" u="none" cap="none" strike="noStrike">
                          <a:solidFill>
                            <a:srgbClr val="0000FF"/>
                          </a:solidFill>
                          <a:latin typeface="Times New Roman"/>
                          <a:ea typeface="Times New Roman"/>
                          <a:cs typeface="Times New Roman"/>
                          <a:sym typeface="Times New Roman"/>
                        </a:rPr>
                        <a:t>Aurangabad</a:t>
                      </a:r>
                      <a:r>
                        <a:rPr lang="en" sz="600" u="none" cap="none" strike="noStrike">
                          <a:solidFill>
                            <a:srgbClr val="0000FF"/>
                          </a:solidFill>
                          <a:latin typeface="Times New Roman"/>
                          <a:ea typeface="Times New Roman"/>
                          <a:cs typeface="Times New Roman"/>
                          <a:sym typeface="Times New Roman"/>
                        </a:rPr>
                        <a:t> </a:t>
                      </a:r>
                      <a:endParaRPr sz="600" u="none" cap="none" strike="noStrike">
                        <a:solidFill>
                          <a:srgbClr val="0000FF"/>
                        </a:solidFill>
                        <a:latin typeface="Times New Roman"/>
                        <a:ea typeface="Times New Roman"/>
                        <a:cs typeface="Times New Roman"/>
                        <a:sym typeface="Times New Roman"/>
                      </a:endParaRPr>
                    </a:p>
                    <a:p>
                      <a:pPr indent="-260350" lvl="0" marL="457200" marR="0" rtl="0" algn="just">
                        <a:lnSpc>
                          <a:spcPct val="150000"/>
                        </a:lnSpc>
                        <a:spcBef>
                          <a:spcPts val="0"/>
                        </a:spcBef>
                        <a:spcAft>
                          <a:spcPts val="0"/>
                        </a:spcAft>
                        <a:buClr>
                          <a:srgbClr val="0000FF"/>
                        </a:buClr>
                        <a:buSzPts val="500"/>
                        <a:buFont typeface="Arial"/>
                        <a:buAutoNum type="arabicPeriod"/>
                      </a:pPr>
                      <a:r>
                        <a:rPr b="1" i="1" lang="en" sz="600" u="none" cap="none" strike="noStrike">
                          <a:solidFill>
                            <a:srgbClr val="0000FF"/>
                          </a:solidFill>
                          <a:latin typeface="Times New Roman"/>
                          <a:ea typeface="Times New Roman"/>
                          <a:cs typeface="Times New Roman"/>
                          <a:sym typeface="Times New Roman"/>
                        </a:rPr>
                        <a:t>Latur</a:t>
                      </a:r>
                      <a:endParaRPr b="1" i="1" sz="600" u="none" cap="none" strike="noStrike">
                        <a:solidFill>
                          <a:srgbClr val="0000FF"/>
                        </a:solidFill>
                        <a:latin typeface="Times New Roman"/>
                        <a:ea typeface="Times New Roman"/>
                        <a:cs typeface="Times New Roman"/>
                        <a:sym typeface="Times New Roman"/>
                      </a:endParaRPr>
                    </a:p>
                    <a:p>
                      <a:pPr indent="-260350" lvl="0" marL="457200" marR="0" rtl="0" algn="just">
                        <a:lnSpc>
                          <a:spcPct val="150000"/>
                        </a:lnSpc>
                        <a:spcBef>
                          <a:spcPts val="0"/>
                        </a:spcBef>
                        <a:spcAft>
                          <a:spcPts val="0"/>
                        </a:spcAft>
                        <a:buClr>
                          <a:srgbClr val="0000FF"/>
                        </a:buClr>
                        <a:buSzPts val="500"/>
                        <a:buFont typeface="Arial"/>
                        <a:buAutoNum type="arabicPeriod"/>
                      </a:pPr>
                      <a:r>
                        <a:rPr b="1" lang="en" sz="600" u="none" cap="none" strike="noStrike">
                          <a:solidFill>
                            <a:srgbClr val="0000FF"/>
                          </a:solidFill>
                          <a:latin typeface="Times New Roman"/>
                          <a:ea typeface="Times New Roman"/>
                          <a:cs typeface="Times New Roman"/>
                          <a:sym typeface="Times New Roman"/>
                        </a:rPr>
                        <a:t>Beed</a:t>
                      </a:r>
                      <a:endParaRPr b="1" sz="600" u="none" cap="none" strike="noStrike">
                        <a:solidFill>
                          <a:srgbClr val="0000FF"/>
                        </a:solidFill>
                        <a:latin typeface="Times New Roman"/>
                        <a:ea typeface="Times New Roman"/>
                        <a:cs typeface="Times New Roman"/>
                        <a:sym typeface="Times New Roman"/>
                      </a:endParaRPr>
                    </a:p>
                    <a:p>
                      <a:pPr indent="-260350" lvl="0" marL="457200" marR="0" rtl="0" algn="just">
                        <a:lnSpc>
                          <a:spcPct val="150000"/>
                        </a:lnSpc>
                        <a:spcBef>
                          <a:spcPts val="0"/>
                        </a:spcBef>
                        <a:spcAft>
                          <a:spcPts val="0"/>
                        </a:spcAft>
                        <a:buClr>
                          <a:srgbClr val="000000"/>
                        </a:buClr>
                        <a:buSzPts val="500"/>
                        <a:buFont typeface="Arial"/>
                        <a:buAutoNum type="arabicPeriod"/>
                      </a:pPr>
                      <a:r>
                        <a:rPr lang="en" sz="600" u="none" cap="none" strike="noStrike">
                          <a:latin typeface="Times New Roman"/>
                          <a:ea typeface="Times New Roman"/>
                          <a:cs typeface="Times New Roman"/>
                          <a:sym typeface="Times New Roman"/>
                        </a:rPr>
                        <a:t>Nanded</a:t>
                      </a:r>
                      <a:endParaRPr sz="600" u="none" cap="none" strike="noStrike">
                        <a:latin typeface="Times New Roman"/>
                        <a:ea typeface="Times New Roman"/>
                        <a:cs typeface="Times New Roman"/>
                        <a:sym typeface="Times New Roman"/>
                      </a:endParaRPr>
                    </a:p>
                    <a:p>
                      <a:pPr indent="-260350" lvl="0" marL="457200" marR="0" rtl="0" algn="just">
                        <a:lnSpc>
                          <a:spcPct val="150000"/>
                        </a:lnSpc>
                        <a:spcBef>
                          <a:spcPts val="0"/>
                        </a:spcBef>
                        <a:spcAft>
                          <a:spcPts val="0"/>
                        </a:spcAft>
                        <a:buClr>
                          <a:srgbClr val="000000"/>
                        </a:buClr>
                        <a:buSzPts val="500"/>
                        <a:buFont typeface="Arial"/>
                        <a:buAutoNum type="arabicPeriod"/>
                      </a:pPr>
                      <a:r>
                        <a:rPr lang="en" sz="600" u="none" cap="none" strike="noStrike">
                          <a:latin typeface="Times New Roman"/>
                          <a:ea typeface="Times New Roman"/>
                          <a:cs typeface="Times New Roman"/>
                          <a:sym typeface="Times New Roman"/>
                        </a:rPr>
                        <a:t>Hingoli </a:t>
                      </a:r>
                      <a:endParaRPr sz="600" u="none" cap="none" strike="noStrike">
                        <a:latin typeface="Times New Roman"/>
                        <a:ea typeface="Times New Roman"/>
                        <a:cs typeface="Times New Roman"/>
                        <a:sym typeface="Times New Roman"/>
                      </a:endParaRPr>
                    </a:p>
                    <a:p>
                      <a:pPr indent="-260350" lvl="0" marL="457200" marR="0" rtl="0" algn="just">
                        <a:lnSpc>
                          <a:spcPct val="150000"/>
                        </a:lnSpc>
                        <a:spcBef>
                          <a:spcPts val="0"/>
                        </a:spcBef>
                        <a:spcAft>
                          <a:spcPts val="0"/>
                        </a:spcAft>
                        <a:buClr>
                          <a:srgbClr val="0000FF"/>
                        </a:buClr>
                        <a:buSzPts val="500"/>
                        <a:buFont typeface="Arial"/>
                        <a:buAutoNum type="arabicPeriod"/>
                      </a:pPr>
                      <a:r>
                        <a:rPr lang="en" sz="600" u="none" cap="none" strike="noStrike">
                          <a:latin typeface="Times New Roman"/>
                          <a:ea typeface="Times New Roman"/>
                          <a:cs typeface="Times New Roman"/>
                          <a:sym typeface="Times New Roman"/>
                        </a:rPr>
                        <a:t>Jalna</a:t>
                      </a:r>
                      <a:r>
                        <a:rPr b="1" lang="en" sz="600" u="none" cap="none" strike="noStrike">
                          <a:solidFill>
                            <a:srgbClr val="0000FF"/>
                          </a:solidFill>
                          <a:latin typeface="Times New Roman"/>
                          <a:ea typeface="Times New Roman"/>
                          <a:cs typeface="Times New Roman"/>
                          <a:sym typeface="Times New Roman"/>
                        </a:rPr>
                        <a:t> </a:t>
                      </a:r>
                      <a:endParaRPr b="1" sz="600" u="none" cap="none" strike="noStrike">
                        <a:solidFill>
                          <a:srgbClr val="0000FF"/>
                        </a:solidFill>
                        <a:latin typeface="Times New Roman"/>
                        <a:ea typeface="Times New Roman"/>
                        <a:cs typeface="Times New Roman"/>
                        <a:sym typeface="Times New Roman"/>
                      </a:endParaRPr>
                    </a:p>
                    <a:p>
                      <a:pPr indent="-260350" lvl="0" marL="457200" marR="0" rtl="0" algn="just">
                        <a:lnSpc>
                          <a:spcPct val="150000"/>
                        </a:lnSpc>
                        <a:spcBef>
                          <a:spcPts val="0"/>
                        </a:spcBef>
                        <a:spcAft>
                          <a:spcPts val="0"/>
                        </a:spcAft>
                        <a:buClr>
                          <a:srgbClr val="0000FF"/>
                        </a:buClr>
                        <a:buSzPts val="500"/>
                        <a:buFont typeface="Arial"/>
                        <a:buAutoNum type="arabicPeriod"/>
                      </a:pPr>
                      <a:r>
                        <a:rPr b="1" lang="en" sz="600" u="none" cap="none" strike="noStrike">
                          <a:solidFill>
                            <a:srgbClr val="0000FF"/>
                          </a:solidFill>
                          <a:latin typeface="Times New Roman"/>
                          <a:ea typeface="Times New Roman"/>
                          <a:cs typeface="Times New Roman"/>
                          <a:sym typeface="Times New Roman"/>
                        </a:rPr>
                        <a:t>Osmanabad </a:t>
                      </a:r>
                      <a:endParaRPr b="1" sz="600" u="none" cap="none" strike="noStrike">
                        <a:solidFill>
                          <a:srgbClr val="0000FF"/>
                        </a:solidFill>
                        <a:latin typeface="Times New Roman"/>
                        <a:ea typeface="Times New Roman"/>
                        <a:cs typeface="Times New Roman"/>
                        <a:sym typeface="Times New Roman"/>
                      </a:endParaRPr>
                    </a:p>
                    <a:p>
                      <a:pPr indent="-260350" lvl="0" marL="457200" marR="0" rtl="0" algn="just">
                        <a:lnSpc>
                          <a:spcPct val="150000"/>
                        </a:lnSpc>
                        <a:spcBef>
                          <a:spcPts val="0"/>
                        </a:spcBef>
                        <a:spcAft>
                          <a:spcPts val="0"/>
                        </a:spcAft>
                        <a:buClr>
                          <a:srgbClr val="000000"/>
                        </a:buClr>
                        <a:buSzPts val="500"/>
                        <a:buFont typeface="Arial"/>
                        <a:buAutoNum type="arabicPeriod"/>
                      </a:pPr>
                      <a:r>
                        <a:rPr lang="en" sz="600" u="none" cap="none" strike="noStrike">
                          <a:latin typeface="Times New Roman"/>
                          <a:ea typeface="Times New Roman"/>
                          <a:cs typeface="Times New Roman"/>
                          <a:sym typeface="Times New Roman"/>
                        </a:rPr>
                        <a:t>Parbhani </a:t>
                      </a:r>
                      <a:endParaRPr sz="600" u="none" cap="none" strike="noStrike">
                        <a:latin typeface="Times New Roman"/>
                        <a:ea typeface="Times New Roman"/>
                        <a:cs typeface="Times New Roman"/>
                        <a:sym typeface="Times New Roman"/>
                      </a:endParaRPr>
                    </a:p>
                  </a:txBody>
                  <a:tcPr marT="63500" marB="63500" marR="63500" marL="63500">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260350" lvl="0" marL="457200" marR="0" rtl="0" algn="just">
                        <a:lnSpc>
                          <a:spcPct val="150000"/>
                        </a:lnSpc>
                        <a:spcBef>
                          <a:spcPts val="0"/>
                        </a:spcBef>
                        <a:spcAft>
                          <a:spcPts val="0"/>
                        </a:spcAft>
                        <a:buClr>
                          <a:srgbClr val="000000"/>
                        </a:buClr>
                        <a:buSzPts val="500"/>
                        <a:buFont typeface="Arial"/>
                        <a:buAutoNum type="arabicPeriod"/>
                      </a:pPr>
                      <a:r>
                        <a:rPr lang="en" sz="600" u="none" cap="none" strike="noStrike">
                          <a:latin typeface="Times New Roman"/>
                          <a:ea typeface="Times New Roman"/>
                          <a:cs typeface="Times New Roman"/>
                          <a:sym typeface="Times New Roman"/>
                        </a:rPr>
                        <a:t>Urban-Rural | Muslim | Linguistic | Disability</a:t>
                      </a:r>
                      <a:endParaRPr sz="600" u="none" cap="none" strike="noStrike">
                        <a:latin typeface="Times New Roman"/>
                        <a:ea typeface="Times New Roman"/>
                        <a:cs typeface="Times New Roman"/>
                        <a:sym typeface="Times New Roman"/>
                      </a:endParaRPr>
                    </a:p>
                    <a:p>
                      <a:pPr indent="-260350" lvl="0" marL="457200" marR="0" rtl="0" algn="just">
                        <a:lnSpc>
                          <a:spcPct val="150000"/>
                        </a:lnSpc>
                        <a:spcBef>
                          <a:spcPts val="0"/>
                        </a:spcBef>
                        <a:spcAft>
                          <a:spcPts val="0"/>
                        </a:spcAft>
                        <a:buClr>
                          <a:srgbClr val="000000"/>
                        </a:buClr>
                        <a:buSzPts val="500"/>
                        <a:buFont typeface="Arial"/>
                        <a:buAutoNum type="arabicPeriod"/>
                      </a:pPr>
                      <a:r>
                        <a:rPr lang="en" sz="600" u="none" cap="none" strike="noStrike">
                          <a:latin typeface="Times New Roman"/>
                          <a:ea typeface="Times New Roman"/>
                          <a:cs typeface="Times New Roman"/>
                          <a:sym typeface="Times New Roman"/>
                        </a:rPr>
                        <a:t>Rural | Muslim | Migrant population </a:t>
                      </a:r>
                      <a:endParaRPr sz="600" u="none" cap="none" strike="noStrike">
                        <a:latin typeface="Times New Roman"/>
                        <a:ea typeface="Times New Roman"/>
                        <a:cs typeface="Times New Roman"/>
                        <a:sym typeface="Times New Roman"/>
                      </a:endParaRPr>
                    </a:p>
                    <a:p>
                      <a:pPr indent="-260350" lvl="0" marL="457200" marR="0" rtl="0" algn="just">
                        <a:lnSpc>
                          <a:spcPct val="150000"/>
                        </a:lnSpc>
                        <a:spcBef>
                          <a:spcPts val="0"/>
                        </a:spcBef>
                        <a:spcAft>
                          <a:spcPts val="0"/>
                        </a:spcAft>
                        <a:buClr>
                          <a:srgbClr val="000000"/>
                        </a:buClr>
                        <a:buSzPts val="500"/>
                        <a:buFont typeface="Arial"/>
                        <a:buAutoNum type="arabicPeriod"/>
                      </a:pPr>
                      <a:r>
                        <a:rPr lang="en" sz="600" u="none" cap="none" strike="noStrike">
                          <a:latin typeface="Times New Roman"/>
                          <a:ea typeface="Times New Roman"/>
                          <a:cs typeface="Times New Roman"/>
                          <a:sym typeface="Times New Roman"/>
                        </a:rPr>
                        <a:t>Rural | Migrant | Buddhist population </a:t>
                      </a:r>
                      <a:endParaRPr sz="600" u="none" cap="none" strike="noStrike">
                        <a:latin typeface="Times New Roman"/>
                        <a:ea typeface="Times New Roman"/>
                        <a:cs typeface="Times New Roman"/>
                        <a:sym typeface="Times New Roman"/>
                      </a:endParaRPr>
                    </a:p>
                    <a:p>
                      <a:pPr indent="-260350" lvl="0" marL="457200" marR="0" rtl="0" algn="just">
                        <a:lnSpc>
                          <a:spcPct val="150000"/>
                        </a:lnSpc>
                        <a:spcBef>
                          <a:spcPts val="0"/>
                        </a:spcBef>
                        <a:spcAft>
                          <a:spcPts val="0"/>
                        </a:spcAft>
                        <a:buClr>
                          <a:srgbClr val="000000"/>
                        </a:buClr>
                        <a:buSzPts val="500"/>
                        <a:buFont typeface="Arial"/>
                        <a:buAutoNum type="arabicPeriod"/>
                      </a:pPr>
                      <a:r>
                        <a:rPr lang="en" sz="600" u="none" cap="none" strike="noStrike">
                          <a:latin typeface="Times New Roman"/>
                          <a:ea typeface="Times New Roman"/>
                          <a:cs typeface="Times New Roman"/>
                          <a:sym typeface="Times New Roman"/>
                        </a:rPr>
                        <a:t>Buddhist population </a:t>
                      </a:r>
                      <a:endParaRPr sz="600" u="none" cap="none" strike="noStrike">
                        <a:latin typeface="Times New Roman"/>
                        <a:ea typeface="Times New Roman"/>
                        <a:cs typeface="Times New Roman"/>
                        <a:sym typeface="Times New Roman"/>
                      </a:endParaRPr>
                    </a:p>
                    <a:p>
                      <a:pPr indent="-260350" lvl="0" marL="457200" marR="0" rtl="0" algn="just">
                        <a:lnSpc>
                          <a:spcPct val="150000"/>
                        </a:lnSpc>
                        <a:spcBef>
                          <a:spcPts val="0"/>
                        </a:spcBef>
                        <a:spcAft>
                          <a:spcPts val="0"/>
                        </a:spcAft>
                        <a:buClr>
                          <a:srgbClr val="000000"/>
                        </a:buClr>
                        <a:buSzPts val="500"/>
                        <a:buFont typeface="Arial"/>
                        <a:buAutoNum type="arabicPeriod"/>
                      </a:pPr>
                      <a:r>
                        <a:rPr lang="en" sz="600" u="none" cap="none" strike="noStrike">
                          <a:latin typeface="Times New Roman"/>
                          <a:ea typeface="Times New Roman"/>
                          <a:cs typeface="Times New Roman"/>
                          <a:sym typeface="Times New Roman"/>
                        </a:rPr>
                        <a:t>Tribal</a:t>
                      </a:r>
                      <a:endParaRPr sz="600" u="none" cap="none" strike="noStrike">
                        <a:latin typeface="Times New Roman"/>
                        <a:ea typeface="Times New Roman"/>
                        <a:cs typeface="Times New Roman"/>
                        <a:sym typeface="Times New Roman"/>
                      </a:endParaRPr>
                    </a:p>
                    <a:p>
                      <a:pPr indent="-260350" lvl="0" marL="457200" marR="0" rtl="0" algn="just">
                        <a:lnSpc>
                          <a:spcPct val="150000"/>
                        </a:lnSpc>
                        <a:spcBef>
                          <a:spcPts val="0"/>
                        </a:spcBef>
                        <a:spcAft>
                          <a:spcPts val="0"/>
                        </a:spcAft>
                        <a:buClr>
                          <a:srgbClr val="000000"/>
                        </a:buClr>
                        <a:buSzPts val="500"/>
                        <a:buFont typeface="Arial"/>
                        <a:buAutoNum type="arabicPeriod"/>
                      </a:pPr>
                      <a:r>
                        <a:rPr lang="en" sz="600" u="none" cap="none" strike="noStrike">
                          <a:latin typeface="Times New Roman"/>
                          <a:ea typeface="Times New Roman"/>
                          <a:cs typeface="Times New Roman"/>
                          <a:sym typeface="Times New Roman"/>
                        </a:rPr>
                        <a:t>Muslim</a:t>
                      </a:r>
                      <a:endParaRPr sz="600" u="none" cap="none" strike="noStrike">
                        <a:latin typeface="Times New Roman"/>
                        <a:ea typeface="Times New Roman"/>
                        <a:cs typeface="Times New Roman"/>
                        <a:sym typeface="Times New Roman"/>
                      </a:endParaRPr>
                    </a:p>
                    <a:p>
                      <a:pPr indent="-260350" lvl="0" marL="457200" marR="0" rtl="0" algn="just">
                        <a:lnSpc>
                          <a:spcPct val="150000"/>
                        </a:lnSpc>
                        <a:spcBef>
                          <a:spcPts val="0"/>
                        </a:spcBef>
                        <a:spcAft>
                          <a:spcPts val="0"/>
                        </a:spcAft>
                        <a:buClr>
                          <a:srgbClr val="000000"/>
                        </a:buClr>
                        <a:buSzPts val="500"/>
                        <a:buFont typeface="Arial"/>
                        <a:buAutoNum type="arabicPeriod"/>
                      </a:pPr>
                      <a:r>
                        <a:rPr lang="en" sz="600" u="none" cap="none" strike="noStrike">
                          <a:latin typeface="Times New Roman"/>
                          <a:ea typeface="Times New Roman"/>
                          <a:cs typeface="Times New Roman"/>
                          <a:sym typeface="Times New Roman"/>
                        </a:rPr>
                        <a:t>Rural </a:t>
                      </a:r>
                      <a:r>
                        <a:rPr b="1" lang="en" sz="600" u="none" cap="none" strike="noStrike">
                          <a:latin typeface="Times New Roman"/>
                          <a:ea typeface="Times New Roman"/>
                          <a:cs typeface="Times New Roman"/>
                          <a:sym typeface="Times New Roman"/>
                        </a:rPr>
                        <a:t>Aspirational</a:t>
                      </a:r>
                      <a:r>
                        <a:rPr lang="en" sz="600" u="none" cap="none" strike="noStrike">
                          <a:latin typeface="Times New Roman"/>
                          <a:ea typeface="Times New Roman"/>
                          <a:cs typeface="Times New Roman"/>
                          <a:sym typeface="Times New Roman"/>
                        </a:rPr>
                        <a:t> | Muslim</a:t>
                      </a:r>
                      <a:endParaRPr sz="600" u="none" cap="none" strike="noStrike">
                        <a:latin typeface="Times New Roman"/>
                        <a:ea typeface="Times New Roman"/>
                        <a:cs typeface="Times New Roman"/>
                        <a:sym typeface="Times New Roman"/>
                      </a:endParaRPr>
                    </a:p>
                    <a:p>
                      <a:pPr indent="-260350" lvl="0" marL="457200" marR="0" rtl="0" algn="just">
                        <a:lnSpc>
                          <a:spcPct val="150000"/>
                        </a:lnSpc>
                        <a:spcBef>
                          <a:spcPts val="0"/>
                        </a:spcBef>
                        <a:spcAft>
                          <a:spcPts val="0"/>
                        </a:spcAft>
                        <a:buClr>
                          <a:srgbClr val="000000"/>
                        </a:buClr>
                        <a:buSzPts val="500"/>
                        <a:buFont typeface="Arial"/>
                        <a:buAutoNum type="arabicPeriod"/>
                      </a:pPr>
                      <a:r>
                        <a:rPr lang="en" sz="600" u="none" cap="none" strike="noStrike">
                          <a:latin typeface="Times New Roman"/>
                          <a:ea typeface="Times New Roman"/>
                          <a:cs typeface="Times New Roman"/>
                          <a:sym typeface="Times New Roman"/>
                        </a:rPr>
                        <a:t>Buddhist</a:t>
                      </a:r>
                      <a:endParaRPr sz="600" u="none" cap="none" strike="noStrike">
                        <a:latin typeface="Times New Roman"/>
                        <a:ea typeface="Times New Roman"/>
                        <a:cs typeface="Times New Roman"/>
                        <a:sym typeface="Times New Roman"/>
                      </a:endParaRPr>
                    </a:p>
                  </a:txBody>
                  <a:tcPr marT="63500" marB="63500" marR="63500" marL="63500">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995325">
                <a:tc>
                  <a:txBody>
                    <a:bodyPr/>
                    <a:lstStyle/>
                    <a:p>
                      <a:pPr indent="0" lvl="0" marL="0" marR="0" rtl="0" algn="just">
                        <a:lnSpc>
                          <a:spcPct val="150000"/>
                        </a:lnSpc>
                        <a:spcBef>
                          <a:spcPts val="0"/>
                        </a:spcBef>
                        <a:spcAft>
                          <a:spcPts val="0"/>
                        </a:spcAft>
                        <a:buClr>
                          <a:srgbClr val="000000"/>
                        </a:buClr>
                        <a:buSzPts val="600"/>
                        <a:buFont typeface="Arial"/>
                        <a:buNone/>
                      </a:pPr>
                      <a:r>
                        <a:rPr lang="en" sz="600" u="none" cap="none" strike="noStrike">
                          <a:latin typeface="Times New Roman"/>
                          <a:ea typeface="Times New Roman"/>
                          <a:cs typeface="Times New Roman"/>
                          <a:sym typeface="Times New Roman"/>
                        </a:rPr>
                        <a:t>Konkan</a:t>
                      </a:r>
                      <a:endParaRPr sz="600" u="none" cap="none" strike="noStrike">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260350" lvl="0" marL="457200" marR="0" rtl="0" algn="just">
                        <a:lnSpc>
                          <a:spcPct val="150000"/>
                        </a:lnSpc>
                        <a:spcBef>
                          <a:spcPts val="0"/>
                        </a:spcBef>
                        <a:spcAft>
                          <a:spcPts val="0"/>
                        </a:spcAft>
                        <a:buClr>
                          <a:srgbClr val="0000FF"/>
                        </a:buClr>
                        <a:buSzPts val="500"/>
                        <a:buFont typeface="Arial"/>
                        <a:buAutoNum type="arabicPeriod"/>
                      </a:pPr>
                      <a:r>
                        <a:rPr b="1" lang="en" sz="600" u="none" cap="none" strike="noStrike">
                          <a:solidFill>
                            <a:srgbClr val="0000FF"/>
                          </a:solidFill>
                          <a:latin typeface="Times New Roman"/>
                          <a:ea typeface="Times New Roman"/>
                          <a:cs typeface="Times New Roman"/>
                          <a:sym typeface="Times New Roman"/>
                        </a:rPr>
                        <a:t>Ratnagiri</a:t>
                      </a:r>
                      <a:endParaRPr b="1" sz="600" u="none" cap="none" strike="noStrike">
                        <a:solidFill>
                          <a:srgbClr val="0000FF"/>
                        </a:solidFill>
                        <a:latin typeface="Times New Roman"/>
                        <a:ea typeface="Times New Roman"/>
                        <a:cs typeface="Times New Roman"/>
                        <a:sym typeface="Times New Roman"/>
                      </a:endParaRPr>
                    </a:p>
                    <a:p>
                      <a:pPr indent="-260350" lvl="0" marL="457200" marR="0" rtl="0" algn="just">
                        <a:lnSpc>
                          <a:spcPct val="150000"/>
                        </a:lnSpc>
                        <a:spcBef>
                          <a:spcPts val="0"/>
                        </a:spcBef>
                        <a:spcAft>
                          <a:spcPts val="0"/>
                        </a:spcAft>
                        <a:buClr>
                          <a:srgbClr val="000000"/>
                        </a:buClr>
                        <a:buSzPts val="500"/>
                        <a:buFont typeface="Arial"/>
                        <a:buAutoNum type="arabicPeriod"/>
                      </a:pPr>
                      <a:r>
                        <a:rPr lang="en" sz="600" u="none" cap="none" strike="noStrike">
                          <a:latin typeface="Times New Roman"/>
                          <a:ea typeface="Times New Roman"/>
                          <a:cs typeface="Times New Roman"/>
                          <a:sym typeface="Times New Roman"/>
                        </a:rPr>
                        <a:t>Sindhudurg</a:t>
                      </a:r>
                      <a:endParaRPr sz="600" u="none" cap="none" strike="noStrike">
                        <a:latin typeface="Times New Roman"/>
                        <a:ea typeface="Times New Roman"/>
                        <a:cs typeface="Times New Roman"/>
                        <a:sym typeface="Times New Roman"/>
                      </a:endParaRPr>
                    </a:p>
                    <a:p>
                      <a:pPr indent="-260350" lvl="0" marL="457200" marR="0" rtl="0" algn="just">
                        <a:lnSpc>
                          <a:spcPct val="150000"/>
                        </a:lnSpc>
                        <a:spcBef>
                          <a:spcPts val="0"/>
                        </a:spcBef>
                        <a:spcAft>
                          <a:spcPts val="0"/>
                        </a:spcAft>
                        <a:buClr>
                          <a:srgbClr val="0000FF"/>
                        </a:buClr>
                        <a:buSzPts val="500"/>
                        <a:buFont typeface="Arial"/>
                        <a:buAutoNum type="arabicPeriod"/>
                      </a:pPr>
                      <a:r>
                        <a:rPr b="1" lang="en" sz="600" u="none" cap="none" strike="noStrike">
                          <a:solidFill>
                            <a:srgbClr val="0000FF"/>
                          </a:solidFill>
                          <a:latin typeface="Times New Roman"/>
                          <a:ea typeface="Times New Roman"/>
                          <a:cs typeface="Times New Roman"/>
                          <a:sym typeface="Times New Roman"/>
                        </a:rPr>
                        <a:t>Thane</a:t>
                      </a:r>
                      <a:endParaRPr b="1" sz="600" u="none" cap="none" strike="noStrike">
                        <a:solidFill>
                          <a:srgbClr val="0000FF"/>
                        </a:solidFill>
                        <a:latin typeface="Times New Roman"/>
                        <a:ea typeface="Times New Roman"/>
                        <a:cs typeface="Times New Roman"/>
                        <a:sym typeface="Times New Roman"/>
                      </a:endParaRPr>
                    </a:p>
                    <a:p>
                      <a:pPr indent="-260350" lvl="0" marL="457200" marR="0" rtl="0" algn="just">
                        <a:lnSpc>
                          <a:spcPct val="150000"/>
                        </a:lnSpc>
                        <a:spcBef>
                          <a:spcPts val="0"/>
                        </a:spcBef>
                        <a:spcAft>
                          <a:spcPts val="0"/>
                        </a:spcAft>
                        <a:buClr>
                          <a:srgbClr val="000000"/>
                        </a:buClr>
                        <a:buSzPts val="500"/>
                        <a:buFont typeface="Arial"/>
                        <a:buAutoNum type="arabicPeriod"/>
                      </a:pPr>
                      <a:r>
                        <a:rPr lang="en" sz="600" u="none" cap="none" strike="noStrike">
                          <a:latin typeface="Times New Roman"/>
                          <a:ea typeface="Times New Roman"/>
                          <a:cs typeface="Times New Roman"/>
                          <a:sym typeface="Times New Roman"/>
                        </a:rPr>
                        <a:t>Raigad </a:t>
                      </a:r>
                      <a:endParaRPr sz="600" u="none" cap="none" strike="noStrike">
                        <a:latin typeface="Times New Roman"/>
                        <a:ea typeface="Times New Roman"/>
                        <a:cs typeface="Times New Roman"/>
                        <a:sym typeface="Times New Roman"/>
                      </a:endParaRPr>
                    </a:p>
                    <a:p>
                      <a:pPr indent="-260350" lvl="0" marL="457200" marR="0" rtl="0" algn="just">
                        <a:lnSpc>
                          <a:spcPct val="150000"/>
                        </a:lnSpc>
                        <a:spcBef>
                          <a:spcPts val="0"/>
                        </a:spcBef>
                        <a:spcAft>
                          <a:spcPts val="0"/>
                        </a:spcAft>
                        <a:buClr>
                          <a:srgbClr val="000000"/>
                        </a:buClr>
                        <a:buSzPts val="500"/>
                        <a:buFont typeface="Arial"/>
                        <a:buAutoNum type="arabicPeriod"/>
                      </a:pPr>
                      <a:r>
                        <a:rPr lang="en" sz="600" u="none" cap="none" strike="noStrike">
                          <a:latin typeface="Times New Roman"/>
                          <a:ea typeface="Times New Roman"/>
                          <a:cs typeface="Times New Roman"/>
                          <a:sym typeface="Times New Roman"/>
                        </a:rPr>
                        <a:t>Palghar </a:t>
                      </a:r>
                      <a:endParaRPr sz="600" u="none" cap="none" strike="noStrike">
                        <a:latin typeface="Times New Roman"/>
                        <a:ea typeface="Times New Roman"/>
                        <a:cs typeface="Times New Roman"/>
                        <a:sym typeface="Times New Roman"/>
                      </a:endParaRPr>
                    </a:p>
                    <a:p>
                      <a:pPr indent="-260350" lvl="0" marL="457200" marR="0" rtl="0" algn="just">
                        <a:lnSpc>
                          <a:spcPct val="150000"/>
                        </a:lnSpc>
                        <a:spcBef>
                          <a:spcPts val="0"/>
                        </a:spcBef>
                        <a:spcAft>
                          <a:spcPts val="0"/>
                        </a:spcAft>
                        <a:buClr>
                          <a:srgbClr val="0000FF"/>
                        </a:buClr>
                        <a:buSzPts val="500"/>
                        <a:buFont typeface="Arial"/>
                        <a:buAutoNum type="arabicPeriod"/>
                      </a:pPr>
                      <a:r>
                        <a:rPr b="1" i="1" lang="en" sz="600" u="none" cap="none" strike="noStrike">
                          <a:solidFill>
                            <a:srgbClr val="0000FF"/>
                          </a:solidFill>
                          <a:latin typeface="Times New Roman"/>
                          <a:ea typeface="Times New Roman"/>
                          <a:cs typeface="Times New Roman"/>
                          <a:sym typeface="Times New Roman"/>
                        </a:rPr>
                        <a:t>Mumbai City</a:t>
                      </a:r>
                      <a:endParaRPr b="1" i="1" sz="600" u="none" cap="none" strike="noStrike">
                        <a:solidFill>
                          <a:srgbClr val="0000FF"/>
                        </a:solidFill>
                        <a:latin typeface="Times New Roman"/>
                        <a:ea typeface="Times New Roman"/>
                        <a:cs typeface="Times New Roman"/>
                        <a:sym typeface="Times New Roman"/>
                      </a:endParaRPr>
                    </a:p>
                    <a:p>
                      <a:pPr indent="-260350" lvl="0" marL="457200" marR="0" rtl="0" algn="just">
                        <a:lnSpc>
                          <a:spcPct val="150000"/>
                        </a:lnSpc>
                        <a:spcBef>
                          <a:spcPts val="0"/>
                        </a:spcBef>
                        <a:spcAft>
                          <a:spcPts val="0"/>
                        </a:spcAft>
                        <a:buClr>
                          <a:srgbClr val="0000FF"/>
                        </a:buClr>
                        <a:buSzPts val="500"/>
                        <a:buFont typeface="Arial"/>
                        <a:buAutoNum type="arabicPeriod"/>
                      </a:pPr>
                      <a:r>
                        <a:rPr b="1" i="1" lang="en" sz="600" u="none" cap="none" strike="noStrike">
                          <a:solidFill>
                            <a:srgbClr val="0000FF"/>
                          </a:solidFill>
                          <a:latin typeface="Times New Roman"/>
                          <a:ea typeface="Times New Roman"/>
                          <a:cs typeface="Times New Roman"/>
                          <a:sym typeface="Times New Roman"/>
                        </a:rPr>
                        <a:t>Mum -Suburban</a:t>
                      </a:r>
                      <a:endParaRPr b="1" i="1" sz="600" u="none" cap="none" strike="noStrike">
                        <a:solidFill>
                          <a:srgbClr val="0000FF"/>
                        </a:solidFill>
                        <a:latin typeface="Times New Roman"/>
                        <a:ea typeface="Times New Roman"/>
                        <a:cs typeface="Times New Roman"/>
                        <a:sym typeface="Times New Roman"/>
                      </a:endParaRPr>
                    </a:p>
                  </a:txBody>
                  <a:tcPr marT="63500" marB="63500" marR="63500" marL="63500">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260350" lvl="0" marL="457200" marR="0" rtl="0" algn="just">
                        <a:lnSpc>
                          <a:spcPct val="150000"/>
                        </a:lnSpc>
                        <a:spcBef>
                          <a:spcPts val="0"/>
                        </a:spcBef>
                        <a:spcAft>
                          <a:spcPts val="0"/>
                        </a:spcAft>
                        <a:buClr>
                          <a:srgbClr val="000000"/>
                        </a:buClr>
                        <a:buSzPts val="500"/>
                        <a:buFont typeface="Arial"/>
                        <a:buAutoNum type="arabicPeriod"/>
                      </a:pPr>
                      <a:r>
                        <a:rPr lang="en" sz="600" u="none" cap="none" strike="noStrike">
                          <a:latin typeface="Times New Roman"/>
                          <a:ea typeface="Times New Roman"/>
                          <a:cs typeface="Times New Roman"/>
                          <a:sym typeface="Times New Roman"/>
                        </a:rPr>
                        <a:t>Tribal | Sex Ratio 1122 | Disability</a:t>
                      </a:r>
                      <a:endParaRPr sz="600" u="none" cap="none" strike="noStrike">
                        <a:latin typeface="Times New Roman"/>
                        <a:ea typeface="Times New Roman"/>
                        <a:cs typeface="Times New Roman"/>
                        <a:sym typeface="Times New Roman"/>
                      </a:endParaRPr>
                    </a:p>
                    <a:p>
                      <a:pPr indent="-260350" lvl="0" marL="457200" marR="0" rtl="0" algn="just">
                        <a:lnSpc>
                          <a:spcPct val="150000"/>
                        </a:lnSpc>
                        <a:spcBef>
                          <a:spcPts val="0"/>
                        </a:spcBef>
                        <a:spcAft>
                          <a:spcPts val="0"/>
                        </a:spcAft>
                        <a:buClr>
                          <a:srgbClr val="000000"/>
                        </a:buClr>
                        <a:buSzPts val="500"/>
                        <a:buFont typeface="Arial"/>
                        <a:buAutoNum type="arabicPeriod"/>
                      </a:pPr>
                      <a:r>
                        <a:rPr lang="en" sz="600" u="none" cap="none" strike="noStrike">
                          <a:latin typeface="Times New Roman"/>
                          <a:ea typeface="Times New Roman"/>
                          <a:cs typeface="Times New Roman"/>
                          <a:sym typeface="Times New Roman"/>
                        </a:rPr>
                        <a:t>Muslim population | Sex Ratio 1036</a:t>
                      </a:r>
                      <a:endParaRPr sz="600" u="none" cap="none" strike="noStrike">
                        <a:latin typeface="Times New Roman"/>
                        <a:ea typeface="Times New Roman"/>
                        <a:cs typeface="Times New Roman"/>
                        <a:sym typeface="Times New Roman"/>
                      </a:endParaRPr>
                    </a:p>
                    <a:p>
                      <a:pPr indent="-260350" lvl="0" marL="457200" marR="0" rtl="0" algn="just">
                        <a:lnSpc>
                          <a:spcPct val="150000"/>
                        </a:lnSpc>
                        <a:spcBef>
                          <a:spcPts val="0"/>
                        </a:spcBef>
                        <a:spcAft>
                          <a:spcPts val="0"/>
                        </a:spcAft>
                        <a:buClr>
                          <a:srgbClr val="000000"/>
                        </a:buClr>
                        <a:buSzPts val="500"/>
                        <a:buFont typeface="Arial"/>
                        <a:buAutoNum type="arabicPeriod"/>
                      </a:pPr>
                      <a:r>
                        <a:rPr lang="en" sz="600" u="none" cap="none" strike="noStrike">
                          <a:latin typeface="Times New Roman"/>
                          <a:ea typeface="Times New Roman"/>
                          <a:cs typeface="Times New Roman"/>
                          <a:sym typeface="Times New Roman"/>
                        </a:rPr>
                        <a:t>Urban-Rural | Muslim | Tribal | Migrant | Disability</a:t>
                      </a:r>
                      <a:endParaRPr sz="600" u="none" cap="none" strike="noStrike">
                        <a:latin typeface="Times New Roman"/>
                        <a:ea typeface="Times New Roman"/>
                        <a:cs typeface="Times New Roman"/>
                        <a:sym typeface="Times New Roman"/>
                      </a:endParaRPr>
                    </a:p>
                    <a:p>
                      <a:pPr indent="-260350" lvl="0" marL="457200" marR="0" rtl="0" algn="just">
                        <a:lnSpc>
                          <a:spcPct val="150000"/>
                        </a:lnSpc>
                        <a:spcBef>
                          <a:spcPts val="0"/>
                        </a:spcBef>
                        <a:spcAft>
                          <a:spcPts val="0"/>
                        </a:spcAft>
                        <a:buClr>
                          <a:srgbClr val="000000"/>
                        </a:buClr>
                        <a:buSzPts val="500"/>
                        <a:buFont typeface="Arial"/>
                        <a:buAutoNum type="arabicPeriod"/>
                      </a:pPr>
                      <a:r>
                        <a:rPr lang="en" sz="600" u="none" cap="none" strike="noStrike">
                          <a:latin typeface="Times New Roman"/>
                          <a:ea typeface="Times New Roman"/>
                          <a:cs typeface="Times New Roman"/>
                          <a:sym typeface="Times New Roman"/>
                        </a:rPr>
                        <a:t>Migrant</a:t>
                      </a:r>
                      <a:endParaRPr sz="600" u="none" cap="none" strike="noStrike">
                        <a:latin typeface="Times New Roman"/>
                        <a:ea typeface="Times New Roman"/>
                        <a:cs typeface="Times New Roman"/>
                        <a:sym typeface="Times New Roman"/>
                      </a:endParaRPr>
                    </a:p>
                    <a:p>
                      <a:pPr indent="-260350" lvl="0" marL="457200" marR="0" rtl="0" algn="just">
                        <a:lnSpc>
                          <a:spcPct val="150000"/>
                        </a:lnSpc>
                        <a:spcBef>
                          <a:spcPts val="0"/>
                        </a:spcBef>
                        <a:spcAft>
                          <a:spcPts val="0"/>
                        </a:spcAft>
                        <a:buClr>
                          <a:srgbClr val="000000"/>
                        </a:buClr>
                        <a:buSzPts val="500"/>
                        <a:buFont typeface="Arial"/>
                        <a:buAutoNum type="arabicPeriod"/>
                      </a:pPr>
                      <a:r>
                        <a:rPr lang="en" sz="600" u="none" cap="none" strike="noStrike">
                          <a:latin typeface="Times New Roman"/>
                          <a:ea typeface="Times New Roman"/>
                          <a:cs typeface="Times New Roman"/>
                          <a:sym typeface="Times New Roman"/>
                        </a:rPr>
                        <a:t>Tribal </a:t>
                      </a:r>
                      <a:endParaRPr sz="600" u="none" cap="none" strike="noStrike">
                        <a:latin typeface="Times New Roman"/>
                        <a:ea typeface="Times New Roman"/>
                        <a:cs typeface="Times New Roman"/>
                        <a:sym typeface="Times New Roman"/>
                      </a:endParaRPr>
                    </a:p>
                    <a:p>
                      <a:pPr indent="-260350" lvl="0" marL="457200" marR="0" rtl="0" algn="just">
                        <a:lnSpc>
                          <a:spcPct val="150000"/>
                        </a:lnSpc>
                        <a:spcBef>
                          <a:spcPts val="0"/>
                        </a:spcBef>
                        <a:spcAft>
                          <a:spcPts val="0"/>
                        </a:spcAft>
                        <a:buClr>
                          <a:srgbClr val="000000"/>
                        </a:buClr>
                        <a:buSzPts val="500"/>
                        <a:buFont typeface="Arial"/>
                        <a:buAutoNum type="arabicPeriod"/>
                      </a:pPr>
                      <a:r>
                        <a:rPr lang="en" sz="600" u="none" cap="none" strike="noStrike">
                          <a:latin typeface="Times New Roman"/>
                          <a:ea typeface="Times New Roman"/>
                          <a:cs typeface="Times New Roman"/>
                          <a:sym typeface="Times New Roman"/>
                        </a:rPr>
                        <a:t>Urban | Migrant | Linguistic | </a:t>
                      </a:r>
                      <a:endParaRPr sz="600" u="none" cap="none" strike="noStrike">
                        <a:latin typeface="Times New Roman"/>
                        <a:ea typeface="Times New Roman"/>
                        <a:cs typeface="Times New Roman"/>
                        <a:sym typeface="Times New Roman"/>
                      </a:endParaRPr>
                    </a:p>
                    <a:p>
                      <a:pPr indent="-260350" lvl="0" marL="457200" marR="0" rtl="0" algn="just">
                        <a:lnSpc>
                          <a:spcPct val="150000"/>
                        </a:lnSpc>
                        <a:spcBef>
                          <a:spcPts val="0"/>
                        </a:spcBef>
                        <a:spcAft>
                          <a:spcPts val="0"/>
                        </a:spcAft>
                        <a:buClr>
                          <a:srgbClr val="000000"/>
                        </a:buClr>
                        <a:buSzPts val="500"/>
                        <a:buFont typeface="Arial"/>
                        <a:buAutoNum type="arabicPeriod"/>
                      </a:pPr>
                      <a:r>
                        <a:rPr i="1" lang="en" sz="600" u="none" cap="none" strike="noStrike">
                          <a:latin typeface="Times New Roman"/>
                          <a:ea typeface="Times New Roman"/>
                          <a:cs typeface="Times New Roman"/>
                          <a:sym typeface="Times New Roman"/>
                        </a:rPr>
                        <a:t>Clubbed with Mumbai-City | </a:t>
                      </a:r>
                      <a:r>
                        <a:rPr lang="en" sz="600" u="none" cap="none" strike="noStrike">
                          <a:latin typeface="Times New Roman"/>
                          <a:ea typeface="Times New Roman"/>
                          <a:cs typeface="Times New Roman"/>
                          <a:sym typeface="Times New Roman"/>
                        </a:rPr>
                        <a:t>Disability</a:t>
                      </a:r>
                      <a:endParaRPr sz="600" u="none" cap="none" strike="noStrike">
                        <a:latin typeface="Times New Roman"/>
                        <a:ea typeface="Times New Roman"/>
                        <a:cs typeface="Times New Roman"/>
                        <a:sym typeface="Times New Roman"/>
                      </a:endParaRPr>
                    </a:p>
                  </a:txBody>
                  <a:tcPr marT="63500" marB="63500" marR="63500" marL="63500">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666875">
                <a:tc>
                  <a:txBody>
                    <a:bodyPr/>
                    <a:lstStyle/>
                    <a:p>
                      <a:pPr indent="0" lvl="0" marL="0" marR="0" rtl="0" algn="just">
                        <a:lnSpc>
                          <a:spcPct val="150000"/>
                        </a:lnSpc>
                        <a:spcBef>
                          <a:spcPts val="0"/>
                        </a:spcBef>
                        <a:spcAft>
                          <a:spcPts val="0"/>
                        </a:spcAft>
                        <a:buClr>
                          <a:srgbClr val="000000"/>
                        </a:buClr>
                        <a:buSzPts val="800"/>
                        <a:buFont typeface="Arial"/>
                        <a:buNone/>
                      </a:pPr>
                      <a:r>
                        <a:rPr lang="en" sz="800" u="none" cap="none" strike="noStrike">
                          <a:latin typeface="Times New Roman"/>
                          <a:ea typeface="Times New Roman"/>
                          <a:cs typeface="Times New Roman"/>
                          <a:sym typeface="Times New Roman"/>
                        </a:rPr>
                        <a:t>Vidharbha</a:t>
                      </a:r>
                      <a:endParaRPr sz="800" u="none" cap="none" strike="noStrike">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273050" lvl="0" marL="457200" marR="0" rtl="0" algn="l">
                        <a:lnSpc>
                          <a:spcPct val="150000"/>
                        </a:lnSpc>
                        <a:spcBef>
                          <a:spcPts val="0"/>
                        </a:spcBef>
                        <a:spcAft>
                          <a:spcPts val="0"/>
                        </a:spcAft>
                        <a:buClr>
                          <a:srgbClr val="0000FF"/>
                        </a:buClr>
                        <a:buSzPts val="700"/>
                        <a:buFont typeface="Arial"/>
                        <a:buAutoNum type="arabicPeriod"/>
                      </a:pPr>
                      <a:r>
                        <a:rPr b="1" lang="en" sz="800" u="none" cap="none" strike="noStrike">
                          <a:solidFill>
                            <a:srgbClr val="0000FF"/>
                          </a:solidFill>
                          <a:latin typeface="Times New Roman"/>
                          <a:ea typeface="Times New Roman"/>
                          <a:cs typeface="Times New Roman"/>
                          <a:sym typeface="Times New Roman"/>
                        </a:rPr>
                        <a:t>Gadchiroli</a:t>
                      </a:r>
                      <a:endParaRPr b="1" sz="800" u="none" cap="none" strike="noStrike">
                        <a:solidFill>
                          <a:srgbClr val="0000FF"/>
                        </a:solidFill>
                        <a:latin typeface="Times New Roman"/>
                        <a:ea typeface="Times New Roman"/>
                        <a:cs typeface="Times New Roman"/>
                        <a:sym typeface="Times New Roman"/>
                      </a:endParaRPr>
                    </a:p>
                    <a:p>
                      <a:pPr indent="-273050" lvl="0" marL="457200" marR="0" rtl="0" algn="l">
                        <a:lnSpc>
                          <a:spcPct val="150000"/>
                        </a:lnSpc>
                        <a:spcBef>
                          <a:spcPts val="0"/>
                        </a:spcBef>
                        <a:spcAft>
                          <a:spcPts val="0"/>
                        </a:spcAft>
                        <a:buClr>
                          <a:srgbClr val="000000"/>
                        </a:buClr>
                        <a:buSzPts val="700"/>
                        <a:buFont typeface="Arial"/>
                        <a:buAutoNum type="arabicPeriod"/>
                      </a:pPr>
                      <a:r>
                        <a:rPr lang="en" sz="800" u="none" cap="none" strike="noStrike">
                          <a:latin typeface="Times New Roman"/>
                          <a:ea typeface="Times New Roman"/>
                          <a:cs typeface="Times New Roman"/>
                          <a:sym typeface="Times New Roman"/>
                        </a:rPr>
                        <a:t>Chandrapur</a:t>
                      </a:r>
                      <a:endParaRPr sz="800" u="none" cap="none" strike="noStrike">
                        <a:latin typeface="Times New Roman"/>
                        <a:ea typeface="Times New Roman"/>
                        <a:cs typeface="Times New Roman"/>
                        <a:sym typeface="Times New Roman"/>
                      </a:endParaRPr>
                    </a:p>
                    <a:p>
                      <a:pPr indent="-273050" lvl="0" marL="457200" marR="0" rtl="0" algn="l">
                        <a:lnSpc>
                          <a:spcPct val="150000"/>
                        </a:lnSpc>
                        <a:spcBef>
                          <a:spcPts val="0"/>
                        </a:spcBef>
                        <a:spcAft>
                          <a:spcPts val="0"/>
                        </a:spcAft>
                        <a:buClr>
                          <a:srgbClr val="0000FF"/>
                        </a:buClr>
                        <a:buSzPts val="700"/>
                        <a:buFont typeface="Arial"/>
                        <a:buAutoNum type="arabicPeriod"/>
                      </a:pPr>
                      <a:r>
                        <a:rPr b="1" lang="en" sz="800" u="none" cap="none" strike="noStrike">
                          <a:solidFill>
                            <a:srgbClr val="0000FF"/>
                          </a:solidFill>
                          <a:latin typeface="Times New Roman"/>
                          <a:ea typeface="Times New Roman"/>
                          <a:cs typeface="Times New Roman"/>
                          <a:sym typeface="Times New Roman"/>
                        </a:rPr>
                        <a:t>Gondiya </a:t>
                      </a:r>
                      <a:endParaRPr b="1" sz="800" u="none" cap="none" strike="noStrike">
                        <a:solidFill>
                          <a:srgbClr val="0000FF"/>
                        </a:solidFill>
                        <a:latin typeface="Times New Roman"/>
                        <a:ea typeface="Times New Roman"/>
                        <a:cs typeface="Times New Roman"/>
                        <a:sym typeface="Times New Roman"/>
                      </a:endParaRPr>
                    </a:p>
                    <a:p>
                      <a:pPr indent="-273050" lvl="0" marL="457200" marR="0" rtl="0" algn="l">
                        <a:lnSpc>
                          <a:spcPct val="150000"/>
                        </a:lnSpc>
                        <a:spcBef>
                          <a:spcPts val="0"/>
                        </a:spcBef>
                        <a:spcAft>
                          <a:spcPts val="0"/>
                        </a:spcAft>
                        <a:buClr>
                          <a:srgbClr val="0000FF"/>
                        </a:buClr>
                        <a:buSzPts val="700"/>
                        <a:buFont typeface="Arial"/>
                        <a:buAutoNum type="arabicPeriod"/>
                      </a:pPr>
                      <a:r>
                        <a:rPr b="1" i="1" lang="en" sz="800" u="none" cap="none" strike="noStrike">
                          <a:solidFill>
                            <a:srgbClr val="0000FF"/>
                          </a:solidFill>
                          <a:latin typeface="Times New Roman"/>
                          <a:ea typeface="Times New Roman"/>
                          <a:cs typeface="Times New Roman"/>
                          <a:sym typeface="Times New Roman"/>
                        </a:rPr>
                        <a:t>Nagpur </a:t>
                      </a:r>
                      <a:r>
                        <a:rPr i="1" lang="en" sz="800" u="none" cap="none" strike="noStrike">
                          <a:solidFill>
                            <a:srgbClr val="0000FF"/>
                          </a:solidFill>
                          <a:latin typeface="Times New Roman"/>
                          <a:ea typeface="Times New Roman"/>
                          <a:cs typeface="Times New Roman"/>
                          <a:sym typeface="Times New Roman"/>
                        </a:rPr>
                        <a:t> </a:t>
                      </a:r>
                      <a:endParaRPr i="1" sz="800" u="none" cap="none" strike="noStrike">
                        <a:solidFill>
                          <a:srgbClr val="0000FF"/>
                        </a:solidFill>
                        <a:latin typeface="Times New Roman"/>
                        <a:ea typeface="Times New Roman"/>
                        <a:cs typeface="Times New Roman"/>
                        <a:sym typeface="Times New Roman"/>
                      </a:endParaRPr>
                    </a:p>
                    <a:p>
                      <a:pPr indent="-273050" lvl="0" marL="457200" marR="0" rtl="0" algn="l">
                        <a:lnSpc>
                          <a:spcPct val="150000"/>
                        </a:lnSpc>
                        <a:spcBef>
                          <a:spcPts val="0"/>
                        </a:spcBef>
                        <a:spcAft>
                          <a:spcPts val="0"/>
                        </a:spcAft>
                        <a:buClr>
                          <a:srgbClr val="000000"/>
                        </a:buClr>
                        <a:buSzPts val="700"/>
                        <a:buFont typeface="Arial"/>
                        <a:buAutoNum type="arabicPeriod"/>
                      </a:pPr>
                      <a:r>
                        <a:rPr lang="en" sz="800" u="none" cap="none" strike="noStrike">
                          <a:latin typeface="Times New Roman"/>
                          <a:ea typeface="Times New Roman"/>
                          <a:cs typeface="Times New Roman"/>
                          <a:sym typeface="Times New Roman"/>
                        </a:rPr>
                        <a:t>Yavatmal </a:t>
                      </a:r>
                      <a:endParaRPr sz="800" u="none" cap="none" strike="noStrike">
                        <a:latin typeface="Times New Roman"/>
                        <a:ea typeface="Times New Roman"/>
                        <a:cs typeface="Times New Roman"/>
                        <a:sym typeface="Times New Roman"/>
                      </a:endParaRPr>
                    </a:p>
                  </a:txBody>
                  <a:tcPr marT="63500" marB="63500" marR="63500" marL="63500">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273050" lvl="0" marL="457200" marR="0" rtl="0" algn="just">
                        <a:lnSpc>
                          <a:spcPct val="150000"/>
                        </a:lnSpc>
                        <a:spcBef>
                          <a:spcPts val="0"/>
                        </a:spcBef>
                        <a:spcAft>
                          <a:spcPts val="0"/>
                        </a:spcAft>
                        <a:buClr>
                          <a:srgbClr val="000000"/>
                        </a:buClr>
                        <a:buSzPts val="700"/>
                        <a:buFont typeface="Arial"/>
                        <a:buAutoNum type="arabicPeriod"/>
                      </a:pPr>
                      <a:r>
                        <a:rPr lang="en" sz="800" u="none" cap="none" strike="noStrike">
                          <a:latin typeface="Times New Roman"/>
                          <a:ea typeface="Times New Roman"/>
                          <a:cs typeface="Times New Roman"/>
                          <a:sym typeface="Times New Roman"/>
                        </a:rPr>
                        <a:t>Border | </a:t>
                      </a:r>
                      <a:r>
                        <a:rPr b="1" lang="en" sz="800" u="none" cap="none" strike="noStrike">
                          <a:latin typeface="Times New Roman"/>
                          <a:ea typeface="Times New Roman"/>
                          <a:cs typeface="Times New Roman"/>
                          <a:sym typeface="Times New Roman"/>
                        </a:rPr>
                        <a:t>Naxalism </a:t>
                      </a:r>
                      <a:r>
                        <a:rPr lang="en" sz="800" u="none" cap="none" strike="noStrike">
                          <a:latin typeface="Times New Roman"/>
                          <a:ea typeface="Times New Roman"/>
                          <a:cs typeface="Times New Roman"/>
                          <a:sym typeface="Times New Roman"/>
                        </a:rPr>
                        <a:t>| Rural | </a:t>
                      </a:r>
                      <a:r>
                        <a:rPr b="1" lang="en" sz="800" u="none" cap="none" strike="noStrike">
                          <a:latin typeface="Times New Roman"/>
                          <a:ea typeface="Times New Roman"/>
                          <a:cs typeface="Times New Roman"/>
                          <a:sym typeface="Times New Roman"/>
                        </a:rPr>
                        <a:t>Aspirational | </a:t>
                      </a:r>
                      <a:endParaRPr b="1" sz="800" u="none" cap="none" strike="noStrike">
                        <a:latin typeface="Times New Roman"/>
                        <a:ea typeface="Times New Roman"/>
                        <a:cs typeface="Times New Roman"/>
                        <a:sym typeface="Times New Roman"/>
                      </a:endParaRPr>
                    </a:p>
                    <a:p>
                      <a:pPr indent="-273050" lvl="0" marL="457200" marR="0" rtl="0" algn="just">
                        <a:lnSpc>
                          <a:spcPct val="150000"/>
                        </a:lnSpc>
                        <a:spcBef>
                          <a:spcPts val="0"/>
                        </a:spcBef>
                        <a:spcAft>
                          <a:spcPts val="0"/>
                        </a:spcAft>
                        <a:buClr>
                          <a:srgbClr val="000000"/>
                        </a:buClr>
                        <a:buSzPts val="700"/>
                        <a:buFont typeface="Arial"/>
                        <a:buAutoNum type="arabicPeriod"/>
                      </a:pPr>
                      <a:r>
                        <a:rPr lang="en" sz="800" u="none" cap="none" strike="noStrike">
                          <a:latin typeface="Times New Roman"/>
                          <a:ea typeface="Times New Roman"/>
                          <a:cs typeface="Times New Roman"/>
                          <a:sym typeface="Times New Roman"/>
                        </a:rPr>
                        <a:t>Tribal</a:t>
                      </a:r>
                      <a:r>
                        <a:rPr b="1" lang="en" sz="800" u="none" cap="none" strike="noStrike">
                          <a:latin typeface="Times New Roman"/>
                          <a:ea typeface="Times New Roman"/>
                          <a:cs typeface="Times New Roman"/>
                          <a:sym typeface="Times New Roman"/>
                        </a:rPr>
                        <a:t> </a:t>
                      </a:r>
                      <a:endParaRPr b="1" sz="800" u="none" cap="none" strike="noStrike">
                        <a:latin typeface="Times New Roman"/>
                        <a:ea typeface="Times New Roman"/>
                        <a:cs typeface="Times New Roman"/>
                        <a:sym typeface="Times New Roman"/>
                      </a:endParaRPr>
                    </a:p>
                    <a:p>
                      <a:pPr indent="-273050" lvl="0" marL="457200" marR="0" rtl="0" algn="just">
                        <a:lnSpc>
                          <a:spcPct val="150000"/>
                        </a:lnSpc>
                        <a:spcBef>
                          <a:spcPts val="0"/>
                        </a:spcBef>
                        <a:spcAft>
                          <a:spcPts val="0"/>
                        </a:spcAft>
                        <a:buClr>
                          <a:srgbClr val="000000"/>
                        </a:buClr>
                        <a:buSzPts val="700"/>
                        <a:buFont typeface="Arial"/>
                        <a:buAutoNum type="arabicPeriod"/>
                      </a:pPr>
                      <a:r>
                        <a:rPr b="1" lang="en" sz="800" u="none" cap="none" strike="noStrike">
                          <a:latin typeface="Times New Roman"/>
                          <a:ea typeface="Times New Roman"/>
                          <a:cs typeface="Times New Roman"/>
                          <a:sym typeface="Times New Roman"/>
                        </a:rPr>
                        <a:t>Tribal | Rural </a:t>
                      </a:r>
                      <a:endParaRPr b="1" sz="800" u="none" cap="none" strike="noStrike">
                        <a:latin typeface="Times New Roman"/>
                        <a:ea typeface="Times New Roman"/>
                        <a:cs typeface="Times New Roman"/>
                        <a:sym typeface="Times New Roman"/>
                      </a:endParaRPr>
                    </a:p>
                    <a:p>
                      <a:pPr indent="-273050" lvl="0" marL="457200" marR="0" rtl="0" algn="just">
                        <a:lnSpc>
                          <a:spcPct val="150000"/>
                        </a:lnSpc>
                        <a:spcBef>
                          <a:spcPts val="0"/>
                        </a:spcBef>
                        <a:spcAft>
                          <a:spcPts val="0"/>
                        </a:spcAft>
                        <a:buClr>
                          <a:srgbClr val="000000"/>
                        </a:buClr>
                        <a:buSzPts val="700"/>
                        <a:buFont typeface="Arial"/>
                        <a:buAutoNum type="arabicPeriod"/>
                      </a:pPr>
                      <a:r>
                        <a:rPr lang="en" sz="800" u="none" cap="none" strike="noStrike">
                          <a:latin typeface="Times New Roman"/>
                          <a:ea typeface="Times New Roman"/>
                          <a:cs typeface="Times New Roman"/>
                          <a:sym typeface="Times New Roman"/>
                        </a:rPr>
                        <a:t>Urban-Rural | High density of schools</a:t>
                      </a:r>
                      <a:endParaRPr sz="800" u="none" cap="none" strike="noStrike">
                        <a:latin typeface="Times New Roman"/>
                        <a:ea typeface="Times New Roman"/>
                        <a:cs typeface="Times New Roman"/>
                        <a:sym typeface="Times New Roman"/>
                      </a:endParaRPr>
                    </a:p>
                    <a:p>
                      <a:pPr indent="-273050" lvl="0" marL="457200" marR="0" rtl="0" algn="just">
                        <a:lnSpc>
                          <a:spcPct val="150000"/>
                        </a:lnSpc>
                        <a:spcBef>
                          <a:spcPts val="0"/>
                        </a:spcBef>
                        <a:spcAft>
                          <a:spcPts val="0"/>
                        </a:spcAft>
                        <a:buClr>
                          <a:srgbClr val="000000"/>
                        </a:buClr>
                        <a:buSzPts val="700"/>
                        <a:buFont typeface="Arial"/>
                        <a:buAutoNum type="arabicPeriod"/>
                      </a:pPr>
                      <a:r>
                        <a:rPr lang="en" sz="800" u="none" cap="none" strike="noStrike">
                          <a:latin typeface="Times New Roman"/>
                          <a:ea typeface="Times New Roman"/>
                          <a:cs typeface="Times New Roman"/>
                          <a:sym typeface="Times New Roman"/>
                        </a:rPr>
                        <a:t>Rural </a:t>
                      </a:r>
                      <a:endParaRPr sz="800" u="none" cap="none" strike="noStrike">
                        <a:latin typeface="Times New Roman"/>
                        <a:ea typeface="Times New Roman"/>
                        <a:cs typeface="Times New Roman"/>
                        <a:sym typeface="Times New Roman"/>
                      </a:endParaRPr>
                    </a:p>
                  </a:txBody>
                  <a:tcPr marT="63500" marB="63500" marR="63500" marL="63500">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