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8" r:id="rId7"/>
    <p:sldId id="261" r:id="rId8"/>
    <p:sldId id="262" r:id="rId9"/>
    <p:sldId id="263" r:id="rId10"/>
    <p:sldId id="264" r:id="rId11"/>
    <p:sldId id="265" r:id="rId12"/>
    <p:sldId id="266" r:id="rId13"/>
    <p:sldId id="267" r:id="rId1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016">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9" roundtripDataSignature="AMtx7mhRflQIJHrGATGN60P6nq91ZO0pY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88CC811-E04A-4F2D-A26B-A9B033D597A9}">
  <a:tblStyle styleId="{988CC811-E04A-4F2D-A26B-A9B033D597A9}"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2D374F66-B7D6-4F32-927F-1A118055C03F}"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0668" autoAdjust="0"/>
  </p:normalViewPr>
  <p:slideViewPr>
    <p:cSldViewPr snapToGrid="0">
      <p:cViewPr varScale="1">
        <p:scale>
          <a:sx n="36" d="100"/>
          <a:sy n="36" d="100"/>
        </p:scale>
        <p:origin x="144" y="24"/>
      </p:cViewPr>
      <p:guideLst>
        <p:guide orient="horz" pos="2016"/>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tableStyles" Target="tableStyles.xml"/><Relationship Id="rId10" Type="http://schemas.openxmlformats.org/officeDocument/2006/relationships/slide" Target="slides/slide9.xml"/><Relationship Id="rId19"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eenet.org.uk/resources/docs/Index%20English.pdf"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a:t>Facilitator’s objective of the day:</a:t>
            </a:r>
            <a:endParaRPr/>
          </a:p>
          <a:p>
            <a:pPr marL="0" lvl="0" indent="0" algn="l" rtl="0">
              <a:spcBef>
                <a:spcPts val="0"/>
              </a:spcBef>
              <a:spcAft>
                <a:spcPts val="0"/>
              </a:spcAft>
              <a:buNone/>
            </a:pPr>
            <a:r>
              <a:rPr lang="en-US" b="0"/>
              <a:t>To ensure that the PDM’s have understood the following at the end of the four-day training program:</a:t>
            </a:r>
            <a:endParaRPr/>
          </a:p>
          <a:p>
            <a:pPr marL="228600" lvl="0" indent="-228600" algn="l" rtl="0">
              <a:spcBef>
                <a:spcPts val="0"/>
              </a:spcBef>
              <a:spcAft>
                <a:spcPts val="0"/>
              </a:spcAft>
              <a:buClr>
                <a:schemeClr val="dk1"/>
              </a:buClr>
              <a:buSzPts val="1200"/>
              <a:buFont typeface="Arial"/>
              <a:buAutoNum type="arabicPeriod"/>
            </a:pPr>
            <a:r>
              <a:rPr lang="en-US" b="0"/>
              <a:t>That inclusion is a principle and a response to diversity.</a:t>
            </a:r>
            <a:endParaRPr/>
          </a:p>
          <a:p>
            <a:pPr marL="228600" lvl="0" indent="-228600" algn="l" rtl="0">
              <a:spcBef>
                <a:spcPts val="0"/>
              </a:spcBef>
              <a:spcAft>
                <a:spcPts val="0"/>
              </a:spcAft>
              <a:buClr>
                <a:schemeClr val="dk1"/>
              </a:buClr>
              <a:buSzPts val="1200"/>
              <a:buFont typeface="Arial"/>
              <a:buAutoNum type="arabicPeriod"/>
            </a:pPr>
            <a:r>
              <a:rPr lang="en-US" b="0"/>
              <a:t>Diversity is a natural phenomenon which is treated as a resource </a:t>
            </a:r>
            <a:endParaRPr/>
          </a:p>
          <a:p>
            <a:pPr marL="0" lvl="0" indent="0" algn="l" rtl="0">
              <a:spcBef>
                <a:spcPts val="0"/>
              </a:spcBef>
              <a:spcAft>
                <a:spcPts val="0"/>
              </a:spcAft>
              <a:buNone/>
            </a:pPr>
            <a:r>
              <a:rPr lang="en-US" b="1"/>
              <a:t>Prerequisite knowledge and skill for facilitators</a:t>
            </a:r>
            <a:endParaRPr/>
          </a:p>
          <a:p>
            <a:pPr marL="0" lvl="0" indent="0" algn="l" rtl="0">
              <a:spcBef>
                <a:spcPts val="0"/>
              </a:spcBef>
              <a:spcAft>
                <a:spcPts val="0"/>
              </a:spcAft>
              <a:buNone/>
            </a:pPr>
            <a:endParaRPr b="1"/>
          </a:p>
          <a:p>
            <a:pPr marL="0" lvl="0" indent="0" algn="l" rtl="0">
              <a:spcBef>
                <a:spcPts val="0"/>
              </a:spcBef>
              <a:spcAft>
                <a:spcPts val="0"/>
              </a:spcAft>
              <a:buNone/>
            </a:pPr>
            <a:r>
              <a:rPr lang="en-US" b="1"/>
              <a:t>Prereading(recommended)</a:t>
            </a:r>
            <a:endParaRPr/>
          </a:p>
          <a:p>
            <a:pPr marL="0" lvl="0" indent="0" algn="l" rtl="0">
              <a:spcBef>
                <a:spcPts val="0"/>
              </a:spcBef>
              <a:spcAft>
                <a:spcPts val="0"/>
              </a:spcAft>
              <a:buNone/>
            </a:pPr>
            <a:r>
              <a:rPr lang="en-US" b="1"/>
              <a:t>Expected learning outcomes from participants</a:t>
            </a:r>
            <a:endParaRPr/>
          </a:p>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6" name="Google Shape;146;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3" name="Google Shape;153;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a:t>To Facilitator:</a:t>
            </a:r>
            <a:endParaRPr dirty="0"/>
          </a:p>
          <a:p>
            <a:pPr marL="0" marR="0" lvl="0" indent="0" algn="l" rtl="0">
              <a:lnSpc>
                <a:spcPct val="100000"/>
              </a:lnSpc>
              <a:spcBef>
                <a:spcPts val="0"/>
              </a:spcBef>
              <a:spcAft>
                <a:spcPts val="0"/>
              </a:spcAft>
              <a:buClr>
                <a:schemeClr val="dk1"/>
              </a:buClr>
              <a:buSzPts val="1200"/>
              <a:buFont typeface="Arial"/>
              <a:buNone/>
            </a:pPr>
            <a:r>
              <a:rPr lang="en-US" dirty="0"/>
              <a:t>Every day ends with structured reflection of the day. </a:t>
            </a:r>
            <a:endParaRPr dirty="0"/>
          </a:p>
          <a:p>
            <a:pPr marL="0" marR="0" lvl="0" indent="0" algn="l" rtl="0">
              <a:lnSpc>
                <a:spcPct val="100000"/>
              </a:lnSpc>
              <a:spcBef>
                <a:spcPts val="0"/>
              </a:spcBef>
              <a:spcAft>
                <a:spcPts val="0"/>
              </a:spcAft>
              <a:buClr>
                <a:schemeClr val="dk1"/>
              </a:buClr>
              <a:buSzPts val="1200"/>
              <a:buFont typeface="Arial"/>
              <a:buNone/>
            </a:pPr>
            <a:r>
              <a:rPr lang="en-US" b="1" dirty="0"/>
              <a:t>Objective:</a:t>
            </a:r>
            <a:endParaRPr dirty="0"/>
          </a:p>
          <a:p>
            <a:pPr marL="0" marR="0" lvl="0" indent="0" algn="l" rtl="0">
              <a:lnSpc>
                <a:spcPct val="100000"/>
              </a:lnSpc>
              <a:spcBef>
                <a:spcPts val="0"/>
              </a:spcBef>
              <a:spcAft>
                <a:spcPts val="0"/>
              </a:spcAft>
              <a:buClr>
                <a:schemeClr val="dk1"/>
              </a:buClr>
              <a:buSzPts val="1200"/>
              <a:buFont typeface="Arial"/>
              <a:buNone/>
            </a:pPr>
            <a:r>
              <a:rPr lang="en-US" dirty="0"/>
              <a:t>This is to simulate the TLCs facilitated by trainers. For this all participants are required to sit in a circle along with the facilitator. </a:t>
            </a:r>
            <a:endParaRPr dirty="0"/>
          </a:p>
          <a:p>
            <a:pPr marL="0" marR="0" lvl="0" indent="0" algn="l" rtl="0">
              <a:lnSpc>
                <a:spcPct val="100000"/>
              </a:lnSpc>
              <a:spcBef>
                <a:spcPts val="0"/>
              </a:spcBef>
              <a:spcAft>
                <a:spcPts val="0"/>
              </a:spcAft>
              <a:buClr>
                <a:schemeClr val="dk1"/>
              </a:buClr>
              <a:buSzPts val="1200"/>
              <a:buFont typeface="Arial"/>
              <a:buNone/>
            </a:pPr>
            <a:r>
              <a:rPr lang="en-US" b="1" dirty="0"/>
              <a:t>Materials: (</a:t>
            </a:r>
            <a:r>
              <a:rPr lang="en-US" b="0" dirty="0"/>
              <a:t>If needed the ppt slide can be displayed</a:t>
            </a:r>
            <a:r>
              <a:rPr lang="en-US" b="1" dirty="0"/>
              <a:t>)</a:t>
            </a:r>
            <a:endParaRPr dirty="0"/>
          </a:p>
          <a:p>
            <a:pPr marL="0" marR="0" lvl="0" indent="0" algn="l" rtl="0">
              <a:lnSpc>
                <a:spcPct val="100000"/>
              </a:lnSpc>
              <a:spcBef>
                <a:spcPts val="0"/>
              </a:spcBef>
              <a:spcAft>
                <a:spcPts val="0"/>
              </a:spcAft>
              <a:buClr>
                <a:schemeClr val="dk1"/>
              </a:buClr>
              <a:buSzPts val="1200"/>
              <a:buFont typeface="Arial"/>
              <a:buNone/>
            </a:pPr>
            <a:r>
              <a:rPr lang="en-US" dirty="0"/>
              <a:t>Participants must have their pens, interactive diaries and their personal notes.</a:t>
            </a:r>
            <a:endParaRPr dirty="0"/>
          </a:p>
          <a:p>
            <a:pPr marL="0" marR="0" lvl="0" indent="0" algn="l" rtl="0">
              <a:lnSpc>
                <a:spcPct val="100000"/>
              </a:lnSpc>
              <a:spcBef>
                <a:spcPts val="0"/>
              </a:spcBef>
              <a:spcAft>
                <a:spcPts val="0"/>
              </a:spcAft>
              <a:buClr>
                <a:schemeClr val="dk1"/>
              </a:buClr>
              <a:buSzPts val="1200"/>
              <a:buFont typeface="Arial"/>
              <a:buNone/>
            </a:pPr>
            <a:r>
              <a:rPr lang="en-US" dirty="0"/>
              <a:t>In the interactive diaries they need write to the facilitator as a feed back, seek clarification, share their points of view. </a:t>
            </a:r>
            <a:endParaRPr dirty="0"/>
          </a:p>
          <a:p>
            <a:pPr marL="0" marR="0" lvl="0" indent="0" algn="l" rtl="0">
              <a:lnSpc>
                <a:spcPct val="100000"/>
              </a:lnSpc>
              <a:spcBef>
                <a:spcPts val="0"/>
              </a:spcBef>
              <a:spcAft>
                <a:spcPts val="0"/>
              </a:spcAft>
              <a:buClr>
                <a:schemeClr val="dk1"/>
              </a:buClr>
              <a:buSzPts val="1200"/>
              <a:buFont typeface="Arial"/>
              <a:buNone/>
            </a:pPr>
            <a:r>
              <a:rPr lang="en-US" dirty="0"/>
              <a:t>In the end the facilitator will collect their diaries and respond in writing to each one of them and return it the next day morning.</a:t>
            </a:r>
            <a:endParaRPr dirty="0"/>
          </a:p>
          <a:p>
            <a:pPr marL="0" marR="0" lvl="0" indent="0" algn="l" rtl="0">
              <a:lnSpc>
                <a:spcPct val="100000"/>
              </a:lnSpc>
              <a:spcBef>
                <a:spcPts val="0"/>
              </a:spcBef>
              <a:spcAft>
                <a:spcPts val="0"/>
              </a:spcAft>
              <a:buClr>
                <a:schemeClr val="dk1"/>
              </a:buClr>
              <a:buSzPts val="1200"/>
              <a:buFont typeface="Arial"/>
              <a:buNone/>
            </a:pPr>
            <a:r>
              <a:rPr lang="en-US" dirty="0"/>
              <a:t>In the personal diaries the participants make notes from the discussion they carry out on the topic, </a:t>
            </a:r>
            <a:endParaRPr dirty="0"/>
          </a:p>
          <a:p>
            <a:pPr marL="0" marR="0" lvl="0" indent="0" algn="l" rtl="0">
              <a:lnSpc>
                <a:spcPct val="100000"/>
              </a:lnSpc>
              <a:spcBef>
                <a:spcPts val="0"/>
              </a:spcBef>
              <a:spcAft>
                <a:spcPts val="0"/>
              </a:spcAft>
              <a:buClr>
                <a:schemeClr val="dk1"/>
              </a:buClr>
              <a:buSzPts val="1200"/>
              <a:buFont typeface="Arial"/>
              <a:buNone/>
            </a:pPr>
            <a:endParaRPr dirty="0"/>
          </a:p>
          <a:p>
            <a:pPr marL="0" marR="0" lvl="0" indent="0" algn="l" rtl="0">
              <a:lnSpc>
                <a:spcPct val="100000"/>
              </a:lnSpc>
              <a:spcBef>
                <a:spcPts val="0"/>
              </a:spcBef>
              <a:spcAft>
                <a:spcPts val="0"/>
              </a:spcAft>
              <a:buClr>
                <a:schemeClr val="dk1"/>
              </a:buClr>
              <a:buSzPts val="1200"/>
              <a:buFont typeface="Arial"/>
              <a:buNone/>
            </a:pPr>
            <a:r>
              <a:rPr lang="en-US" dirty="0"/>
              <a:t>It is recommended that the Facilitator makes note of intangible feedback from participants various feelings such as happiness, disappointment etc. and use them as examples to draw their attention towards implications of barriers.</a:t>
            </a:r>
            <a:endParaRPr dirty="0"/>
          </a:p>
          <a:p>
            <a:pPr marL="0" marR="0" lvl="0" indent="0" algn="l" rtl="0">
              <a:lnSpc>
                <a:spcPct val="100000"/>
              </a:lnSpc>
              <a:spcBef>
                <a:spcPts val="0"/>
              </a:spcBef>
              <a:spcAft>
                <a:spcPts val="0"/>
              </a:spcAft>
              <a:buClr>
                <a:schemeClr val="dk1"/>
              </a:buClr>
              <a:buSzPts val="1200"/>
              <a:buFont typeface="Arial"/>
              <a:buNone/>
            </a:pPr>
            <a:r>
              <a:rPr lang="en-US" dirty="0"/>
              <a:t>The following are some of the questions which can be kept on as a slide to facilitate the structured reflection session:</a:t>
            </a:r>
            <a:endParaRPr dirty="0"/>
          </a:p>
          <a:p>
            <a:pPr marL="0" lvl="0" indent="0" algn="l" rtl="0">
              <a:spcBef>
                <a:spcPts val="0"/>
              </a:spcBef>
              <a:spcAft>
                <a:spcPts val="0"/>
              </a:spcAft>
              <a:buNone/>
            </a:pPr>
            <a:endParaRPr dirty="0"/>
          </a:p>
        </p:txBody>
      </p:sp>
      <p:sp>
        <p:nvSpPr>
          <p:cNvPr id="154" name="Google Shape;154;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1" name="Google Shape;161;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To facilitators:</a:t>
            </a:r>
            <a:endParaRPr dirty="0"/>
          </a:p>
          <a:p>
            <a:pPr marL="0" lvl="0" indent="0" algn="l" rtl="0">
              <a:spcBef>
                <a:spcPts val="0"/>
              </a:spcBef>
              <a:spcAft>
                <a:spcPts val="0"/>
              </a:spcAft>
              <a:buNone/>
            </a:pPr>
            <a:r>
              <a:rPr lang="en-US" dirty="0"/>
              <a:t>1: This form which the participants are familiar (filled the first day) is distributed. Ask the participants to write their full names and then fill the form. </a:t>
            </a:r>
            <a:endParaRPr dirty="0"/>
          </a:p>
          <a:p>
            <a:pPr marL="0" lvl="0" indent="0" algn="l" rtl="0">
              <a:spcBef>
                <a:spcPts val="0"/>
              </a:spcBef>
              <a:spcAft>
                <a:spcPts val="0"/>
              </a:spcAft>
              <a:buNone/>
            </a:pPr>
            <a:r>
              <a:rPr lang="en-US" dirty="0"/>
              <a:t>2: Then they need to self-evaluate their competencies and return the forms to the facilitator.</a:t>
            </a:r>
            <a:endParaRPr dirty="0"/>
          </a:p>
          <a:p>
            <a:pPr marL="0" lvl="0" indent="0" algn="l" rtl="0">
              <a:spcBef>
                <a:spcPts val="0"/>
              </a:spcBef>
              <a:spcAft>
                <a:spcPts val="0"/>
              </a:spcAft>
              <a:buNone/>
            </a:pPr>
            <a:r>
              <a:rPr lang="en-US" dirty="0"/>
              <a:t>3: Suggestion: The participant’s first and last day forms can be entered in  a spread sheet, so that the participants may periodically return to this form to assess themselves and work on further developing their competencies.</a:t>
            </a:r>
            <a:endParaRPr dirty="0"/>
          </a:p>
        </p:txBody>
      </p:sp>
      <p:sp>
        <p:nvSpPr>
          <p:cNvPr id="162" name="Google Shape;162;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8" name="Google Shape;168;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9" name="Google Shape;169;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4" name="Google Shape;94;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Facilitator: to share the plan for fourth day.</a:t>
            </a:r>
            <a:endParaRPr dirty="0"/>
          </a:p>
        </p:txBody>
      </p:sp>
      <p:sp>
        <p:nvSpPr>
          <p:cNvPr id="95" name="Google Shape;95;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1" name="Google Shape;101;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a:t>Facilitator:  </a:t>
            </a:r>
            <a:r>
              <a:rPr lang="en-US"/>
              <a:t>Paper and Basket game:</a:t>
            </a:r>
            <a:endParaRPr/>
          </a:p>
          <a:p>
            <a:pPr marL="0" lvl="0" indent="0" algn="l" rtl="0">
              <a:spcBef>
                <a:spcPts val="0"/>
              </a:spcBef>
              <a:spcAft>
                <a:spcPts val="0"/>
              </a:spcAft>
              <a:buNone/>
            </a:pPr>
            <a:r>
              <a:rPr lang="en-US" b="1"/>
              <a:t>Objective:</a:t>
            </a:r>
            <a:endParaRPr/>
          </a:p>
          <a:p>
            <a:pPr marL="0" lvl="0" indent="0" algn="l" rtl="0">
              <a:spcBef>
                <a:spcPts val="0"/>
              </a:spcBef>
              <a:spcAft>
                <a:spcPts val="0"/>
              </a:spcAft>
              <a:buNone/>
            </a:pPr>
            <a:r>
              <a:rPr lang="en-US"/>
              <a:t>The Paper and  Basket game/ Teamwork game  is a micro way to show how systemic issues affect individuals and how inclusive principles of collaboration help achieve target and  enable more people win. </a:t>
            </a:r>
            <a:endParaRPr/>
          </a:p>
          <a:p>
            <a:pPr marL="0" lvl="0" indent="0" algn="l" rtl="0">
              <a:spcBef>
                <a:spcPts val="0"/>
              </a:spcBef>
              <a:spcAft>
                <a:spcPts val="0"/>
              </a:spcAft>
              <a:buNone/>
            </a:pPr>
            <a:r>
              <a:rPr lang="en-US" b="1"/>
              <a:t>Materials:</a:t>
            </a:r>
            <a:r>
              <a:rPr lang="en-US"/>
              <a:t> Basket/a Bucket, scrunched –up paper balls (as many as the participants are.)</a:t>
            </a:r>
            <a:endParaRPr/>
          </a:p>
          <a:p>
            <a:pPr marL="457200" lvl="1" indent="0" algn="l" rtl="0">
              <a:spcBef>
                <a:spcPts val="0"/>
              </a:spcBef>
              <a:spcAft>
                <a:spcPts val="0"/>
              </a:spcAft>
              <a:buNone/>
            </a:pPr>
            <a:r>
              <a:rPr lang="en-US"/>
              <a:t>Suggestion: This activity is best with 5-10 people. (If there are more keep a larger basket. And group them into two teams if there are 30 people. One group play while the others watch and provide constructive feedback after the game and provide ideas on how to help)</a:t>
            </a:r>
            <a:endParaRPr/>
          </a:p>
          <a:p>
            <a:pPr marL="0" lvl="0" indent="0" algn="l" rtl="0">
              <a:spcBef>
                <a:spcPts val="0"/>
              </a:spcBef>
              <a:spcAft>
                <a:spcPts val="0"/>
              </a:spcAft>
              <a:buNone/>
            </a:pPr>
            <a:endParaRPr b="1"/>
          </a:p>
          <a:p>
            <a:pPr marL="0" lvl="0" indent="0" algn="l" rtl="0">
              <a:spcBef>
                <a:spcPts val="0"/>
              </a:spcBef>
              <a:spcAft>
                <a:spcPts val="0"/>
              </a:spcAft>
              <a:buNone/>
            </a:pPr>
            <a:r>
              <a:rPr lang="en-US" b="1"/>
              <a:t>Instruction to participants:</a:t>
            </a:r>
            <a:endParaRPr/>
          </a:p>
          <a:p>
            <a:pPr marL="0" lvl="0" indent="0" algn="l" rtl="0">
              <a:spcBef>
                <a:spcPts val="0"/>
              </a:spcBef>
              <a:spcAft>
                <a:spcPts val="0"/>
              </a:spcAft>
              <a:buNone/>
            </a:pPr>
            <a:endParaRPr b="1"/>
          </a:p>
          <a:p>
            <a:pPr marL="0" lvl="0" indent="0" algn="l" rtl="0">
              <a:spcBef>
                <a:spcPts val="0"/>
              </a:spcBef>
              <a:spcAft>
                <a:spcPts val="0"/>
              </a:spcAft>
              <a:buNone/>
            </a:pPr>
            <a:r>
              <a:rPr lang="en-US" b="0"/>
              <a:t>We are all stakeholders in education and have common goals. We PDMs are part of a larger team doing tasks at varying levels of difficulty to achieve same goal. Play</a:t>
            </a:r>
            <a:endParaRPr/>
          </a:p>
          <a:p>
            <a:pPr marL="0" lvl="0" indent="0" algn="l" rtl="0">
              <a:spcBef>
                <a:spcPts val="0"/>
              </a:spcBef>
              <a:spcAft>
                <a:spcPts val="0"/>
              </a:spcAft>
              <a:buNone/>
            </a:pPr>
            <a:r>
              <a:rPr lang="en-US" b="1"/>
              <a:t>Part 1: Aim: to throw the balls and get all paper balls in the basket</a:t>
            </a:r>
            <a:endParaRPr/>
          </a:p>
          <a:p>
            <a:pPr marL="0" lvl="0" indent="0" algn="l" rtl="0">
              <a:spcBef>
                <a:spcPts val="0"/>
              </a:spcBef>
              <a:spcAft>
                <a:spcPts val="0"/>
              </a:spcAft>
              <a:buNone/>
            </a:pPr>
            <a:endParaRPr/>
          </a:p>
          <a:p>
            <a:pPr marL="1143000" lvl="2" indent="-228600" algn="l" rtl="0">
              <a:spcBef>
                <a:spcPts val="0"/>
              </a:spcBef>
              <a:spcAft>
                <a:spcPts val="0"/>
              </a:spcAft>
              <a:buClr>
                <a:schemeClr val="dk1"/>
              </a:buClr>
              <a:buSzPts val="1200"/>
              <a:buFont typeface="Arial"/>
              <a:buAutoNum type="arabicPeriod"/>
            </a:pPr>
            <a:r>
              <a:rPr lang="en-US"/>
              <a:t>Start with a basket in the middle of the room or against a wall</a:t>
            </a:r>
            <a:endParaRPr/>
          </a:p>
          <a:p>
            <a:pPr marL="1143000" lvl="2" indent="-228600" algn="l" rtl="0">
              <a:spcBef>
                <a:spcPts val="0"/>
              </a:spcBef>
              <a:spcAft>
                <a:spcPts val="0"/>
              </a:spcAft>
              <a:buClr>
                <a:schemeClr val="dk1"/>
              </a:buClr>
              <a:buSzPts val="1200"/>
              <a:buFont typeface="Arial"/>
              <a:buAutoNum type="arabicPeriod"/>
            </a:pPr>
            <a:r>
              <a:rPr lang="en-US"/>
              <a:t>Let the participants stand in a line about 10 feet away from the basket.</a:t>
            </a:r>
            <a:endParaRPr/>
          </a:p>
          <a:p>
            <a:pPr marL="1143000" lvl="2" indent="-228600" algn="l" rtl="0">
              <a:spcBef>
                <a:spcPts val="0"/>
              </a:spcBef>
              <a:spcAft>
                <a:spcPts val="0"/>
              </a:spcAft>
              <a:buClr>
                <a:schemeClr val="dk1"/>
              </a:buClr>
              <a:buSzPts val="1200"/>
              <a:buFont typeface="Arial"/>
              <a:buAutoNum type="arabicPeriod"/>
            </a:pPr>
            <a:r>
              <a:rPr lang="en-US"/>
              <a:t>Give everyone a sheet of old newspaper </a:t>
            </a:r>
            <a:endParaRPr/>
          </a:p>
          <a:p>
            <a:pPr marL="1143000" lvl="2" indent="-228600" algn="l" rtl="0">
              <a:spcBef>
                <a:spcPts val="0"/>
              </a:spcBef>
              <a:spcAft>
                <a:spcPts val="0"/>
              </a:spcAft>
              <a:buClr>
                <a:schemeClr val="dk1"/>
              </a:buClr>
              <a:buSzPts val="1200"/>
              <a:buFont typeface="Arial"/>
              <a:buAutoNum type="arabicPeriod"/>
            </a:pPr>
            <a:r>
              <a:rPr lang="en-US"/>
              <a:t>Tell them to scrunch it -up into a paper ball</a:t>
            </a:r>
            <a:endParaRPr/>
          </a:p>
          <a:p>
            <a:pPr marL="1143000" lvl="2" indent="-228600" algn="l" rtl="0">
              <a:spcBef>
                <a:spcPts val="0"/>
              </a:spcBef>
              <a:spcAft>
                <a:spcPts val="0"/>
              </a:spcAft>
              <a:buClr>
                <a:schemeClr val="dk1"/>
              </a:buClr>
              <a:buSzPts val="1200"/>
              <a:buFont typeface="Arial"/>
              <a:buAutoNum type="arabicPeriod"/>
            </a:pPr>
            <a:r>
              <a:rPr lang="en-US"/>
              <a:t>Later spread people out randomly, regardless of physicality or potential skillset. This is done by playing some instrumental music.  While the music is on, the participants walk around the basket in various directions without touching anyone. As soon as the music stops, they must stand still where-ever they area and in which ever direction they are. </a:t>
            </a:r>
            <a:endParaRPr/>
          </a:p>
          <a:p>
            <a:pPr marL="1143000" lvl="2" indent="-228600" algn="l" rtl="0">
              <a:spcBef>
                <a:spcPts val="0"/>
              </a:spcBef>
              <a:spcAft>
                <a:spcPts val="0"/>
              </a:spcAft>
              <a:buClr>
                <a:schemeClr val="dk1"/>
              </a:buClr>
              <a:buSzPts val="1200"/>
              <a:buFont typeface="Arial"/>
              <a:buAutoNum type="arabicPeriod"/>
            </a:pPr>
            <a:r>
              <a:rPr lang="en-US"/>
              <a:t>Note: Let a few be very close to the basket and some far away (keep everyone within 10 feet of the basket but at all different angles)</a:t>
            </a:r>
            <a:endParaRPr/>
          </a:p>
          <a:p>
            <a:pPr marL="1143000" lvl="2" indent="-228600" algn="l" rtl="0">
              <a:spcBef>
                <a:spcPts val="0"/>
              </a:spcBef>
              <a:spcAft>
                <a:spcPts val="0"/>
              </a:spcAft>
              <a:buClr>
                <a:schemeClr val="dk1"/>
              </a:buClr>
              <a:buSzPts val="1200"/>
              <a:buFont typeface="Arial"/>
              <a:buAutoNum type="arabicPeriod"/>
            </a:pPr>
            <a:r>
              <a:rPr lang="en-US"/>
              <a:t>After they position themselves, explain that getting all the paper balls in the basket is the goal of the game. It’s not an individual game, but a team sport. The only problem - no one is allowed to help anyone else.</a:t>
            </a:r>
            <a:endParaRPr/>
          </a:p>
          <a:p>
            <a:pPr marL="1143000" lvl="2" indent="-228600" algn="l" rtl="0">
              <a:spcBef>
                <a:spcPts val="0"/>
              </a:spcBef>
              <a:spcAft>
                <a:spcPts val="0"/>
              </a:spcAft>
              <a:buClr>
                <a:schemeClr val="dk1"/>
              </a:buClr>
              <a:buSzPts val="1200"/>
              <a:buFont typeface="Arial"/>
              <a:buAutoNum type="arabicPeriod"/>
            </a:pPr>
            <a:r>
              <a:rPr lang="en-US"/>
              <a:t>Everyone has one shot to throw the paper ball in the basket without moving from their spot</a:t>
            </a:r>
            <a:endParaRPr/>
          </a:p>
          <a:p>
            <a:pPr marL="1143000" lvl="2" indent="-228600" algn="l" rtl="0">
              <a:spcBef>
                <a:spcPts val="0"/>
              </a:spcBef>
              <a:spcAft>
                <a:spcPts val="0"/>
              </a:spcAft>
              <a:buClr>
                <a:schemeClr val="dk1"/>
              </a:buClr>
              <a:buSzPts val="1200"/>
              <a:buFont typeface="Arial"/>
              <a:buAutoNum type="arabicPeriod"/>
            </a:pPr>
            <a:r>
              <a:rPr lang="en-US"/>
              <a:t>Count how many balls get in the basket, noting who succeeded and who didn’t </a:t>
            </a:r>
            <a:endParaRPr/>
          </a:p>
          <a:p>
            <a:pPr marL="0" lvl="0" indent="0" algn="l" rtl="0">
              <a:spcBef>
                <a:spcPts val="0"/>
              </a:spcBef>
              <a:spcAft>
                <a:spcPts val="0"/>
              </a:spcAft>
              <a:buNone/>
            </a:pPr>
            <a:endParaRPr/>
          </a:p>
          <a:p>
            <a:pPr marL="0" lvl="0" indent="0" algn="l" rtl="0">
              <a:spcBef>
                <a:spcPts val="0"/>
              </a:spcBef>
              <a:spcAft>
                <a:spcPts val="0"/>
              </a:spcAft>
              <a:buNone/>
            </a:pPr>
            <a:r>
              <a:rPr lang="en-US" b="1"/>
              <a:t>Part 2: Aim: to throw the balls and get all paper balls in the basket</a:t>
            </a:r>
            <a:endParaRPr/>
          </a:p>
          <a:p>
            <a:pPr marL="0" lvl="0" indent="0" algn="l" rtl="0">
              <a:spcBef>
                <a:spcPts val="0"/>
              </a:spcBef>
              <a:spcAft>
                <a:spcPts val="0"/>
              </a:spcAft>
              <a:buNone/>
            </a:pPr>
            <a:endParaRPr/>
          </a:p>
          <a:p>
            <a:pPr marL="0" lvl="0" indent="0" algn="l" rtl="0">
              <a:spcBef>
                <a:spcPts val="0"/>
              </a:spcBef>
              <a:spcAft>
                <a:spcPts val="0"/>
              </a:spcAft>
              <a:buNone/>
            </a:pPr>
            <a:r>
              <a:rPr lang="en-US"/>
              <a:t>After the activity, ask people to continue to stand where they are. Get them to talk about the following.</a:t>
            </a:r>
            <a:endParaRPr/>
          </a:p>
          <a:p>
            <a:pPr marL="628650" lvl="1" indent="-171450" algn="l" rtl="0">
              <a:spcBef>
                <a:spcPts val="0"/>
              </a:spcBef>
              <a:spcAft>
                <a:spcPts val="0"/>
              </a:spcAft>
              <a:buClr>
                <a:schemeClr val="dk1"/>
              </a:buClr>
              <a:buSzPts val="1200"/>
              <a:buFont typeface="Arial"/>
              <a:buChar char="•"/>
            </a:pPr>
            <a:r>
              <a:rPr lang="en-US"/>
              <a:t>how did you feel  throwing the ball and with the result?</a:t>
            </a:r>
            <a:endParaRPr/>
          </a:p>
          <a:p>
            <a:pPr marL="628650" lvl="1" indent="-171450" algn="l" rtl="0">
              <a:spcBef>
                <a:spcPts val="0"/>
              </a:spcBef>
              <a:spcAft>
                <a:spcPts val="0"/>
              </a:spcAft>
              <a:buClr>
                <a:schemeClr val="dk1"/>
              </a:buClr>
              <a:buSzPts val="1200"/>
              <a:buFont typeface="Arial"/>
              <a:buChar char="•"/>
            </a:pPr>
            <a:r>
              <a:rPr lang="en-US"/>
              <a:t>Note what they say. The probable responses could be , </a:t>
            </a:r>
            <a:endParaRPr/>
          </a:p>
          <a:p>
            <a:pPr marL="914400" lvl="2" indent="0" algn="l" rtl="0">
              <a:spcBef>
                <a:spcPts val="0"/>
              </a:spcBef>
              <a:spcAft>
                <a:spcPts val="0"/>
              </a:spcAft>
              <a:buClr>
                <a:schemeClr val="dk1"/>
              </a:buClr>
              <a:buSzPts val="1200"/>
              <a:buFont typeface="Arial"/>
              <a:buNone/>
            </a:pPr>
            <a:r>
              <a:rPr lang="en-US"/>
              <a:t>some people felt fine </a:t>
            </a:r>
            <a:endParaRPr/>
          </a:p>
          <a:p>
            <a:pPr marL="914400" lvl="2" indent="0" algn="l" rtl="0">
              <a:spcBef>
                <a:spcPts val="0"/>
              </a:spcBef>
              <a:spcAft>
                <a:spcPts val="0"/>
              </a:spcAft>
              <a:buClr>
                <a:schemeClr val="dk1"/>
              </a:buClr>
              <a:buSzPts val="1200"/>
              <a:buFont typeface="Arial"/>
              <a:buNone/>
            </a:pPr>
            <a:r>
              <a:rPr lang="en-US"/>
              <a:t>some people felt they needed more tries </a:t>
            </a:r>
            <a:endParaRPr/>
          </a:p>
          <a:p>
            <a:pPr marL="914400" lvl="2" indent="0" algn="l" rtl="0">
              <a:spcBef>
                <a:spcPts val="0"/>
              </a:spcBef>
              <a:spcAft>
                <a:spcPts val="0"/>
              </a:spcAft>
              <a:buClr>
                <a:schemeClr val="dk1"/>
              </a:buClr>
              <a:buSzPts val="1200"/>
              <a:buFont typeface="Arial"/>
              <a:buNone/>
            </a:pPr>
            <a:r>
              <a:rPr lang="en-US"/>
              <a:t>Some wanted to be closer to the basket. </a:t>
            </a:r>
            <a:endParaRPr/>
          </a:p>
          <a:p>
            <a:pPr marL="914400" lvl="2" indent="0" algn="l" rtl="0">
              <a:spcBef>
                <a:spcPts val="0"/>
              </a:spcBef>
              <a:spcAft>
                <a:spcPts val="0"/>
              </a:spcAft>
              <a:buClr>
                <a:schemeClr val="dk1"/>
              </a:buClr>
              <a:buSzPts val="1200"/>
              <a:buFont typeface="Arial"/>
              <a:buNone/>
            </a:pPr>
            <a:r>
              <a:rPr lang="en-US"/>
              <a:t>Some wanted to be farther away from the basket</a:t>
            </a:r>
            <a:endParaRPr/>
          </a:p>
          <a:p>
            <a:pPr marL="628650" lvl="1" indent="-171450" algn="l" rtl="0">
              <a:spcBef>
                <a:spcPts val="0"/>
              </a:spcBef>
              <a:spcAft>
                <a:spcPts val="0"/>
              </a:spcAft>
              <a:buClr>
                <a:schemeClr val="dk1"/>
              </a:buClr>
              <a:buSzPts val="1200"/>
              <a:buFont typeface="Arial"/>
              <a:buChar char="•"/>
            </a:pPr>
            <a:r>
              <a:rPr lang="en-US"/>
              <a:t>Remind people - the goal is to get all the balls in the basket. This is a team of individual contributors working towards common goals.</a:t>
            </a:r>
            <a:endParaRPr/>
          </a:p>
          <a:p>
            <a:pPr marL="0" lvl="0" indent="0" algn="l" rtl="0">
              <a:spcBef>
                <a:spcPts val="0"/>
              </a:spcBef>
              <a:spcAft>
                <a:spcPts val="0"/>
              </a:spcAft>
              <a:buNone/>
            </a:pPr>
            <a:endParaRPr/>
          </a:p>
          <a:p>
            <a:pPr marL="628650" lvl="1" indent="-171450" algn="l" rtl="0">
              <a:spcBef>
                <a:spcPts val="0"/>
              </a:spcBef>
              <a:spcAft>
                <a:spcPts val="0"/>
              </a:spcAft>
              <a:buClr>
                <a:schemeClr val="dk1"/>
              </a:buClr>
              <a:buSzPts val="1200"/>
              <a:buFont typeface="Arial"/>
              <a:buChar char="•"/>
            </a:pPr>
            <a:r>
              <a:rPr lang="en-US" b="1"/>
              <a:t>Then tell</a:t>
            </a:r>
            <a:r>
              <a:rPr lang="en-US"/>
              <a:t>, you will get two minutes to talk to your team and if anyone who failed the first time need help with ideas, tips, and tricks to get your  ball in the basket are free to seek support orally from other team-mates. The condition is you continue to stand wherever you are in the same orientation and position,</a:t>
            </a:r>
            <a:endParaRPr/>
          </a:p>
          <a:p>
            <a:pPr marL="628650" lvl="1" indent="-171450" algn="l" rtl="0">
              <a:spcBef>
                <a:spcPts val="0"/>
              </a:spcBef>
              <a:spcAft>
                <a:spcPts val="0"/>
              </a:spcAft>
              <a:buClr>
                <a:schemeClr val="dk1"/>
              </a:buClr>
              <a:buSzPts val="1200"/>
              <a:buFont typeface="Arial"/>
              <a:buChar char="•"/>
            </a:pPr>
            <a:r>
              <a:rPr lang="en-US"/>
              <a:t>Keep everyone in the same positions but let them try again after talking through their issues and getting  ideas from their team. This time also count the number of balls inside and outside the basket</a:t>
            </a:r>
            <a:endParaRPr/>
          </a:p>
          <a:p>
            <a:pPr marL="0" lvl="0" indent="0" algn="l" rtl="0">
              <a:spcBef>
                <a:spcPts val="0"/>
              </a:spcBef>
              <a:spcAft>
                <a:spcPts val="0"/>
              </a:spcAft>
              <a:buNone/>
            </a:pPr>
            <a:endParaRPr/>
          </a:p>
          <a:p>
            <a:pPr marL="0" lvl="0" indent="0" algn="l" rtl="0">
              <a:spcBef>
                <a:spcPts val="0"/>
              </a:spcBef>
              <a:spcAft>
                <a:spcPts val="0"/>
              </a:spcAft>
              <a:buNone/>
            </a:pPr>
            <a:r>
              <a:rPr lang="en-US" b="1"/>
              <a:t>Part 3: Aim: to throw the balls and get all paper balls in the basket</a:t>
            </a:r>
            <a:endParaRPr/>
          </a:p>
          <a:p>
            <a:pPr marL="0" lvl="0" indent="0" algn="l" rtl="0">
              <a:spcBef>
                <a:spcPts val="0"/>
              </a:spcBef>
              <a:spcAft>
                <a:spcPts val="0"/>
              </a:spcAft>
              <a:buNone/>
            </a:pPr>
            <a:endParaRPr/>
          </a:p>
          <a:p>
            <a:pPr marL="628650" lvl="1" indent="-171450" algn="l" rtl="0">
              <a:spcBef>
                <a:spcPts val="0"/>
              </a:spcBef>
              <a:spcAft>
                <a:spcPts val="0"/>
              </a:spcAft>
              <a:buClr>
                <a:schemeClr val="dk1"/>
              </a:buClr>
              <a:buSzPts val="1200"/>
              <a:buFont typeface="Arial"/>
              <a:buChar char="•"/>
            </a:pPr>
            <a:r>
              <a:rPr lang="en-US"/>
              <a:t>Ask again how people felt - did talking  help? </a:t>
            </a:r>
            <a:endParaRPr/>
          </a:p>
          <a:p>
            <a:pPr marL="628650" lvl="1" indent="-171450" algn="l" rtl="0">
              <a:spcBef>
                <a:spcPts val="0"/>
              </a:spcBef>
              <a:spcAft>
                <a:spcPts val="0"/>
              </a:spcAft>
              <a:buClr>
                <a:schemeClr val="dk1"/>
              </a:buClr>
              <a:buSzPts val="1200"/>
              <a:buFont typeface="Arial"/>
              <a:buChar char="•"/>
            </a:pPr>
            <a:r>
              <a:rPr lang="en-US"/>
              <a:t>Find out how many failed both times ? Give them a third chance and ask if the wish to move closer to the basket. If they accept, move them no more than half-way closer from where they were (e.g. if they were 10 steps away, move them to 5 steps away from the basket). </a:t>
            </a:r>
            <a:endParaRPr/>
          </a:p>
          <a:p>
            <a:pPr marL="628650" lvl="1" indent="-171450" algn="l" rtl="0">
              <a:spcBef>
                <a:spcPts val="0"/>
              </a:spcBef>
              <a:spcAft>
                <a:spcPts val="0"/>
              </a:spcAft>
              <a:buClr>
                <a:schemeClr val="dk1"/>
              </a:buClr>
              <a:buSzPts val="1200"/>
              <a:buFont typeface="Arial"/>
              <a:buChar char="•"/>
            </a:pPr>
            <a:r>
              <a:rPr lang="en-US"/>
              <a:t>Let everyone try again. And count the number of balls in the basket. </a:t>
            </a:r>
            <a:endParaRPr/>
          </a:p>
          <a:p>
            <a:pPr marL="628650" lvl="1" indent="-171450" algn="l" rtl="0">
              <a:spcBef>
                <a:spcPts val="0"/>
              </a:spcBef>
              <a:spcAft>
                <a:spcPts val="0"/>
              </a:spcAft>
              <a:buClr>
                <a:schemeClr val="dk1"/>
              </a:buClr>
              <a:buSzPts val="1200"/>
              <a:buFont typeface="Arial"/>
              <a:buChar char="•"/>
            </a:pPr>
            <a:r>
              <a:rPr lang="en-US"/>
              <a:t>It is likely that most of the balls can be put inside the basket.</a:t>
            </a:r>
            <a:endParaRPr/>
          </a:p>
          <a:p>
            <a:pPr marL="0" lvl="0" indent="0" algn="l" rtl="0">
              <a:spcBef>
                <a:spcPts val="0"/>
              </a:spcBef>
              <a:spcAft>
                <a:spcPts val="0"/>
              </a:spcAft>
              <a:buNone/>
            </a:pPr>
            <a:r>
              <a:rPr lang="en-US" b="1"/>
              <a:t>Now explain: </a:t>
            </a:r>
            <a:endParaRPr/>
          </a:p>
          <a:p>
            <a:pPr marL="628650" lvl="1" indent="-171450" algn="l" rtl="0">
              <a:spcBef>
                <a:spcPts val="0"/>
              </a:spcBef>
              <a:spcAft>
                <a:spcPts val="0"/>
              </a:spcAft>
              <a:buClr>
                <a:schemeClr val="dk1"/>
              </a:buClr>
              <a:buSzPts val="1200"/>
              <a:buFont typeface="Arial"/>
              <a:buChar char="•"/>
            </a:pPr>
            <a:r>
              <a:rPr lang="en-US"/>
              <a:t>Part 1 of this activity shows how privilege works. Some people simply don’t have the same resources as others, and that affects their workplace performance.</a:t>
            </a:r>
            <a:endParaRPr/>
          </a:p>
          <a:p>
            <a:pPr marL="628650" lvl="1" indent="-171450" algn="l" rtl="0">
              <a:spcBef>
                <a:spcPts val="0"/>
              </a:spcBef>
              <a:spcAft>
                <a:spcPts val="0"/>
              </a:spcAft>
              <a:buClr>
                <a:schemeClr val="dk1"/>
              </a:buClr>
              <a:buSzPts val="1200"/>
              <a:buFont typeface="Arial"/>
              <a:buChar char="•"/>
            </a:pPr>
            <a:r>
              <a:rPr lang="en-US"/>
              <a:t>Part 2 shows how a team of individual contributors can still support and help each other. There’s a common team goal, so everyone succeeds when everyone is more able to complete their task. </a:t>
            </a:r>
            <a:endParaRPr/>
          </a:p>
          <a:p>
            <a:pPr marL="628650" lvl="1" indent="-171450" algn="l" rtl="0">
              <a:spcBef>
                <a:spcPts val="0"/>
              </a:spcBef>
              <a:spcAft>
                <a:spcPts val="0"/>
              </a:spcAft>
              <a:buClr>
                <a:schemeClr val="dk1"/>
              </a:buClr>
              <a:buSzPts val="1200"/>
              <a:buFont typeface="Arial"/>
              <a:buChar char="•"/>
            </a:pPr>
            <a:r>
              <a:rPr lang="en-US"/>
              <a:t>Part 3 shows how inclusive actions help the team do more. When someone needed an accommodation, they were (hopefully) more successful. Note that this didn’t take away from anyone else’s ability to be successful - and the team overall got more done with simple tweaks for individuals who needed them. Accommodation is one of the inclusive principles without compromising on expectations.</a:t>
            </a:r>
            <a:endParaRPr/>
          </a:p>
        </p:txBody>
      </p:sp>
      <p:sp>
        <p:nvSpPr>
          <p:cNvPr id="102" name="Google Shape;102;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Review of day 1, 2, 3 combining the knowledge to elicit the meaning of equality of access</a:t>
            </a:r>
          </a:p>
          <a:p>
            <a:pPr marL="228600" marR="0" indent="-228600">
              <a:lnSpc>
                <a:spcPct val="106000"/>
              </a:lnSpc>
              <a:spcBef>
                <a:spcPts val="0"/>
              </a:spcBef>
              <a:spcAft>
                <a:spcPts val="800"/>
              </a:spcAft>
            </a:pPr>
            <a:r>
              <a:rPr lang="en-US" sz="1800" b="1" dirty="0">
                <a:effectLst/>
                <a:latin typeface="Calibri" panose="020F0502020204030204" pitchFamily="34" charset="0"/>
                <a:ea typeface="Calibri" panose="020F0502020204030204" pitchFamily="34" charset="0"/>
              </a:rPr>
              <a:t>Objective:</a:t>
            </a:r>
            <a:endParaRPr lang="en-US" sz="1800" dirty="0">
              <a:effectLst/>
              <a:latin typeface="Calibri" panose="020F0502020204030204" pitchFamily="34" charset="0"/>
              <a:ea typeface="Calibri" panose="020F0502020204030204" pitchFamily="34" charset="0"/>
            </a:endParaRPr>
          </a:p>
          <a:p>
            <a:pPr marL="228600" marR="0" indent="-228600">
              <a:lnSpc>
                <a:spcPct val="106000"/>
              </a:lnSpc>
              <a:spcBef>
                <a:spcPts val="0"/>
              </a:spcBef>
              <a:spcAft>
                <a:spcPts val="800"/>
              </a:spcAft>
            </a:pPr>
            <a:r>
              <a:rPr lang="en-US" sz="1800" dirty="0">
                <a:effectLst/>
                <a:latin typeface="Calibri" panose="020F0502020204030204" pitchFamily="34" charset="0"/>
                <a:ea typeface="Calibri" panose="020F0502020204030204" pitchFamily="34" charset="0"/>
              </a:rPr>
              <a:t>To assess whether the participants have fair understanding of the existence of barriers to education-physical, social and economical barriers. They have understood the meaning of exclusion due to stereotyping and discrimination. Lastly they have understood the principles of UDL. Use the following check list and ask orally if they have any queries / comments about the pointers in the check list. </a:t>
            </a:r>
          </a:p>
          <a:p>
            <a:pPr marL="342900" marR="0" lvl="0" indent="-342900">
              <a:lnSpc>
                <a:spcPct val="106000"/>
              </a:lnSpc>
              <a:spcBef>
                <a:spcPts val="0"/>
              </a:spcBef>
              <a:spcAft>
                <a:spcPts val="80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rPr>
              <a:t>Believe that diversity is a natural phenomenon, inclusion is a response to diversity.</a:t>
            </a:r>
          </a:p>
          <a:p>
            <a:pPr marL="342900" marR="0" lvl="0" indent="-342900">
              <a:lnSpc>
                <a:spcPct val="106000"/>
              </a:lnSpc>
              <a:spcBef>
                <a:spcPts val="0"/>
              </a:spcBef>
              <a:spcAft>
                <a:spcPts val="80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rPr>
              <a:t>Aware that  most of the barriers to inclusion at both intra and international situations are due to exclusion and biases.</a:t>
            </a:r>
          </a:p>
          <a:p>
            <a:pPr marL="342900" marR="0" lvl="0" indent="-342900">
              <a:lnSpc>
                <a:spcPct val="106000"/>
              </a:lnSpc>
              <a:spcBef>
                <a:spcPts val="0"/>
              </a:spcBef>
              <a:spcAft>
                <a:spcPts val="80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rPr>
              <a:t>Be convinced that the barriers can be mitigated or minimized in an incremental manner  by simultaneously using both top down and bottom-up approaches.</a:t>
            </a:r>
          </a:p>
          <a:p>
            <a:pPr marL="342900" marR="0" lvl="0" indent="-342900">
              <a:lnSpc>
                <a:spcPct val="106000"/>
              </a:lnSpc>
              <a:spcBef>
                <a:spcPts val="0"/>
              </a:spcBef>
              <a:spcAft>
                <a:spcPts val="80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rPr>
              <a:t>Knowledge of Universal Design for Learning (UDL) to promote inclusion.</a:t>
            </a:r>
          </a:p>
          <a:p>
            <a:pPr marL="342900" marR="0" lvl="0" indent="-342900">
              <a:lnSpc>
                <a:spcPct val="106000"/>
              </a:lnSpc>
              <a:spcBef>
                <a:spcPts val="0"/>
              </a:spcBef>
              <a:spcAft>
                <a:spcPts val="80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rPr>
              <a:t>Be able to communicate the aspirations of MOE and the strategies of UDL to enthuse and each other and the other stakeholders in such a way that they in turn gradually overtime become competent enough to contribute to the implementation at the grassroot levels.</a:t>
            </a:r>
          </a:p>
          <a:p>
            <a:pPr marL="342900" marR="0" lvl="0" indent="-342900">
              <a:lnSpc>
                <a:spcPct val="106000"/>
              </a:lnSpc>
              <a:spcBef>
                <a:spcPts val="0"/>
              </a:spcBef>
              <a:spcAft>
                <a:spcPts val="80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rPr>
              <a:t>Conduct activities and presentation to achieve the learning objectives.</a:t>
            </a:r>
          </a:p>
          <a:p>
            <a:pPr marL="342900" marR="0" lvl="0" indent="-342900">
              <a:lnSpc>
                <a:spcPct val="106000"/>
              </a:lnSpc>
              <a:spcBef>
                <a:spcPts val="0"/>
              </a:spcBef>
              <a:spcAft>
                <a:spcPts val="80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rPr>
              <a:t>Skills of generating mind-maps/ concept maps for planning their activities and also facilitate the same in schools</a:t>
            </a:r>
          </a:p>
          <a:p>
            <a:pPr marL="342900" marR="0" lvl="0" indent="-342900">
              <a:lnSpc>
                <a:spcPct val="106000"/>
              </a:lnSpc>
              <a:spcBef>
                <a:spcPts val="0"/>
              </a:spcBef>
              <a:spcAft>
                <a:spcPts val="80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rPr>
              <a:t>Can they now develop/use a checklist to identify and record the diversity acting as  barrier to inclusion at the school level, develop the competency to facilitate TLC for skill transfer at the intra and interschool levels,  facilitate schools towards sourcing and collecting resources for creating UDL classrooms, and develop the expertise  of reporting the ground level situation to PDMs in higher offices. </a:t>
            </a:r>
          </a:p>
          <a:p>
            <a:pPr marL="342900" marR="0" lvl="0" indent="-342900">
              <a:lnSpc>
                <a:spcPct val="106000"/>
              </a:lnSpc>
              <a:spcBef>
                <a:spcPts val="0"/>
              </a:spcBef>
              <a:spcAft>
                <a:spcPts val="80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rPr>
              <a:t>Know the need for accessing  resources for cross learning and skill transfer across the schools and provinces .</a:t>
            </a:r>
          </a:p>
          <a:p>
            <a:pPr marL="342900" marR="0" lvl="0" indent="-342900">
              <a:lnSpc>
                <a:spcPct val="106000"/>
              </a:lnSpc>
              <a:spcBef>
                <a:spcPts val="0"/>
              </a:spcBef>
              <a:spcAft>
                <a:spcPts val="80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rPr>
              <a:t>Providing constructive feedback and guidance  to the teachers or community members - a quality essential at all levels between the facilitator and the learner.</a:t>
            </a:r>
          </a:p>
          <a:p>
            <a:pPr marL="0" lvl="0" indent="0" algn="l" rtl="0">
              <a:spcBef>
                <a:spcPts val="0"/>
              </a:spcBef>
              <a:spcAft>
                <a:spcPts val="0"/>
              </a:spcAft>
              <a:buNone/>
            </a:pPr>
            <a:endParaRPr dirty="0"/>
          </a:p>
        </p:txBody>
      </p:sp>
      <p:sp>
        <p:nvSpPr>
          <p:cNvPr id="109" name="Google Shape;109;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Facilitator:</a:t>
            </a:r>
            <a:endParaRPr dirty="0"/>
          </a:p>
          <a:p>
            <a:pPr marL="0" lvl="0" indent="0" algn="l" rtl="0">
              <a:spcBef>
                <a:spcPts val="0"/>
              </a:spcBef>
              <a:spcAft>
                <a:spcPts val="0"/>
              </a:spcAft>
              <a:buNone/>
            </a:pPr>
            <a:r>
              <a:rPr lang="en-US" dirty="0"/>
              <a:t>make five teams. Let the participants call out team 1, 2, 3,4 and 5.</a:t>
            </a:r>
            <a:endParaRPr dirty="0"/>
          </a:p>
          <a:p>
            <a:pPr marL="0" lvl="0" indent="0" algn="l" rtl="0">
              <a:spcBef>
                <a:spcPts val="0"/>
              </a:spcBef>
              <a:spcAft>
                <a:spcPts val="0"/>
              </a:spcAft>
              <a:buNone/>
            </a:pPr>
            <a:r>
              <a:rPr lang="en-US" dirty="0"/>
              <a:t>Materials: chart paper, colours, paints, craft paper </a:t>
            </a:r>
            <a:r>
              <a:rPr lang="en-US" dirty="0" err="1"/>
              <a:t>etc</a:t>
            </a:r>
            <a:endParaRPr dirty="0"/>
          </a:p>
          <a:p>
            <a:pPr marL="0" lvl="0" indent="0" algn="l" rtl="0">
              <a:spcBef>
                <a:spcPts val="0"/>
              </a:spcBef>
              <a:spcAft>
                <a:spcPts val="0"/>
              </a:spcAft>
              <a:buNone/>
            </a:pPr>
            <a:r>
              <a:rPr lang="en-US" dirty="0"/>
              <a:t>Activity: 30 + 15 minutes</a:t>
            </a:r>
            <a:endParaRPr dirty="0"/>
          </a:p>
          <a:p>
            <a:pPr marL="0" lvl="0" indent="0" algn="l" rtl="0">
              <a:spcBef>
                <a:spcPts val="0"/>
              </a:spcBef>
              <a:spcAft>
                <a:spcPts val="0"/>
              </a:spcAft>
              <a:buNone/>
            </a:pPr>
            <a:r>
              <a:rPr lang="en-US" dirty="0"/>
              <a:t>Each team can sit where ever they want and come up with a model which is an ideal inclusive school with no barriers at all or all barriers are fixed .</a:t>
            </a:r>
            <a:endParaRPr dirty="0"/>
          </a:p>
          <a:p>
            <a:pPr marL="0" lvl="0" indent="0" algn="l" rtl="0">
              <a:spcBef>
                <a:spcPts val="0"/>
              </a:spcBef>
              <a:spcAft>
                <a:spcPts val="0"/>
              </a:spcAft>
              <a:buNone/>
            </a:pPr>
            <a:r>
              <a:rPr lang="en-US" dirty="0"/>
              <a:t>in the end each group share the model of their dream school for 3 minutes each.</a:t>
            </a:r>
            <a:endParaRPr dirty="0"/>
          </a:p>
          <a:p>
            <a:pPr marL="0" lvl="0" indent="0" algn="l" rtl="0">
              <a:spcBef>
                <a:spcPts val="0"/>
              </a:spcBef>
              <a:spcAft>
                <a:spcPts val="0"/>
              </a:spcAft>
              <a:buNone/>
            </a:pPr>
            <a:endParaRPr dirty="0"/>
          </a:p>
        </p:txBody>
      </p:sp>
      <p:sp>
        <p:nvSpPr>
          <p:cNvPr id="116" name="Google Shape;116;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228600" marR="0" indent="-228600">
              <a:lnSpc>
                <a:spcPct val="106000"/>
              </a:lnSpc>
              <a:spcBef>
                <a:spcPts val="0"/>
              </a:spcBef>
              <a:spcAft>
                <a:spcPts val="800"/>
              </a:spcAft>
            </a:pPr>
            <a:r>
              <a:rPr lang="en-US" sz="1200" dirty="0">
                <a:solidFill>
                  <a:srgbClr val="000000"/>
                </a:solidFill>
                <a:effectLst/>
                <a:latin typeface="Times New Roman" panose="02020603050405020304" pitchFamily="18" charset="0"/>
                <a:ea typeface="Times New Roman" panose="02020603050405020304" pitchFamily="18" charset="0"/>
              </a:rPr>
              <a:t>Brief presentation on equality of educational opportunity(5 min)</a:t>
            </a:r>
            <a:endParaRPr lang="en-US" sz="1100" dirty="0">
              <a:effectLst/>
              <a:latin typeface="Calibri" panose="020F0502020204030204" pitchFamily="34" charset="0"/>
              <a:ea typeface="Calibri" panose="020F0502020204030204" pitchFamily="34" charset="0"/>
            </a:endParaRPr>
          </a:p>
          <a:p>
            <a:pPr marL="228600" marR="0" indent="-228600">
              <a:lnSpc>
                <a:spcPct val="106000"/>
              </a:lnSpc>
              <a:spcBef>
                <a:spcPts val="0"/>
              </a:spcBef>
              <a:spcAft>
                <a:spcPts val="800"/>
              </a:spcAft>
            </a:pPr>
            <a:r>
              <a:rPr lang="en-US" sz="1200" dirty="0">
                <a:solidFill>
                  <a:srgbClr val="000000"/>
                </a:solidFill>
                <a:effectLst/>
                <a:highlight>
                  <a:srgbClr val="FFFFFF"/>
                </a:highlight>
                <a:latin typeface="Times New Roman" panose="02020603050405020304" pitchFamily="18" charset="0"/>
                <a:ea typeface="Times New Roman" panose="02020603050405020304" pitchFamily="18" charset="0"/>
              </a:rPr>
              <a:t>When the participants return, ask the participants to think whether they had thought of equality of educational opportunity in their model schools.</a:t>
            </a:r>
            <a:endParaRPr lang="en-US" sz="1100" dirty="0">
              <a:effectLst/>
              <a:latin typeface="Calibri" panose="020F0502020204030204" pitchFamily="34" charset="0"/>
              <a:ea typeface="Calibri" panose="020F0502020204030204" pitchFamily="34" charset="0"/>
            </a:endParaRPr>
          </a:p>
          <a:p>
            <a:pPr marL="228600" marR="0" indent="-228600">
              <a:lnSpc>
                <a:spcPct val="106000"/>
              </a:lnSpc>
              <a:spcBef>
                <a:spcPts val="0"/>
              </a:spcBef>
              <a:spcAft>
                <a:spcPts val="800"/>
              </a:spcAft>
            </a:pPr>
            <a:r>
              <a:rPr lang="en-US" sz="1200" dirty="0">
                <a:solidFill>
                  <a:srgbClr val="000000"/>
                </a:solidFill>
                <a:effectLst/>
                <a:highlight>
                  <a:srgbClr val="FFFFFF"/>
                </a:highlight>
                <a:latin typeface="Times New Roman" panose="02020603050405020304" pitchFamily="18" charset="0"/>
                <a:ea typeface="Times New Roman" panose="02020603050405020304" pitchFamily="18" charset="0"/>
              </a:rPr>
              <a:t>Ask what is equality?</a:t>
            </a:r>
            <a:endParaRPr lang="en-US" sz="1100" dirty="0">
              <a:effectLst/>
              <a:latin typeface="Calibri" panose="020F0502020204030204" pitchFamily="34" charset="0"/>
              <a:ea typeface="Calibri" panose="020F0502020204030204" pitchFamily="34" charset="0"/>
            </a:endParaRPr>
          </a:p>
          <a:p>
            <a:pPr marL="228600" marR="0" indent="-228600">
              <a:lnSpc>
                <a:spcPct val="106000"/>
              </a:lnSpc>
              <a:spcBef>
                <a:spcPts val="0"/>
              </a:spcBef>
              <a:spcAft>
                <a:spcPts val="800"/>
              </a:spcAft>
            </a:pPr>
            <a:r>
              <a:rPr lang="en-US" sz="1200" dirty="0">
                <a:solidFill>
                  <a:srgbClr val="000000"/>
                </a:solidFill>
                <a:effectLst/>
                <a:highlight>
                  <a:srgbClr val="FFFFFF"/>
                </a:highlight>
                <a:latin typeface="Times New Roman" panose="02020603050405020304" pitchFamily="18" charset="0"/>
                <a:ea typeface="Times New Roman" panose="02020603050405020304" pitchFamily="18" charset="0"/>
              </a:rPr>
              <a:t>Elicit responses and note it on the chart paper or blackboard. Lastly you give your definition.</a:t>
            </a:r>
            <a:endParaRPr lang="en-US" sz="1100" dirty="0">
              <a:effectLst/>
              <a:latin typeface="Calibri" panose="020F0502020204030204" pitchFamily="34" charset="0"/>
              <a:ea typeface="Calibri" panose="020F0502020204030204" pitchFamily="34" charset="0"/>
            </a:endParaRPr>
          </a:p>
          <a:p>
            <a:pPr marL="228600" marR="0" indent="-228600">
              <a:lnSpc>
                <a:spcPct val="106000"/>
              </a:lnSpc>
              <a:spcBef>
                <a:spcPts val="0"/>
              </a:spcBef>
              <a:spcAft>
                <a:spcPts val="800"/>
              </a:spcAft>
            </a:pPr>
            <a:r>
              <a:rPr lang="en-US" sz="1200" dirty="0">
                <a:solidFill>
                  <a:srgbClr val="000000"/>
                </a:solidFill>
                <a:effectLst/>
                <a:highlight>
                  <a:srgbClr val="FFFFFF"/>
                </a:highlight>
                <a:latin typeface="Times New Roman" panose="02020603050405020304" pitchFamily="18" charset="0"/>
                <a:ea typeface="Times New Roman" panose="02020603050405020304" pitchFamily="18" charset="0"/>
              </a:rPr>
              <a:t>“Equality in education means </a:t>
            </a:r>
            <a:r>
              <a:rPr lang="en-US" sz="1200" b="1" dirty="0">
                <a:solidFill>
                  <a:srgbClr val="000000"/>
                </a:solidFill>
                <a:effectLst/>
                <a:highlight>
                  <a:srgbClr val="FFFFFF"/>
                </a:highlight>
                <a:latin typeface="Times New Roman" panose="02020603050405020304" pitchFamily="18" charset="0"/>
                <a:ea typeface="Times New Roman" panose="02020603050405020304" pitchFamily="18" charset="0"/>
              </a:rPr>
              <a:t>despite individual differences among the learners</a:t>
            </a:r>
            <a:r>
              <a:rPr lang="en-US" sz="1200" dirty="0">
                <a:solidFill>
                  <a:srgbClr val="000000"/>
                </a:solidFill>
                <a:effectLst/>
                <a:highlight>
                  <a:srgbClr val="FFFFFF"/>
                </a:highlight>
                <a:latin typeface="Times New Roman" panose="02020603050405020304" pitchFamily="18" charset="0"/>
                <a:ea typeface="Times New Roman" panose="02020603050405020304" pitchFamily="18" charset="0"/>
              </a:rPr>
              <a:t>, every individual should get equal and suitable opportunity to cultivate her talent and receive education according to her needs and  abilities.”</a:t>
            </a:r>
            <a:endParaRPr lang="en-US" sz="1100" dirty="0">
              <a:effectLst/>
              <a:latin typeface="Calibri" panose="020F0502020204030204" pitchFamily="34" charset="0"/>
              <a:ea typeface="Calibri" panose="020F0502020204030204" pitchFamily="34" charset="0"/>
            </a:endParaRPr>
          </a:p>
          <a:p>
            <a:r>
              <a:rPr lang="en-US" sz="1200" dirty="0">
                <a:solidFill>
                  <a:srgbClr val="000000"/>
                </a:solidFill>
                <a:effectLst/>
                <a:highlight>
                  <a:srgbClr val="FFFFFF"/>
                </a:highlight>
                <a:latin typeface="Times New Roman" panose="02020603050405020304" pitchFamily="18" charset="0"/>
                <a:ea typeface="Times New Roman" panose="02020603050405020304" pitchFamily="18" charset="0"/>
              </a:rPr>
              <a:t>Then ask: Do they want to make changes to their model, just in case if anything is left out which could prevent equality of educational opportunity. Once the response from participants is complete, tell them that next you move on to discuss the role of PDMs in inclusive schooling</a:t>
            </a:r>
            <a:endParaRPr dirty="0"/>
          </a:p>
        </p:txBody>
      </p:sp>
      <p:sp>
        <p:nvSpPr>
          <p:cNvPr id="116" name="Google Shape;116;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225074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Facilitator led presentation of the slide. Getting consensus from the participants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Facilitator should ask the participants to share the following and also note it in their personal diaries.</a:t>
            </a:r>
          </a:p>
          <a:p>
            <a:pPr marL="228600" lvl="0" indent="-228600" algn="l" rtl="0">
              <a:spcBef>
                <a:spcPts val="0"/>
              </a:spcBef>
              <a:spcAft>
                <a:spcPts val="0"/>
              </a:spcAft>
              <a:buAutoNum type="arabicPeriod"/>
            </a:pPr>
            <a:r>
              <a:rPr lang="en-US" dirty="0"/>
              <a:t>How do they plan to observe a classroom and provide feed back?</a:t>
            </a:r>
          </a:p>
          <a:p>
            <a:pPr marL="228600" lvl="0" indent="-228600" algn="l" rtl="0">
              <a:spcBef>
                <a:spcPts val="0"/>
              </a:spcBef>
              <a:spcAft>
                <a:spcPts val="0"/>
              </a:spcAft>
              <a:buAutoNum type="arabicPeriod"/>
            </a:pPr>
            <a:r>
              <a:rPr lang="en-US" dirty="0"/>
              <a:t>What is the role of PPDMs in regular observation? How is it different from what DDMS would do?</a:t>
            </a:r>
          </a:p>
          <a:p>
            <a:pPr marL="228600" lvl="0" indent="-228600" algn="l" rtl="0">
              <a:spcBef>
                <a:spcPts val="0"/>
              </a:spcBef>
              <a:spcAft>
                <a:spcPts val="0"/>
              </a:spcAft>
              <a:buAutoNum type="arabicPeriod"/>
            </a:pPr>
            <a:r>
              <a:rPr lang="en-US" dirty="0"/>
              <a:t>What do they understand by being pragmatic? </a:t>
            </a:r>
          </a:p>
          <a:p>
            <a:pPr marL="228600" lvl="0" indent="-228600" algn="l" rtl="0">
              <a:spcBef>
                <a:spcPts val="0"/>
              </a:spcBef>
              <a:spcAft>
                <a:spcPts val="0"/>
              </a:spcAft>
              <a:buAutoNum type="arabicPeriod"/>
            </a:pPr>
            <a:r>
              <a:rPr lang="en-US" dirty="0"/>
              <a:t>What is their expectation from school heads to support teachers ?</a:t>
            </a:r>
          </a:p>
          <a:p>
            <a:pPr marL="0" lvl="0" indent="0" algn="l" rtl="0">
              <a:spcBef>
                <a:spcPts val="0"/>
              </a:spcBef>
              <a:spcAft>
                <a:spcPts val="0"/>
              </a:spcAft>
              <a:buNone/>
            </a:pPr>
            <a:endParaRPr lang="en-US" dirty="0"/>
          </a:p>
        </p:txBody>
      </p:sp>
      <p:sp>
        <p:nvSpPr>
          <p:cNvPr id="123" name="Google Shape;123;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0" name="Google Shape;130;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a:t>Facilitator</a:t>
            </a:r>
            <a:endParaRPr dirty="0"/>
          </a:p>
          <a:p>
            <a:pPr marL="228600" marR="0" indent="-228600">
              <a:lnSpc>
                <a:spcPct val="106000"/>
              </a:lnSpc>
              <a:spcBef>
                <a:spcPts val="0"/>
              </a:spcBef>
              <a:spcAft>
                <a:spcPts val="800"/>
              </a:spcAft>
            </a:pPr>
            <a:r>
              <a:rPr lang="en-US" b="0" dirty="0"/>
              <a:t>The following two links are samples of consolidated checklist which shall be used for giving the participants an idea on how different countries monitor inclusivity in their contexts. </a:t>
            </a:r>
            <a:r>
              <a:rPr lang="en-US" sz="1800" dirty="0">
                <a:effectLst/>
                <a:latin typeface="Calibri" panose="020F0502020204030204" pitchFamily="34" charset="0"/>
                <a:ea typeface="Calibri" panose="020F0502020204030204" pitchFamily="34" charset="0"/>
              </a:rPr>
              <a:t>Files  in resources folder: </a:t>
            </a:r>
          </a:p>
          <a:p>
            <a:pPr marL="685800" marR="0" lvl="1" indent="-228600">
              <a:lnSpc>
                <a:spcPct val="106000"/>
              </a:lnSpc>
              <a:spcBef>
                <a:spcPts val="0"/>
              </a:spcBef>
              <a:spcAft>
                <a:spcPts val="800"/>
              </a:spcAft>
            </a:pPr>
            <a:r>
              <a:rPr lang="en-US" sz="1800" dirty="0">
                <a:effectLst/>
                <a:latin typeface="Calibri" panose="020F0502020204030204" pitchFamily="34" charset="0"/>
                <a:ea typeface="Calibri" panose="020F0502020204030204" pitchFamily="34" charset="0"/>
              </a:rPr>
              <a:t>Quality Inclusive Practices Checklist for day 4, and </a:t>
            </a:r>
          </a:p>
          <a:p>
            <a:pPr marL="685800" marR="0" lvl="1" indent="-228600">
              <a:lnSpc>
                <a:spcPct val="106000"/>
              </a:lnSpc>
              <a:spcBef>
                <a:spcPts val="0"/>
              </a:spcBef>
              <a:spcAft>
                <a:spcPts val="800"/>
              </a:spcAft>
            </a:pPr>
            <a:r>
              <a:rPr lang="en-US" sz="1800" dirty="0">
                <a:effectLst/>
                <a:latin typeface="Calibri" panose="020F0502020204030204" pitchFamily="34" charset="0"/>
                <a:ea typeface="Calibri" panose="020F0502020204030204" pitchFamily="34" charset="0"/>
              </a:rPr>
              <a:t>Index 2002 complete_05 for Day 4</a:t>
            </a:r>
          </a:p>
          <a:p>
            <a:pPr marL="0" lvl="0" indent="0" algn="l" rtl="0">
              <a:spcBef>
                <a:spcPts val="0"/>
              </a:spcBef>
              <a:spcAft>
                <a:spcPts val="0"/>
              </a:spcAft>
              <a:buNone/>
            </a:pPr>
            <a:endParaRPr dirty="0"/>
          </a:p>
          <a:p>
            <a:pPr marL="0" lvl="0" indent="0" algn="l" rtl="0">
              <a:spcBef>
                <a:spcPts val="0"/>
              </a:spcBef>
              <a:spcAft>
                <a:spcPts val="0"/>
              </a:spcAft>
              <a:buNone/>
            </a:pPr>
            <a:r>
              <a:rPr lang="en-US" b="0" dirty="0"/>
              <a:t>It is recommended that eventually the PDM will develop indigenous checklist to monitor inclusivity.</a:t>
            </a:r>
            <a:endParaRPr dirty="0"/>
          </a:p>
          <a:p>
            <a:pPr marL="0" lvl="0" indent="0" algn="l" rtl="0">
              <a:spcBef>
                <a:spcPts val="0"/>
              </a:spcBef>
              <a:spcAft>
                <a:spcPts val="0"/>
              </a:spcAft>
              <a:buNone/>
            </a:pPr>
            <a:r>
              <a:rPr lang="en-US" b="0" dirty="0"/>
              <a:t>Requirement:</a:t>
            </a:r>
            <a:endParaRPr dirty="0"/>
          </a:p>
          <a:p>
            <a:pPr marL="0" lvl="0" indent="0" algn="l" rtl="0">
              <a:spcBef>
                <a:spcPts val="0"/>
              </a:spcBef>
              <a:spcAft>
                <a:spcPts val="0"/>
              </a:spcAft>
              <a:buNone/>
            </a:pPr>
            <a:r>
              <a:rPr lang="en-US" b="0" dirty="0"/>
              <a:t>If the participants are comfortable in using softcopies, the links may be accessed during training program. Or else sections of this document will need to be printed and used for training purpose</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Reference 1: https://www.heartland.edu/documents/heip/faculty/QualityInclusivePracticesChecklist.pdf</a:t>
            </a:r>
            <a:endParaRPr dirty="0"/>
          </a:p>
          <a:p>
            <a:pPr marL="0" lvl="0" indent="0" algn="l" rtl="0">
              <a:spcBef>
                <a:spcPts val="0"/>
              </a:spcBef>
              <a:spcAft>
                <a:spcPts val="0"/>
              </a:spcAft>
              <a:buNone/>
            </a:pPr>
            <a:r>
              <a:rPr lang="en-US" u="sng" dirty="0">
                <a:solidFill>
                  <a:schemeClr val="hlink"/>
                </a:solidFill>
                <a:hlinkClick r:id="rId3"/>
              </a:rPr>
              <a:t>Reference 2: Index 2002 complete_05 (eenet.org.uk)</a:t>
            </a:r>
            <a:endParaRPr dirty="0"/>
          </a:p>
        </p:txBody>
      </p:sp>
      <p:sp>
        <p:nvSpPr>
          <p:cNvPr id="131" name="Google Shape;131;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8" name="Google Shape;138;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a:t>To the facilitator</a:t>
            </a:r>
            <a:r>
              <a:rPr lang="en-US"/>
              <a:t>: The format is used for discussion during last day of the training:</a:t>
            </a:r>
            <a:endParaRPr/>
          </a:p>
          <a:p>
            <a:pPr marL="0" lvl="0" indent="0" algn="l" rtl="0">
              <a:spcBef>
                <a:spcPts val="0"/>
              </a:spcBef>
              <a:spcAft>
                <a:spcPts val="0"/>
              </a:spcAft>
              <a:buNone/>
            </a:pPr>
            <a:r>
              <a:rPr lang="en-US" b="0"/>
              <a:t>It is recommended that eventually the PDM will develop indigenous checklist to monitor inclusivity.</a:t>
            </a:r>
            <a:endParaRPr/>
          </a:p>
          <a:p>
            <a:pPr marL="0" lvl="0" indent="0" algn="l" rtl="0">
              <a:spcBef>
                <a:spcPts val="0"/>
              </a:spcBef>
              <a:spcAft>
                <a:spcPts val="0"/>
              </a:spcAft>
              <a:buNone/>
            </a:pPr>
            <a:r>
              <a:rPr lang="en-US" b="1"/>
              <a:t>Requirement:</a:t>
            </a:r>
            <a:endParaRPr/>
          </a:p>
          <a:p>
            <a:pPr marL="0" lvl="0" indent="0" algn="l" rtl="0">
              <a:spcBef>
                <a:spcPts val="0"/>
              </a:spcBef>
              <a:spcAft>
                <a:spcPts val="0"/>
              </a:spcAft>
              <a:buNone/>
            </a:pPr>
            <a:r>
              <a:rPr lang="en-US" b="0"/>
              <a:t>If the participants are comfortable in using soft copies, the links may be accessed during training program. Or else sections of this document will need to be printed and used for training purpose</a:t>
            </a:r>
            <a:endParaRPr/>
          </a:p>
          <a:p>
            <a:pPr marL="0" lvl="0" indent="0" algn="l" rtl="0">
              <a:spcBef>
                <a:spcPts val="0"/>
              </a:spcBef>
              <a:spcAft>
                <a:spcPts val="0"/>
              </a:spcAft>
              <a:buNone/>
            </a:pPr>
            <a:endParaRPr/>
          </a:p>
        </p:txBody>
      </p:sp>
      <p:sp>
        <p:nvSpPr>
          <p:cNvPr id="139" name="Google Shape;139;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4"/>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2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
        <p:cNvGrpSpPr/>
        <p:nvPr/>
      </p:nvGrpSpPr>
      <p:grpSpPr>
        <a:xfrm>
          <a:off x="0" y="0"/>
          <a:ext cx="0" cy="0"/>
          <a:chOff x="0" y="0"/>
          <a:chExt cx="0" cy="0"/>
        </a:xfrm>
      </p:grpSpPr>
      <p:sp>
        <p:nvSpPr>
          <p:cNvPr id="22" name="Google Shape;22;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1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6"/>
        <p:cNvGrpSpPr/>
        <p:nvPr/>
      </p:nvGrpSpPr>
      <p:grpSpPr>
        <a:xfrm>
          <a:off x="0" y="0"/>
          <a:ext cx="0" cy="0"/>
          <a:chOff x="0" y="0"/>
          <a:chExt cx="0" cy="0"/>
        </a:xfrm>
      </p:grpSpPr>
      <p:sp>
        <p:nvSpPr>
          <p:cNvPr id="37" name="Google Shape;37;p18"/>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8"/>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9" name="Google Shape;39;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2"/>
        <p:cNvGrpSpPr/>
        <p:nvPr/>
      </p:nvGrpSpPr>
      <p:grpSpPr>
        <a:xfrm>
          <a:off x="0" y="0"/>
          <a:ext cx="0" cy="0"/>
          <a:chOff x="0" y="0"/>
          <a:chExt cx="0" cy="0"/>
        </a:xfrm>
      </p:grpSpPr>
      <p:sp>
        <p:nvSpPr>
          <p:cNvPr id="43" name="Google Shape;43;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9"/>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9"/>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9"/>
        <p:cNvGrpSpPr/>
        <p:nvPr/>
      </p:nvGrpSpPr>
      <p:grpSpPr>
        <a:xfrm>
          <a:off x="0" y="0"/>
          <a:ext cx="0" cy="0"/>
          <a:chOff x="0" y="0"/>
          <a:chExt cx="0" cy="0"/>
        </a:xfrm>
      </p:grpSpPr>
      <p:sp>
        <p:nvSpPr>
          <p:cNvPr id="50" name="Google Shape;50;p20"/>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0"/>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2" name="Google Shape;52;p20"/>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20"/>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 name="Google Shape;54;p20"/>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1"/>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1"/>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2"/>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Arial"/>
                <a:ea typeface="Arial"/>
                <a:cs typeface="Arial"/>
                <a:sym typeface="Arial"/>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9pPr>
          </a:lstStyle>
          <a:p>
            <a:endParaRPr/>
          </a:p>
        </p:txBody>
      </p:sp>
      <p:sp>
        <p:nvSpPr>
          <p:cNvPr id="68" name="Google Shape;68;p2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Arial"/>
                <a:ea typeface="Arial"/>
                <a:cs typeface="Arial"/>
                <a:sym typeface="Arial"/>
              </a:defRPr>
            </a:lvl1pPr>
            <a:lvl2pPr marL="0" marR="0" lvl="1" indent="0" algn="r" rtl="0">
              <a:spcBef>
                <a:spcPts val="0"/>
              </a:spcBef>
              <a:buNone/>
              <a:defRPr sz="1200" b="0" i="0" u="none" strike="noStrike" cap="none">
                <a:solidFill>
                  <a:srgbClr val="888888"/>
                </a:solidFill>
                <a:latin typeface="Arial"/>
                <a:ea typeface="Arial"/>
                <a:cs typeface="Arial"/>
                <a:sym typeface="Arial"/>
              </a:defRPr>
            </a:lvl2pPr>
            <a:lvl3pPr marL="0" marR="0" lvl="2" indent="0" algn="r" rtl="0">
              <a:spcBef>
                <a:spcPts val="0"/>
              </a:spcBef>
              <a:buNone/>
              <a:defRPr sz="1200" b="0" i="0" u="none" strike="noStrike" cap="none">
                <a:solidFill>
                  <a:srgbClr val="888888"/>
                </a:solidFill>
                <a:latin typeface="Arial"/>
                <a:ea typeface="Arial"/>
                <a:cs typeface="Arial"/>
                <a:sym typeface="Arial"/>
              </a:defRPr>
            </a:lvl3pPr>
            <a:lvl4pPr marL="0" marR="0" lvl="3" indent="0" algn="r" rtl="0">
              <a:spcBef>
                <a:spcPts val="0"/>
              </a:spcBef>
              <a:buNone/>
              <a:defRPr sz="1200" b="0" i="0" u="none" strike="noStrike" cap="none">
                <a:solidFill>
                  <a:srgbClr val="888888"/>
                </a:solidFill>
                <a:latin typeface="Arial"/>
                <a:ea typeface="Arial"/>
                <a:cs typeface="Arial"/>
                <a:sym typeface="Arial"/>
              </a:defRPr>
            </a:lvl4pPr>
            <a:lvl5pPr marL="0" marR="0" lvl="4" indent="0" algn="r" rtl="0">
              <a:spcBef>
                <a:spcPts val="0"/>
              </a:spcBef>
              <a:buNone/>
              <a:defRPr sz="1200" b="0" i="0" u="none" strike="noStrike" cap="none">
                <a:solidFill>
                  <a:srgbClr val="888888"/>
                </a:solidFill>
                <a:latin typeface="Arial"/>
                <a:ea typeface="Arial"/>
                <a:cs typeface="Arial"/>
                <a:sym typeface="Arial"/>
              </a:defRPr>
            </a:lvl5pPr>
            <a:lvl6pPr marL="0" marR="0" lvl="5" indent="0" algn="r" rtl="0">
              <a:spcBef>
                <a:spcPts val="0"/>
              </a:spcBef>
              <a:buNone/>
              <a:defRPr sz="1200" b="0" i="0" u="none" strike="noStrike" cap="none">
                <a:solidFill>
                  <a:srgbClr val="888888"/>
                </a:solidFill>
                <a:latin typeface="Arial"/>
                <a:ea typeface="Arial"/>
                <a:cs typeface="Arial"/>
                <a:sym typeface="Arial"/>
              </a:defRPr>
            </a:lvl6pPr>
            <a:lvl7pPr marL="0" marR="0" lvl="6" indent="0" algn="r" rtl="0">
              <a:spcBef>
                <a:spcPts val="0"/>
              </a:spcBef>
              <a:buNone/>
              <a:defRPr sz="1200" b="0" i="0" u="none" strike="noStrike" cap="none">
                <a:solidFill>
                  <a:srgbClr val="888888"/>
                </a:solidFill>
                <a:latin typeface="Arial"/>
                <a:ea typeface="Arial"/>
                <a:cs typeface="Arial"/>
                <a:sym typeface="Arial"/>
              </a:defRPr>
            </a:lvl7pPr>
            <a:lvl8pPr marL="0" marR="0" lvl="7" indent="0" algn="r" rtl="0">
              <a:spcBef>
                <a:spcPts val="0"/>
              </a:spcBef>
              <a:buNone/>
              <a:defRPr sz="1200" b="0" i="0" u="none" strike="noStrike" cap="none">
                <a:solidFill>
                  <a:srgbClr val="888888"/>
                </a:solidFill>
                <a:latin typeface="Arial"/>
                <a:ea typeface="Arial"/>
                <a:cs typeface="Arial"/>
                <a:sym typeface="Arial"/>
              </a:defRPr>
            </a:lvl8pPr>
            <a:lvl9pPr marL="0" marR="0" lvl="8" indent="0" algn="r" rtl="0">
              <a:spcBef>
                <a:spcPts val="0"/>
              </a:spcBef>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image" Target="../media/image1.png"/><Relationship Id="rId4" Type="http://schemas.openxmlformats.org/officeDocument/2006/relationships/hyperlink" Target="https://www.heartland.edu/documents/heip/faculty/QualityInclusivePracticesChecklist.pdf"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heartland.edu/documents/heip/faculty/QualityInclusivePracticesChecklist.pdf"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image" Target="../media/image1.png"/><Relationship Id="rId4" Type="http://schemas.openxmlformats.org/officeDocument/2006/relationships/hyperlink" Target="https://www.eenet.org.uk/resources/docs/Index%20English.pdf"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heartland.edu/documents/heip/faculty/QualityInclusivePracticesChecklist.pdf"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5" Type="http://schemas.openxmlformats.org/officeDocument/2006/relationships/image" Target="../media/image1.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6000"/>
              <a:buFont typeface="Arial"/>
              <a:buNone/>
            </a:pPr>
            <a:r>
              <a:rPr lang="en-US"/>
              <a:t>Inclusive Schools</a:t>
            </a:r>
            <a:endParaRPr/>
          </a:p>
        </p:txBody>
      </p:sp>
      <p:sp>
        <p:nvSpPr>
          <p:cNvPr id="90" name="Google Shape;90;p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2400"/>
              <a:buNone/>
            </a:pPr>
            <a:r>
              <a:rPr lang="en-US"/>
              <a:t>Day 4</a:t>
            </a:r>
            <a:endParaRPr/>
          </a:p>
          <a:p>
            <a:pPr marL="0" lvl="0" indent="0" algn="ctr" rtl="0">
              <a:lnSpc>
                <a:spcPct val="90000"/>
              </a:lnSpc>
              <a:spcBef>
                <a:spcPts val="1000"/>
              </a:spcBef>
              <a:spcAft>
                <a:spcPts val="0"/>
              </a:spcAft>
              <a:buClr>
                <a:schemeClr val="dk1"/>
              </a:buClr>
              <a:buSzPts val="2400"/>
              <a:buNone/>
            </a:pPr>
            <a:r>
              <a:rPr lang="en-US"/>
              <a:t>Sustaining Inclusivity</a:t>
            </a:r>
            <a:endParaRPr/>
          </a:p>
        </p:txBody>
      </p:sp>
      <p:pic>
        <p:nvPicPr>
          <p:cNvPr id="91" name="Google Shape;91;p1"/>
          <p:cNvPicPr preferRelativeResize="0"/>
          <p:nvPr/>
        </p:nvPicPr>
        <p:blipFill rotWithShape="1">
          <a:blip r:embed="rId3">
            <a:alphaModFix/>
          </a:blip>
          <a:srcRect/>
          <a:stretch/>
        </p:blipFill>
        <p:spPr>
          <a:xfrm>
            <a:off x="784222" y="0"/>
            <a:ext cx="10973751" cy="143268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pic>
        <p:nvPicPr>
          <p:cNvPr id="148" name="Google Shape;148;p9"/>
          <p:cNvPicPr preferRelativeResize="0">
            <a:picLocks noGrp="1"/>
          </p:cNvPicPr>
          <p:nvPr>
            <p:ph type="body" idx="1"/>
          </p:nvPr>
        </p:nvPicPr>
        <p:blipFill rotWithShape="1">
          <a:blip r:embed="rId3">
            <a:alphaModFix/>
          </a:blip>
          <a:srcRect/>
          <a:stretch/>
        </p:blipFill>
        <p:spPr>
          <a:xfrm>
            <a:off x="1322962" y="2143716"/>
            <a:ext cx="9182909" cy="4714284"/>
          </a:xfrm>
          <a:prstGeom prst="rect">
            <a:avLst/>
          </a:prstGeom>
          <a:noFill/>
          <a:ln>
            <a:noFill/>
          </a:ln>
        </p:spPr>
      </p:pic>
      <p:sp>
        <p:nvSpPr>
          <p:cNvPr id="149" name="Google Shape;149;p9"/>
          <p:cNvSpPr txBox="1">
            <a:spLocks noGrp="1"/>
          </p:cNvSpPr>
          <p:nvPr>
            <p:ph type="title"/>
          </p:nvPr>
        </p:nvSpPr>
        <p:spPr>
          <a:xfrm>
            <a:off x="838200" y="1613361"/>
            <a:ext cx="10515600" cy="403074"/>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dk1"/>
              </a:buClr>
              <a:buSzPct val="100000"/>
              <a:buFont typeface="Arial"/>
              <a:buNone/>
            </a:pPr>
            <a:r>
              <a:rPr lang="en-US" sz="2400"/>
              <a:t>Sample from :</a:t>
            </a:r>
            <a:r>
              <a:rPr lang="en-US" sz="2000" u="sng">
                <a:solidFill>
                  <a:schemeClr val="hlink"/>
                </a:solidFill>
                <a:hlinkClick r:id="rId4"/>
              </a:rPr>
              <a:t>https://www.heartland.edu/documents/heip/faculty/QualityInclusivePracticesChecklist.pdf</a:t>
            </a:r>
            <a:br>
              <a:rPr lang="en-US" sz="1400"/>
            </a:br>
            <a:endParaRPr sz="2400"/>
          </a:p>
        </p:txBody>
      </p:sp>
      <p:pic>
        <p:nvPicPr>
          <p:cNvPr id="150" name="Google Shape;150;p9"/>
          <p:cNvPicPr preferRelativeResize="0"/>
          <p:nvPr/>
        </p:nvPicPr>
        <p:blipFill rotWithShape="1">
          <a:blip r:embed="rId5">
            <a:alphaModFix/>
          </a:blip>
          <a:srcRect/>
          <a:stretch/>
        </p:blipFill>
        <p:spPr>
          <a:xfrm>
            <a:off x="609124" y="136288"/>
            <a:ext cx="10973751" cy="986846"/>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10"/>
          <p:cNvSpPr txBox="1">
            <a:spLocks noGrp="1"/>
          </p:cNvSpPr>
          <p:nvPr>
            <p:ph type="title"/>
          </p:nvPr>
        </p:nvSpPr>
        <p:spPr>
          <a:xfrm>
            <a:off x="2705100" y="1296987"/>
            <a:ext cx="5905500" cy="284163"/>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dk1"/>
              </a:buClr>
              <a:buSzPct val="100000"/>
              <a:buFont typeface="Arial"/>
              <a:buNone/>
            </a:pPr>
            <a:r>
              <a:rPr lang="en-US" sz="3600"/>
              <a:t>Structured Reflection session</a:t>
            </a:r>
            <a:endParaRPr/>
          </a:p>
        </p:txBody>
      </p:sp>
      <p:graphicFrame>
        <p:nvGraphicFramePr>
          <p:cNvPr id="157" name="Google Shape;157;p10"/>
          <p:cNvGraphicFramePr/>
          <p:nvPr/>
        </p:nvGraphicFramePr>
        <p:xfrm>
          <a:off x="838200" y="1825624"/>
          <a:ext cx="10972800" cy="5032425"/>
        </p:xfrm>
        <a:graphic>
          <a:graphicData uri="http://schemas.openxmlformats.org/drawingml/2006/table">
            <a:tbl>
              <a:tblPr firstRow="1" bandRow="1">
                <a:noFill/>
                <a:tableStyleId>{2D374F66-B7D6-4F32-927F-1A118055C03F}</a:tableStyleId>
              </a:tblPr>
              <a:tblGrid>
                <a:gridCol w="2683575">
                  <a:extLst>
                    <a:ext uri="{9D8B030D-6E8A-4147-A177-3AD203B41FA5}">
                      <a16:colId xmlns:a16="http://schemas.microsoft.com/office/drawing/2014/main" val="20000"/>
                    </a:ext>
                  </a:extLst>
                </a:gridCol>
                <a:gridCol w="4472600">
                  <a:extLst>
                    <a:ext uri="{9D8B030D-6E8A-4147-A177-3AD203B41FA5}">
                      <a16:colId xmlns:a16="http://schemas.microsoft.com/office/drawing/2014/main" val="20001"/>
                    </a:ext>
                  </a:extLst>
                </a:gridCol>
                <a:gridCol w="3816625">
                  <a:extLst>
                    <a:ext uri="{9D8B030D-6E8A-4147-A177-3AD203B41FA5}">
                      <a16:colId xmlns:a16="http://schemas.microsoft.com/office/drawing/2014/main" val="20002"/>
                    </a:ext>
                  </a:extLst>
                </a:gridCol>
              </a:tblGrid>
              <a:tr h="399750">
                <a:tc>
                  <a:txBody>
                    <a:bodyPr/>
                    <a:lstStyle/>
                    <a:p>
                      <a:pPr marL="0" marR="0" lvl="0" indent="0" algn="l" rtl="0">
                        <a:spcBef>
                          <a:spcPts val="0"/>
                        </a:spcBef>
                        <a:spcAft>
                          <a:spcPts val="0"/>
                        </a:spcAft>
                        <a:buNone/>
                      </a:pPr>
                      <a:r>
                        <a:rPr lang="en-US" sz="1800"/>
                        <a:t>How</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n-US" sz="1800"/>
                        <a:t>Why/What/Which/When</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n-US" sz="1800"/>
                        <a:t>So What</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689975">
                <a:tc>
                  <a:txBody>
                    <a:bodyPr/>
                    <a:lstStyle/>
                    <a:p>
                      <a:pPr marL="0" marR="0" lvl="0" indent="0" algn="l" rtl="0">
                        <a:spcBef>
                          <a:spcPts val="0"/>
                        </a:spcBef>
                        <a:spcAft>
                          <a:spcPts val="0"/>
                        </a:spcAft>
                        <a:buNone/>
                      </a:pPr>
                      <a:r>
                        <a:rPr lang="en-US" sz="1800"/>
                        <a:t>Positive emotion</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n-US" sz="1800"/>
                        <a:t>What went well for you?</a:t>
                      </a:r>
                      <a:endParaRPr/>
                    </a:p>
                    <a:p>
                      <a:pPr marL="0" marR="0" lvl="0" indent="0" algn="l" rtl="0">
                        <a:spcBef>
                          <a:spcPts val="0"/>
                        </a:spcBef>
                        <a:spcAft>
                          <a:spcPts val="0"/>
                        </a:spcAft>
                        <a:buNone/>
                      </a:pPr>
                      <a:r>
                        <a:rPr lang="en-US" sz="1800"/>
                        <a:t>Feedback for the facilitator’s presentation</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80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985675">
                <a:tc>
                  <a:txBody>
                    <a:bodyPr/>
                    <a:lstStyle/>
                    <a:p>
                      <a:pPr marL="0" marR="0" lvl="0" indent="0" algn="l" rtl="0">
                        <a:spcBef>
                          <a:spcPts val="0"/>
                        </a:spcBef>
                        <a:spcAft>
                          <a:spcPts val="0"/>
                        </a:spcAft>
                        <a:buNone/>
                      </a:pPr>
                      <a:r>
                        <a:rPr lang="en-US" sz="1800"/>
                        <a:t>involvement</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n-US" sz="1800"/>
                        <a:t>Which activity gave you insights? </a:t>
                      </a:r>
                      <a:endParaRPr/>
                    </a:p>
                    <a:p>
                      <a:pPr marL="0" marR="0" lvl="0" indent="0" algn="l" rtl="0">
                        <a:spcBef>
                          <a:spcPts val="0"/>
                        </a:spcBef>
                        <a:spcAft>
                          <a:spcPts val="0"/>
                        </a:spcAft>
                        <a:buNone/>
                      </a:pPr>
                      <a:r>
                        <a:rPr lang="en-US" sz="1800"/>
                        <a:t>Which activity kept you engaged?</a:t>
                      </a:r>
                      <a:endParaRPr/>
                    </a:p>
                    <a:p>
                      <a:pPr marL="0" marR="0" lvl="0" indent="0" algn="l" rtl="0">
                        <a:spcBef>
                          <a:spcPts val="0"/>
                        </a:spcBef>
                        <a:spcAft>
                          <a:spcPts val="0"/>
                        </a:spcAft>
                        <a:buNone/>
                      </a:pPr>
                      <a:r>
                        <a:rPr lang="en-US" sz="1800"/>
                        <a:t>Which aspect were difficult/easy?</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80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985675">
                <a:tc>
                  <a:txBody>
                    <a:bodyPr/>
                    <a:lstStyle/>
                    <a:p>
                      <a:pPr marL="0" marR="0" lvl="0" indent="0" algn="l" rtl="0">
                        <a:spcBef>
                          <a:spcPts val="0"/>
                        </a:spcBef>
                        <a:spcAft>
                          <a:spcPts val="0"/>
                        </a:spcAft>
                        <a:buNone/>
                      </a:pPr>
                      <a:r>
                        <a:rPr lang="en-US" sz="1800"/>
                        <a:t>Peer relationships</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n-US" sz="1800"/>
                        <a:t>What was your experience in communicating? With facilitator/coparticipants</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80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1281375">
                <a:tc>
                  <a:txBody>
                    <a:bodyPr/>
                    <a:lstStyle/>
                    <a:p>
                      <a:pPr marL="0" marR="0" lvl="0" indent="0" algn="l" rtl="0">
                        <a:spcBef>
                          <a:spcPts val="0"/>
                        </a:spcBef>
                        <a:spcAft>
                          <a:spcPts val="0"/>
                        </a:spcAft>
                        <a:buNone/>
                      </a:pPr>
                      <a:r>
                        <a:rPr lang="en-US" sz="1800"/>
                        <a:t>Understanding</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n-US" sz="1800"/>
                        <a:t>What were your expectations for the day?</a:t>
                      </a:r>
                      <a:endParaRPr/>
                    </a:p>
                    <a:p>
                      <a:pPr marL="0" marR="0" lvl="0" indent="0" algn="l" rtl="0">
                        <a:spcBef>
                          <a:spcPts val="0"/>
                        </a:spcBef>
                        <a:spcAft>
                          <a:spcPts val="0"/>
                        </a:spcAft>
                        <a:buNone/>
                      </a:pPr>
                      <a:r>
                        <a:rPr lang="en-US" sz="1800"/>
                        <a:t>What do you want to share or get clarification from the facilitator? What more are you expecting from tomorrow?</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80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r h="689975">
                <a:tc>
                  <a:txBody>
                    <a:bodyPr/>
                    <a:lstStyle/>
                    <a:p>
                      <a:pPr marL="0" marR="0" lvl="0" indent="0" algn="l" rtl="0">
                        <a:spcBef>
                          <a:spcPts val="0"/>
                        </a:spcBef>
                        <a:spcAft>
                          <a:spcPts val="0"/>
                        </a:spcAft>
                        <a:buNone/>
                      </a:pPr>
                      <a:r>
                        <a:rPr lang="en-US" sz="1800"/>
                        <a:t>Achievement/</a:t>
                      </a:r>
                      <a:endParaRPr/>
                    </a:p>
                    <a:p>
                      <a:pPr marL="0" marR="0" lvl="0" indent="0" algn="l" rtl="0">
                        <a:spcBef>
                          <a:spcPts val="0"/>
                        </a:spcBef>
                        <a:spcAft>
                          <a:spcPts val="0"/>
                        </a:spcAft>
                        <a:buNone/>
                      </a:pPr>
                      <a:r>
                        <a:rPr lang="en-US" sz="1800"/>
                        <a:t>Accomplisment</a:t>
                      </a:r>
                      <a:endParaRPr sz="180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n-US" sz="1800"/>
                        <a:t>Why are you satisfied/not satisfied?</a:t>
                      </a:r>
                      <a:endParaRPr/>
                    </a:p>
                    <a:p>
                      <a:pPr marL="0" marR="0" lvl="0" indent="0" algn="l" rtl="0">
                        <a:spcBef>
                          <a:spcPts val="0"/>
                        </a:spcBef>
                        <a:spcAft>
                          <a:spcPts val="0"/>
                        </a:spcAft>
                        <a:buNone/>
                      </a:pPr>
                      <a:r>
                        <a:rPr lang="en-US" sz="1800"/>
                        <a:t>What is your take away?</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80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pic>
        <p:nvPicPr>
          <p:cNvPr id="158" name="Google Shape;158;p10"/>
          <p:cNvPicPr preferRelativeResize="0"/>
          <p:nvPr/>
        </p:nvPicPr>
        <p:blipFill rotWithShape="1">
          <a:blip r:embed="rId3">
            <a:alphaModFix/>
          </a:blip>
          <a:srcRect/>
          <a:stretch/>
        </p:blipFill>
        <p:spPr>
          <a:xfrm>
            <a:off x="1577686" y="103187"/>
            <a:ext cx="8742219" cy="10668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graphicFrame>
        <p:nvGraphicFramePr>
          <p:cNvPr id="164" name="Google Shape;164;p11"/>
          <p:cNvGraphicFramePr/>
          <p:nvPr/>
        </p:nvGraphicFramePr>
        <p:xfrm>
          <a:off x="214685" y="201478"/>
          <a:ext cx="11607200" cy="7302925"/>
        </p:xfrm>
        <a:graphic>
          <a:graphicData uri="http://schemas.openxmlformats.org/drawingml/2006/table">
            <a:tbl>
              <a:tblPr>
                <a:noFill/>
                <a:tableStyleId>{988CC811-E04A-4F2D-A26B-A9B033D597A9}</a:tableStyleId>
              </a:tblPr>
              <a:tblGrid>
                <a:gridCol w="8129225">
                  <a:extLst>
                    <a:ext uri="{9D8B030D-6E8A-4147-A177-3AD203B41FA5}">
                      <a16:colId xmlns:a16="http://schemas.microsoft.com/office/drawing/2014/main" val="20000"/>
                    </a:ext>
                  </a:extLst>
                </a:gridCol>
                <a:gridCol w="767450">
                  <a:extLst>
                    <a:ext uri="{9D8B030D-6E8A-4147-A177-3AD203B41FA5}">
                      <a16:colId xmlns:a16="http://schemas.microsoft.com/office/drawing/2014/main" val="20001"/>
                    </a:ext>
                  </a:extLst>
                </a:gridCol>
                <a:gridCol w="832750">
                  <a:extLst>
                    <a:ext uri="{9D8B030D-6E8A-4147-A177-3AD203B41FA5}">
                      <a16:colId xmlns:a16="http://schemas.microsoft.com/office/drawing/2014/main" val="20002"/>
                    </a:ext>
                  </a:extLst>
                </a:gridCol>
                <a:gridCol w="930725">
                  <a:extLst>
                    <a:ext uri="{9D8B030D-6E8A-4147-A177-3AD203B41FA5}">
                      <a16:colId xmlns:a16="http://schemas.microsoft.com/office/drawing/2014/main" val="20003"/>
                    </a:ext>
                  </a:extLst>
                </a:gridCol>
                <a:gridCol w="947050">
                  <a:extLst>
                    <a:ext uri="{9D8B030D-6E8A-4147-A177-3AD203B41FA5}">
                      <a16:colId xmlns:a16="http://schemas.microsoft.com/office/drawing/2014/main" val="20004"/>
                    </a:ext>
                  </a:extLst>
                </a:gridCol>
              </a:tblGrid>
              <a:tr h="736250">
                <a:tc>
                  <a:txBody>
                    <a:bodyPr/>
                    <a:lstStyle/>
                    <a:p>
                      <a:pPr marL="0" marR="0" lvl="0" indent="0" algn="l" rtl="0">
                        <a:lnSpc>
                          <a:spcPct val="106000"/>
                        </a:lnSpc>
                        <a:spcBef>
                          <a:spcPts val="0"/>
                        </a:spcBef>
                        <a:spcAft>
                          <a:spcPts val="0"/>
                        </a:spcAft>
                        <a:buNone/>
                      </a:pPr>
                      <a:r>
                        <a:rPr lang="en-US" sz="1400" b="1">
                          <a:solidFill>
                            <a:srgbClr val="2F5496"/>
                          </a:solidFill>
                          <a:latin typeface="Times New Roman"/>
                          <a:ea typeface="Times New Roman"/>
                          <a:cs typeface="Times New Roman"/>
                          <a:sym typeface="Times New Roman"/>
                        </a:rPr>
                        <a:t>Core Competency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900" b="1">
                          <a:solidFill>
                            <a:srgbClr val="2F5496"/>
                          </a:solidFill>
                          <a:latin typeface="Times New Roman"/>
                          <a:ea typeface="Times New Roman"/>
                          <a:cs typeface="Times New Roman"/>
                          <a:sym typeface="Times New Roman"/>
                        </a:rPr>
                        <a:t>Highly Proficient</a:t>
                      </a:r>
                      <a:endParaRPr sz="900">
                        <a:latin typeface="Times New Roman"/>
                        <a:ea typeface="Times New Roman"/>
                        <a:cs typeface="Times New Roman"/>
                        <a:sym typeface="Times New Roman"/>
                      </a:endParaRPr>
                    </a:p>
                    <a:p>
                      <a:pPr marL="0" marR="0" lvl="0" indent="0" algn="l" rtl="0">
                        <a:lnSpc>
                          <a:spcPct val="106000"/>
                        </a:lnSpc>
                        <a:spcBef>
                          <a:spcPts val="0"/>
                        </a:spcBef>
                        <a:spcAft>
                          <a:spcPts val="0"/>
                        </a:spcAft>
                        <a:buNone/>
                      </a:pPr>
                      <a:r>
                        <a:rPr lang="en-US" sz="900">
                          <a:solidFill>
                            <a:srgbClr val="2F5496"/>
                          </a:solidFill>
                          <a:latin typeface="Times New Roman"/>
                          <a:ea typeface="Times New Roman"/>
                          <a:cs typeface="Times New Roman"/>
                          <a:sym typeface="Times New Roman"/>
                        </a:rPr>
                        <a:t>I have 100% of all these</a:t>
                      </a:r>
                      <a:endParaRPr sz="9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900" b="1">
                          <a:solidFill>
                            <a:srgbClr val="2F5496"/>
                          </a:solidFill>
                          <a:latin typeface="Times New Roman"/>
                          <a:ea typeface="Times New Roman"/>
                          <a:cs typeface="Times New Roman"/>
                          <a:sym typeface="Times New Roman"/>
                        </a:rPr>
                        <a:t>Mildly Proficient</a:t>
                      </a:r>
                      <a:endParaRPr sz="900">
                        <a:latin typeface="Times New Roman"/>
                        <a:ea typeface="Times New Roman"/>
                        <a:cs typeface="Times New Roman"/>
                        <a:sym typeface="Times New Roman"/>
                      </a:endParaRPr>
                    </a:p>
                    <a:p>
                      <a:pPr marL="0" marR="0" lvl="0" indent="0" algn="l" rtl="0">
                        <a:lnSpc>
                          <a:spcPct val="106000"/>
                        </a:lnSpc>
                        <a:spcBef>
                          <a:spcPts val="0"/>
                        </a:spcBef>
                        <a:spcAft>
                          <a:spcPts val="0"/>
                        </a:spcAft>
                        <a:buNone/>
                      </a:pPr>
                      <a:r>
                        <a:rPr lang="en-US" sz="900">
                          <a:solidFill>
                            <a:srgbClr val="2F5496"/>
                          </a:solidFill>
                          <a:latin typeface="Times New Roman"/>
                          <a:ea typeface="Times New Roman"/>
                          <a:cs typeface="Times New Roman"/>
                          <a:sym typeface="Times New Roman"/>
                        </a:rPr>
                        <a:t>I have more than 80% of these</a:t>
                      </a:r>
                      <a:endParaRPr sz="9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900" b="1">
                          <a:solidFill>
                            <a:srgbClr val="2F5496"/>
                          </a:solidFill>
                          <a:latin typeface="Times New Roman"/>
                          <a:ea typeface="Times New Roman"/>
                          <a:cs typeface="Times New Roman"/>
                          <a:sym typeface="Times New Roman"/>
                        </a:rPr>
                        <a:t>Low Proficient</a:t>
                      </a:r>
                      <a:endParaRPr sz="900">
                        <a:latin typeface="Times New Roman"/>
                        <a:ea typeface="Times New Roman"/>
                        <a:cs typeface="Times New Roman"/>
                        <a:sym typeface="Times New Roman"/>
                      </a:endParaRPr>
                    </a:p>
                    <a:p>
                      <a:pPr marL="0" marR="0" lvl="0" indent="0" algn="l" rtl="0">
                        <a:lnSpc>
                          <a:spcPct val="106000"/>
                        </a:lnSpc>
                        <a:spcBef>
                          <a:spcPts val="0"/>
                        </a:spcBef>
                        <a:spcAft>
                          <a:spcPts val="0"/>
                        </a:spcAft>
                        <a:buNone/>
                      </a:pPr>
                      <a:r>
                        <a:rPr lang="en-US" sz="900">
                          <a:solidFill>
                            <a:srgbClr val="2F5496"/>
                          </a:solidFill>
                          <a:latin typeface="Times New Roman"/>
                          <a:ea typeface="Times New Roman"/>
                          <a:cs typeface="Times New Roman"/>
                          <a:sym typeface="Times New Roman"/>
                        </a:rPr>
                        <a:t>I have between 80% and 50% of these</a:t>
                      </a:r>
                      <a:endParaRPr sz="9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900" b="1">
                          <a:solidFill>
                            <a:srgbClr val="2F5496"/>
                          </a:solidFill>
                          <a:latin typeface="Times New Roman"/>
                          <a:ea typeface="Times New Roman"/>
                          <a:cs typeface="Times New Roman"/>
                          <a:sym typeface="Times New Roman"/>
                        </a:rPr>
                        <a:t>Not Proficient</a:t>
                      </a:r>
                      <a:endParaRPr sz="900">
                        <a:latin typeface="Times New Roman"/>
                        <a:ea typeface="Times New Roman"/>
                        <a:cs typeface="Times New Roman"/>
                        <a:sym typeface="Times New Roman"/>
                      </a:endParaRPr>
                    </a:p>
                    <a:p>
                      <a:pPr marL="0" marR="0" lvl="0" indent="0" algn="l" rtl="0">
                        <a:lnSpc>
                          <a:spcPct val="106000"/>
                        </a:lnSpc>
                        <a:spcBef>
                          <a:spcPts val="0"/>
                        </a:spcBef>
                        <a:spcAft>
                          <a:spcPts val="0"/>
                        </a:spcAft>
                        <a:buNone/>
                      </a:pPr>
                      <a:r>
                        <a:rPr lang="en-US" sz="900">
                          <a:solidFill>
                            <a:srgbClr val="2F5496"/>
                          </a:solidFill>
                          <a:latin typeface="Times New Roman"/>
                          <a:ea typeface="Times New Roman"/>
                          <a:cs typeface="Times New Roman"/>
                          <a:sym typeface="Times New Roman"/>
                        </a:rPr>
                        <a:t>I have less than 50% of these</a:t>
                      </a:r>
                      <a:endParaRPr sz="9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extLst>
                  <a:ext uri="{0D108BD9-81ED-4DB2-BD59-A6C34878D82A}">
                    <a16:rowId xmlns:a16="http://schemas.microsoft.com/office/drawing/2014/main" val="10000"/>
                  </a:ext>
                </a:extLst>
              </a:tr>
              <a:tr h="860075">
                <a:tc>
                  <a:txBody>
                    <a:bodyPr/>
                    <a:lstStyle/>
                    <a:p>
                      <a:pPr marL="0" marR="0" lvl="0" indent="0" algn="l" rtl="0">
                        <a:lnSpc>
                          <a:spcPct val="106000"/>
                        </a:lnSpc>
                        <a:spcBef>
                          <a:spcPts val="0"/>
                        </a:spcBef>
                        <a:spcAft>
                          <a:spcPts val="0"/>
                        </a:spcAft>
                        <a:buNone/>
                      </a:pPr>
                      <a:r>
                        <a:rPr lang="en-US" sz="1400" b="1">
                          <a:solidFill>
                            <a:srgbClr val="2F5496"/>
                          </a:solidFill>
                          <a:latin typeface="Times New Roman"/>
                          <a:ea typeface="Times New Roman"/>
                          <a:cs typeface="Times New Roman"/>
                          <a:sym typeface="Times New Roman"/>
                        </a:rPr>
                        <a:t>Education expertise:</a:t>
                      </a:r>
                      <a:endParaRPr sz="1400">
                        <a:latin typeface="Times New Roman"/>
                        <a:ea typeface="Times New Roman"/>
                        <a:cs typeface="Times New Roman"/>
                        <a:sym typeface="Times New Roman"/>
                      </a:endParaRPr>
                    </a:p>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The knowledge, ability and a sound understanding of Education Policy Development, 	School Management , Develop Self and Others, Decision Making</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extLst>
                  <a:ext uri="{0D108BD9-81ED-4DB2-BD59-A6C34878D82A}">
                    <a16:rowId xmlns:a16="http://schemas.microsoft.com/office/drawing/2014/main" val="10001"/>
                  </a:ext>
                </a:extLst>
              </a:tr>
              <a:tr h="888500">
                <a:tc>
                  <a:txBody>
                    <a:bodyPr/>
                    <a:lstStyle/>
                    <a:p>
                      <a:pPr marL="0" marR="0" lvl="0" indent="0" algn="l" rtl="0">
                        <a:lnSpc>
                          <a:spcPct val="106000"/>
                        </a:lnSpc>
                        <a:spcBef>
                          <a:spcPts val="0"/>
                        </a:spcBef>
                        <a:spcAft>
                          <a:spcPts val="0"/>
                        </a:spcAft>
                        <a:buNone/>
                      </a:pPr>
                      <a:r>
                        <a:rPr lang="en-US" sz="1400" b="1">
                          <a:solidFill>
                            <a:srgbClr val="2F5496"/>
                          </a:solidFill>
                          <a:latin typeface="Times New Roman"/>
                          <a:ea typeface="Times New Roman"/>
                          <a:cs typeface="Times New Roman"/>
                          <a:sym typeface="Times New Roman"/>
                        </a:rPr>
                        <a:t>Knowledge of education system, policies, rules, and norms:</a:t>
                      </a:r>
                      <a:endParaRPr sz="1400">
                        <a:latin typeface="Times New Roman"/>
                        <a:ea typeface="Times New Roman"/>
                        <a:cs typeface="Times New Roman"/>
                        <a:sym typeface="Times New Roman"/>
                      </a:endParaRPr>
                    </a:p>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Knowledge and understanding of Afghanistan education law and procedures, Knowledge of National Education Strategic Plan, Sound understanding of MOE education policies, SOPs, guidelines and forms</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extLst>
                  <a:ext uri="{0D108BD9-81ED-4DB2-BD59-A6C34878D82A}">
                    <a16:rowId xmlns:a16="http://schemas.microsoft.com/office/drawing/2014/main" val="10002"/>
                  </a:ext>
                </a:extLst>
              </a:tr>
              <a:tr h="882975">
                <a:tc>
                  <a:txBody>
                    <a:bodyPr/>
                    <a:lstStyle/>
                    <a:p>
                      <a:pPr marL="0" marR="0" lvl="0" indent="0" algn="l" rtl="0">
                        <a:lnSpc>
                          <a:spcPct val="106000"/>
                        </a:lnSpc>
                        <a:spcBef>
                          <a:spcPts val="0"/>
                        </a:spcBef>
                        <a:spcAft>
                          <a:spcPts val="0"/>
                        </a:spcAft>
                        <a:buNone/>
                      </a:pPr>
                      <a:r>
                        <a:rPr lang="en-US" sz="1400" b="1">
                          <a:solidFill>
                            <a:srgbClr val="2F5496"/>
                          </a:solidFill>
                          <a:latin typeface="Times New Roman"/>
                          <a:ea typeface="Times New Roman"/>
                          <a:cs typeface="Times New Roman"/>
                          <a:sym typeface="Times New Roman"/>
                        </a:rPr>
                        <a:t>Working effectively with others</a:t>
                      </a:r>
                      <a:endParaRPr sz="1400">
                        <a:latin typeface="Times New Roman"/>
                        <a:ea typeface="Times New Roman"/>
                        <a:cs typeface="Times New Roman"/>
                        <a:sym typeface="Times New Roman"/>
                      </a:endParaRPr>
                    </a:p>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Honesty and Integrity, Teamwork, effective oral communication, Active listening, building community relationship, Negotiation and conflict management, Adaptability, Empathy, Flexibility , Influencing</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extLst>
                  <a:ext uri="{0D108BD9-81ED-4DB2-BD59-A6C34878D82A}">
                    <a16:rowId xmlns:a16="http://schemas.microsoft.com/office/drawing/2014/main" val="10003"/>
                  </a:ext>
                </a:extLst>
              </a:tr>
              <a:tr h="1025125">
                <a:tc>
                  <a:txBody>
                    <a:bodyPr/>
                    <a:lstStyle/>
                    <a:p>
                      <a:pPr marL="0" marR="0" lvl="0" indent="0" algn="l" rtl="0">
                        <a:lnSpc>
                          <a:spcPct val="106000"/>
                        </a:lnSpc>
                        <a:spcBef>
                          <a:spcPts val="0"/>
                        </a:spcBef>
                        <a:spcAft>
                          <a:spcPts val="0"/>
                        </a:spcAft>
                        <a:buNone/>
                      </a:pPr>
                      <a:r>
                        <a:rPr lang="en-US" sz="1400" b="1">
                          <a:solidFill>
                            <a:srgbClr val="2F5496"/>
                          </a:solidFill>
                          <a:latin typeface="Times New Roman"/>
                          <a:ea typeface="Times New Roman"/>
                          <a:cs typeface="Times New Roman"/>
                          <a:sym typeface="Times New Roman"/>
                        </a:rPr>
                        <a:t>Problem solving and decision making.</a:t>
                      </a:r>
                      <a:endParaRPr sz="1400">
                        <a:latin typeface="Times New Roman"/>
                        <a:ea typeface="Times New Roman"/>
                        <a:cs typeface="Times New Roman"/>
                        <a:sym typeface="Times New Roman"/>
                      </a:endParaRPr>
                    </a:p>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The ability to use analysis, wisdom, experience, logic, creative and critical thinking to take effective, considered, and timely decisions by gathering and evaluating relevant information from within or outside the organization and making appropriate judgements to establish shared ownership and effective action.</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extLst>
                  <a:ext uri="{0D108BD9-81ED-4DB2-BD59-A6C34878D82A}">
                    <a16:rowId xmlns:a16="http://schemas.microsoft.com/office/drawing/2014/main" val="10004"/>
                  </a:ext>
                </a:extLst>
              </a:tr>
              <a:tr h="987575">
                <a:tc>
                  <a:txBody>
                    <a:bodyPr/>
                    <a:lstStyle/>
                    <a:p>
                      <a:pPr marL="0" marR="0" lvl="0" indent="0" algn="l" rtl="0">
                        <a:lnSpc>
                          <a:spcPct val="106000"/>
                        </a:lnSpc>
                        <a:spcBef>
                          <a:spcPts val="0"/>
                        </a:spcBef>
                        <a:spcAft>
                          <a:spcPts val="0"/>
                        </a:spcAft>
                        <a:buNone/>
                      </a:pPr>
                      <a:r>
                        <a:rPr lang="en-US" sz="1400" b="1" dirty="0">
                          <a:solidFill>
                            <a:srgbClr val="2F5496"/>
                          </a:solidFill>
                          <a:latin typeface="Times New Roman"/>
                          <a:ea typeface="Times New Roman"/>
                          <a:cs typeface="Times New Roman"/>
                          <a:sym typeface="Times New Roman"/>
                        </a:rPr>
                        <a:t>Knowledge of teaching methodology</a:t>
                      </a:r>
                      <a:endParaRPr sz="1400" dirty="0">
                        <a:latin typeface="Times New Roman"/>
                        <a:ea typeface="Times New Roman"/>
                        <a:cs typeface="Times New Roman"/>
                        <a:sym typeface="Times New Roman"/>
                      </a:endParaRPr>
                    </a:p>
                    <a:p>
                      <a:pPr marL="0" marR="0" lvl="0" indent="0" algn="l" rtl="0">
                        <a:lnSpc>
                          <a:spcPct val="106000"/>
                        </a:lnSpc>
                        <a:spcBef>
                          <a:spcPts val="0"/>
                        </a:spcBef>
                        <a:spcAft>
                          <a:spcPts val="0"/>
                        </a:spcAft>
                        <a:buNone/>
                      </a:pPr>
                      <a:r>
                        <a:rPr lang="en-US" sz="1400" dirty="0">
                          <a:solidFill>
                            <a:srgbClr val="2F5496"/>
                          </a:solidFill>
                          <a:latin typeface="Times New Roman"/>
                          <a:ea typeface="Times New Roman"/>
                          <a:cs typeface="Times New Roman"/>
                          <a:sym typeface="Times New Roman"/>
                        </a:rPr>
                        <a:t>Honesty and commitment to the profession, Impartiality and fairness, Positive and conducive learning environment setting, Multiple teaching methods and instructional strategies to engage students in learning process effectively, Effective communication with students and parents</a:t>
                      </a:r>
                      <a:endParaRPr sz="1400" dirty="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extLst>
                  <a:ext uri="{0D108BD9-81ED-4DB2-BD59-A6C34878D82A}">
                    <a16:rowId xmlns:a16="http://schemas.microsoft.com/office/drawing/2014/main" val="10005"/>
                  </a:ext>
                </a:extLst>
              </a:tr>
              <a:tr h="1922425">
                <a:tc>
                  <a:txBody>
                    <a:bodyPr/>
                    <a:lstStyle/>
                    <a:p>
                      <a:pPr marL="0" marR="0" lvl="0" indent="0" algn="l" rtl="0">
                        <a:lnSpc>
                          <a:spcPct val="106000"/>
                        </a:lnSpc>
                        <a:spcBef>
                          <a:spcPts val="0"/>
                        </a:spcBef>
                        <a:spcAft>
                          <a:spcPts val="0"/>
                        </a:spcAft>
                        <a:buNone/>
                      </a:pPr>
                      <a:r>
                        <a:rPr lang="en-US" sz="1400" b="1">
                          <a:solidFill>
                            <a:srgbClr val="2F5496"/>
                          </a:solidFill>
                          <a:latin typeface="Times New Roman"/>
                          <a:ea typeface="Times New Roman"/>
                          <a:cs typeface="Times New Roman"/>
                          <a:sym typeface="Times New Roman"/>
                        </a:rPr>
                        <a:t>Knowledge of pedagogy</a:t>
                      </a:r>
                      <a:endParaRPr sz="1400">
                        <a:latin typeface="Times New Roman"/>
                        <a:ea typeface="Times New Roman"/>
                        <a:cs typeface="Times New Roman"/>
                        <a:sym typeface="Times New Roman"/>
                      </a:endParaRPr>
                    </a:p>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Knowledge of Pedagogical Approaches, Knowledge of learning and teaching processes, Knowledge of learning theories, Knowledge of digital pedagogy, Child Psychology.</a:t>
                      </a:r>
                      <a:endParaRPr sz="1400">
                        <a:latin typeface="Times New Roman"/>
                        <a:ea typeface="Times New Roman"/>
                        <a:cs typeface="Times New Roman"/>
                        <a:sym typeface="Times New Roman"/>
                      </a:endParaRPr>
                    </a:p>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The knowledge of Pedagogical Content Knowledge (PCK) and General Pedagogical Knowledge (GPK), Digital pedagogy, classroom management and content-related skills.</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a:solidFill>
                            <a:srgbClr val="2F5496"/>
                          </a:solidFill>
                          <a:latin typeface="Times New Roman"/>
                          <a:ea typeface="Times New Roman"/>
                          <a:cs typeface="Times New Roman"/>
                          <a:sym typeface="Times New Roman"/>
                        </a:rPr>
                        <a:t> </a:t>
                      </a:r>
                      <a:endParaRPr sz="140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marR="0" lvl="0" indent="0" algn="l" rtl="0">
                        <a:lnSpc>
                          <a:spcPct val="106000"/>
                        </a:lnSpc>
                        <a:spcBef>
                          <a:spcPts val="0"/>
                        </a:spcBef>
                        <a:spcAft>
                          <a:spcPts val="0"/>
                        </a:spcAft>
                        <a:buNone/>
                      </a:pPr>
                      <a:r>
                        <a:rPr lang="en-US" sz="1400" dirty="0">
                          <a:solidFill>
                            <a:srgbClr val="2F5496"/>
                          </a:solidFill>
                          <a:latin typeface="Times New Roman"/>
                          <a:ea typeface="Times New Roman"/>
                          <a:cs typeface="Times New Roman"/>
                          <a:sym typeface="Times New Roman"/>
                        </a:rPr>
                        <a:t> </a:t>
                      </a:r>
                      <a:endParaRPr sz="1400" dirty="0">
                        <a:latin typeface="Times New Roman"/>
                        <a:ea typeface="Times New Roman"/>
                        <a:cs typeface="Times New Roman"/>
                        <a:sym typeface="Times New Roman"/>
                      </a:endParaRPr>
                    </a:p>
                  </a:txBody>
                  <a:tcPr marL="39950" marR="39950" marT="0" marB="0">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sp>
        <p:nvSpPr>
          <p:cNvPr id="165" name="Google Shape;165;p11"/>
          <p:cNvSpPr/>
          <p:nvPr/>
        </p:nvSpPr>
        <p:spPr>
          <a:xfrm>
            <a:off x="1197429" y="2408408"/>
            <a:ext cx="255198" cy="538609"/>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rgbClr val="2F5496"/>
              </a:buClr>
              <a:buSzPts val="1100"/>
              <a:buFont typeface="Arial"/>
              <a:buNone/>
            </a:pPr>
            <a:r>
              <a:rPr lang="en-US" sz="1100" b="0" i="1" u="none" strike="noStrike" cap="none">
                <a:solidFill>
                  <a:srgbClr val="2F5496"/>
                </a:solidFill>
                <a:latin typeface="Arial"/>
                <a:ea typeface="Arial"/>
                <a:cs typeface="Arial"/>
                <a:sym typeface="Arial"/>
              </a:rPr>
              <a:t>: </a:t>
            </a:r>
            <a:endParaRPr sz="11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12"/>
          <p:cNvSpPr txBox="1">
            <a:spLocks noGrp="1"/>
          </p:cNvSpPr>
          <p:nvPr>
            <p:ph type="title"/>
          </p:nvPr>
        </p:nvSpPr>
        <p:spPr>
          <a:xfrm>
            <a:off x="3897442" y="1482060"/>
            <a:ext cx="2873009" cy="554981"/>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dk1"/>
              </a:buClr>
              <a:buSzPct val="100000"/>
              <a:buFont typeface="Arial"/>
              <a:buNone/>
            </a:pPr>
            <a:r>
              <a:rPr lang="en-US" dirty="0"/>
              <a:t>Conclusion</a:t>
            </a:r>
            <a:endParaRPr dirty="0"/>
          </a:p>
        </p:txBody>
      </p:sp>
      <p:sp>
        <p:nvSpPr>
          <p:cNvPr id="172" name="Google Shape;172;p12"/>
          <p:cNvSpPr txBox="1">
            <a:spLocks noGrp="1"/>
          </p:cNvSpPr>
          <p:nvPr>
            <p:ph type="body" idx="4294967295"/>
          </p:nvPr>
        </p:nvSpPr>
        <p:spPr>
          <a:xfrm>
            <a:off x="824083" y="2068005"/>
            <a:ext cx="10758792" cy="4351337"/>
          </a:xfrm>
          <a:prstGeom prst="rect">
            <a:avLst/>
          </a:prstGeom>
          <a:noFill/>
          <a:ln>
            <a:noFill/>
          </a:ln>
        </p:spPr>
        <p:txBody>
          <a:bodyPr spcFirstLastPara="1" wrap="square" lIns="91425" tIns="45700" rIns="91425" bIns="45700" anchor="t" anchorCtr="0">
            <a:normAutofit/>
          </a:bodyPr>
          <a:lstStyle/>
          <a:p>
            <a:pPr marL="0" marR="0" lvl="0" indent="0" algn="l" rtl="0">
              <a:lnSpc>
                <a:spcPct val="106000"/>
              </a:lnSpc>
              <a:spcBef>
                <a:spcPts val="0"/>
              </a:spcBef>
              <a:spcAft>
                <a:spcPts val="0"/>
              </a:spcAft>
              <a:buClr>
                <a:srgbClr val="2F5496"/>
              </a:buClr>
              <a:buSzPts val="2800"/>
              <a:buChar char="•"/>
            </a:pPr>
            <a:r>
              <a:rPr lang="en-US" b="1" dirty="0">
                <a:solidFill>
                  <a:srgbClr val="2F5496"/>
                </a:solidFill>
                <a:latin typeface="Calibri" panose="020F0502020204030204" pitchFamily="34" charset="0"/>
                <a:cs typeface="Calibri" panose="020F0502020204030204" pitchFamily="34" charset="0"/>
                <a:sym typeface="Arial"/>
              </a:rPr>
              <a:t>How you are?(playing role model):</a:t>
            </a:r>
            <a:r>
              <a:rPr lang="en-US" dirty="0">
                <a:solidFill>
                  <a:srgbClr val="2F5496"/>
                </a:solidFill>
                <a:latin typeface="Calibri" panose="020F0502020204030204" pitchFamily="34" charset="0"/>
                <a:cs typeface="Calibri" panose="020F0502020204030204" pitchFamily="34" charset="0"/>
                <a:sym typeface="Arial"/>
              </a:rPr>
              <a:t> </a:t>
            </a:r>
            <a:endParaRPr dirty="0">
              <a:latin typeface="Calibri" panose="020F0502020204030204" pitchFamily="34" charset="0"/>
              <a:cs typeface="Calibri" panose="020F0502020204030204" pitchFamily="34" charset="0"/>
              <a:sym typeface="Arial"/>
            </a:endParaRPr>
          </a:p>
          <a:p>
            <a:pPr marL="0" indent="0">
              <a:lnSpc>
                <a:spcPct val="106000"/>
              </a:lnSpc>
              <a:spcBef>
                <a:spcPts val="800"/>
              </a:spcBef>
              <a:buClr>
                <a:srgbClr val="2F5496"/>
              </a:buClr>
              <a:buNone/>
            </a:pPr>
            <a:r>
              <a:rPr lang="en-US" sz="2400" dirty="0">
                <a:solidFill>
                  <a:srgbClr val="2F5496"/>
                </a:solidFill>
                <a:latin typeface="Calibri" panose="020F0502020204030204" pitchFamily="34" charset="0"/>
                <a:cs typeface="Calibri" panose="020F0502020204030204" pitchFamily="34" charset="0"/>
                <a:sym typeface="Arial"/>
              </a:rPr>
              <a:t>Adaptability, Empathy, Flexibility, Honesty and Integrity</a:t>
            </a:r>
          </a:p>
          <a:p>
            <a:pPr marL="0" indent="0">
              <a:lnSpc>
                <a:spcPct val="106000"/>
              </a:lnSpc>
              <a:spcBef>
                <a:spcPts val="800"/>
              </a:spcBef>
              <a:buClr>
                <a:srgbClr val="2F5496"/>
              </a:buClr>
              <a:buNone/>
            </a:pPr>
            <a:endParaRPr sz="2400" dirty="0">
              <a:latin typeface="Calibri" panose="020F0502020204030204" pitchFamily="34" charset="0"/>
              <a:cs typeface="Calibri" panose="020F0502020204030204" pitchFamily="34" charset="0"/>
              <a:sym typeface="Arial"/>
            </a:endParaRPr>
          </a:p>
          <a:p>
            <a:pPr marL="342900" indent="-342900">
              <a:lnSpc>
                <a:spcPct val="106000"/>
              </a:lnSpc>
              <a:spcBef>
                <a:spcPts val="800"/>
              </a:spcBef>
              <a:buClr>
                <a:srgbClr val="2F5496"/>
              </a:buClr>
            </a:pPr>
            <a:r>
              <a:rPr lang="en-US" sz="2400" b="1" dirty="0">
                <a:solidFill>
                  <a:srgbClr val="2F5496"/>
                </a:solidFill>
                <a:latin typeface="Calibri" panose="020F0502020204030204" pitchFamily="34" charset="0"/>
                <a:cs typeface="Calibri" panose="020F0502020204030204" pitchFamily="34" charset="0"/>
                <a:sym typeface="Arial"/>
              </a:rPr>
              <a:t>How you do? (Demonstration in action)</a:t>
            </a:r>
            <a:r>
              <a:rPr lang="en-US" sz="2400" dirty="0">
                <a:solidFill>
                  <a:srgbClr val="2F5496"/>
                </a:solidFill>
                <a:latin typeface="Calibri" panose="020F0502020204030204" pitchFamily="34" charset="0"/>
                <a:cs typeface="Calibri" panose="020F0502020204030204" pitchFamily="34" charset="0"/>
                <a:sym typeface="Arial"/>
              </a:rPr>
              <a:t>:</a:t>
            </a:r>
            <a:endParaRPr sz="2400" dirty="0">
              <a:latin typeface="Calibri" panose="020F0502020204030204" pitchFamily="34" charset="0"/>
              <a:cs typeface="Calibri" panose="020F0502020204030204" pitchFamily="34" charset="0"/>
              <a:sym typeface="Arial"/>
            </a:endParaRPr>
          </a:p>
          <a:p>
            <a:pPr marL="0" indent="0">
              <a:lnSpc>
                <a:spcPct val="106000"/>
              </a:lnSpc>
              <a:spcBef>
                <a:spcPts val="800"/>
              </a:spcBef>
              <a:buClr>
                <a:srgbClr val="2F5496"/>
              </a:buClr>
              <a:buNone/>
            </a:pPr>
            <a:r>
              <a:rPr lang="en-US" sz="2400" dirty="0">
                <a:solidFill>
                  <a:srgbClr val="2F5496"/>
                </a:solidFill>
                <a:latin typeface="Calibri" panose="020F0502020204030204" pitchFamily="34" charset="0"/>
                <a:cs typeface="Calibri" panose="020F0502020204030204" pitchFamily="34" charset="0"/>
                <a:sym typeface="Arial"/>
              </a:rPr>
              <a:t>Teamwork, Effective oral communication, Active listening, Influencing</a:t>
            </a:r>
          </a:p>
          <a:p>
            <a:pPr marL="0" indent="0">
              <a:lnSpc>
                <a:spcPct val="106000"/>
              </a:lnSpc>
              <a:spcBef>
                <a:spcPts val="800"/>
              </a:spcBef>
              <a:buClr>
                <a:srgbClr val="2F5496"/>
              </a:buClr>
              <a:buNone/>
            </a:pPr>
            <a:endParaRPr sz="2400" dirty="0">
              <a:latin typeface="Calibri" panose="020F0502020204030204" pitchFamily="34" charset="0"/>
              <a:cs typeface="Calibri" panose="020F0502020204030204" pitchFamily="34" charset="0"/>
              <a:sym typeface="Arial"/>
            </a:endParaRPr>
          </a:p>
          <a:p>
            <a:pPr marL="0" marR="0" lvl="0" indent="0" algn="l" rtl="0">
              <a:lnSpc>
                <a:spcPct val="106000"/>
              </a:lnSpc>
              <a:spcBef>
                <a:spcPts val="800"/>
              </a:spcBef>
              <a:spcAft>
                <a:spcPts val="0"/>
              </a:spcAft>
              <a:buClr>
                <a:srgbClr val="2F5496"/>
              </a:buClr>
              <a:buSzPts val="2800"/>
              <a:buChar char="•"/>
            </a:pPr>
            <a:r>
              <a:rPr lang="en-US" sz="2400" b="1" dirty="0">
                <a:solidFill>
                  <a:srgbClr val="2F5496"/>
                </a:solidFill>
                <a:latin typeface="Calibri" panose="020F0502020204030204" pitchFamily="34" charset="0"/>
                <a:cs typeface="Calibri" panose="020F0502020204030204" pitchFamily="34" charset="0"/>
                <a:sym typeface="Arial"/>
              </a:rPr>
              <a:t>Why?(for what/ to achieve)</a:t>
            </a:r>
            <a:r>
              <a:rPr lang="en-US" sz="2400" dirty="0">
                <a:solidFill>
                  <a:srgbClr val="2F5496"/>
                </a:solidFill>
                <a:latin typeface="Calibri" panose="020F0502020204030204" pitchFamily="34" charset="0"/>
                <a:cs typeface="Calibri" panose="020F0502020204030204" pitchFamily="34" charset="0"/>
                <a:sym typeface="Arial"/>
              </a:rPr>
              <a:t>: </a:t>
            </a:r>
            <a:endParaRPr sz="2400" dirty="0">
              <a:latin typeface="Calibri" panose="020F0502020204030204" pitchFamily="34" charset="0"/>
              <a:cs typeface="Calibri" panose="020F0502020204030204" pitchFamily="34" charset="0"/>
              <a:sym typeface="Arial"/>
            </a:endParaRPr>
          </a:p>
          <a:p>
            <a:pPr marL="0" indent="0">
              <a:spcBef>
                <a:spcPts val="1800"/>
              </a:spcBef>
              <a:buClr>
                <a:srgbClr val="2F5496"/>
              </a:buClr>
              <a:buNone/>
            </a:pPr>
            <a:r>
              <a:rPr lang="en-US" sz="2400" dirty="0">
                <a:solidFill>
                  <a:srgbClr val="2F5496"/>
                </a:solidFill>
                <a:latin typeface="Calibri" panose="020F0502020204030204" pitchFamily="34" charset="0"/>
                <a:cs typeface="Calibri" panose="020F0502020204030204" pitchFamily="34" charset="0"/>
                <a:sym typeface="Arial"/>
              </a:rPr>
              <a:t>Building community relationship, Negotiation and conflict management</a:t>
            </a:r>
            <a:endParaRPr sz="2400" dirty="0">
              <a:latin typeface="Calibri" panose="020F0502020204030204" pitchFamily="34" charset="0"/>
              <a:cs typeface="Calibri" panose="020F0502020204030204" pitchFamily="34" charset="0"/>
            </a:endParaRPr>
          </a:p>
        </p:txBody>
      </p:sp>
      <p:pic>
        <p:nvPicPr>
          <p:cNvPr id="173" name="Google Shape;173;p12"/>
          <p:cNvPicPr preferRelativeResize="0"/>
          <p:nvPr/>
        </p:nvPicPr>
        <p:blipFill rotWithShape="1">
          <a:blip r:embed="rId3">
            <a:alphaModFix/>
          </a:blip>
          <a:srcRect/>
          <a:stretch/>
        </p:blipFill>
        <p:spPr>
          <a:xfrm>
            <a:off x="609124" y="49376"/>
            <a:ext cx="10973751" cy="143268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8" name="Google Shape;98;p2"/>
          <p:cNvPicPr preferRelativeResize="0"/>
          <p:nvPr/>
        </p:nvPicPr>
        <p:blipFill rotWithShape="1">
          <a:blip r:embed="rId3">
            <a:alphaModFix/>
          </a:blip>
          <a:srcRect/>
          <a:stretch/>
        </p:blipFill>
        <p:spPr>
          <a:xfrm>
            <a:off x="739302" y="19456"/>
            <a:ext cx="10739336" cy="1096507"/>
          </a:xfrm>
          <a:prstGeom prst="rect">
            <a:avLst/>
          </a:prstGeom>
          <a:noFill/>
          <a:ln>
            <a:noFill/>
          </a:ln>
        </p:spPr>
      </p:pic>
      <p:graphicFrame>
        <p:nvGraphicFramePr>
          <p:cNvPr id="2" name="Table 1">
            <a:extLst>
              <a:ext uri="{FF2B5EF4-FFF2-40B4-BE49-F238E27FC236}">
                <a16:creationId xmlns:a16="http://schemas.microsoft.com/office/drawing/2014/main" id="{DE5ED95C-124C-47E2-B751-0D6F4E038EC3}"/>
              </a:ext>
            </a:extLst>
          </p:cNvPr>
          <p:cNvGraphicFramePr>
            <a:graphicFrameLocks noGrp="1"/>
          </p:cNvGraphicFramePr>
          <p:nvPr>
            <p:extLst>
              <p:ext uri="{D42A27DB-BD31-4B8C-83A1-F6EECF244321}">
                <p14:modId xmlns:p14="http://schemas.microsoft.com/office/powerpoint/2010/main" val="4241239517"/>
              </p:ext>
            </p:extLst>
          </p:nvPr>
        </p:nvGraphicFramePr>
        <p:xfrm>
          <a:off x="1296337" y="1467852"/>
          <a:ext cx="9435831" cy="5173657"/>
        </p:xfrm>
        <a:graphic>
          <a:graphicData uri="http://schemas.openxmlformats.org/drawingml/2006/table">
            <a:tbl>
              <a:tblPr>
                <a:tableStyleId>{988CC811-E04A-4F2D-A26B-A9B033D597A9}</a:tableStyleId>
              </a:tblPr>
              <a:tblGrid>
                <a:gridCol w="2530274">
                  <a:extLst>
                    <a:ext uri="{9D8B030D-6E8A-4147-A177-3AD203B41FA5}">
                      <a16:colId xmlns:a16="http://schemas.microsoft.com/office/drawing/2014/main" val="1207555086"/>
                    </a:ext>
                  </a:extLst>
                </a:gridCol>
                <a:gridCol w="1611453">
                  <a:extLst>
                    <a:ext uri="{9D8B030D-6E8A-4147-A177-3AD203B41FA5}">
                      <a16:colId xmlns:a16="http://schemas.microsoft.com/office/drawing/2014/main" val="3698381715"/>
                    </a:ext>
                  </a:extLst>
                </a:gridCol>
                <a:gridCol w="2530274">
                  <a:extLst>
                    <a:ext uri="{9D8B030D-6E8A-4147-A177-3AD203B41FA5}">
                      <a16:colId xmlns:a16="http://schemas.microsoft.com/office/drawing/2014/main" val="777524447"/>
                    </a:ext>
                  </a:extLst>
                </a:gridCol>
                <a:gridCol w="2234441">
                  <a:extLst>
                    <a:ext uri="{9D8B030D-6E8A-4147-A177-3AD203B41FA5}">
                      <a16:colId xmlns:a16="http://schemas.microsoft.com/office/drawing/2014/main" val="2587199007"/>
                    </a:ext>
                  </a:extLst>
                </a:gridCol>
                <a:gridCol w="529389">
                  <a:extLst>
                    <a:ext uri="{9D8B030D-6E8A-4147-A177-3AD203B41FA5}">
                      <a16:colId xmlns:a16="http://schemas.microsoft.com/office/drawing/2014/main" val="3673826319"/>
                    </a:ext>
                  </a:extLst>
                </a:gridCol>
              </a:tblGrid>
              <a:tr h="561099">
                <a:tc>
                  <a:txBody>
                    <a:bodyPr/>
                    <a:lstStyle/>
                    <a:p>
                      <a:pPr marL="0" marR="0">
                        <a:lnSpc>
                          <a:spcPct val="200000"/>
                        </a:lnSpc>
                        <a:spcBef>
                          <a:spcPts val="0"/>
                        </a:spcBef>
                        <a:spcAft>
                          <a:spcPts val="800"/>
                        </a:spcAft>
                      </a:pPr>
                      <a:r>
                        <a:rPr lang="en-US" sz="900">
                          <a:effectLst/>
                        </a:rPr>
                        <a:t>Day</a:t>
                      </a:r>
                      <a:endParaRPr lang="en-US" sz="900">
                        <a:effectLst/>
                        <a:latin typeface="Calibri" panose="020F0502020204030204" pitchFamily="34" charset="0"/>
                        <a:ea typeface="Calibri" panose="020F0502020204030204" pitchFamily="34" charset="0"/>
                      </a:endParaRPr>
                    </a:p>
                  </a:txBody>
                  <a:tcPr marL="43769" marR="43769" marT="7724" marB="0" anchor="ctr"/>
                </a:tc>
                <a:tc>
                  <a:txBody>
                    <a:bodyPr/>
                    <a:lstStyle/>
                    <a:p>
                      <a:pPr marL="0" marR="0">
                        <a:lnSpc>
                          <a:spcPct val="200000"/>
                        </a:lnSpc>
                        <a:spcBef>
                          <a:spcPts val="0"/>
                        </a:spcBef>
                        <a:spcAft>
                          <a:spcPts val="800"/>
                        </a:spcAft>
                      </a:pPr>
                      <a:r>
                        <a:rPr lang="en-US" sz="900">
                          <a:effectLst/>
                        </a:rPr>
                        <a:t>Sub-topic</a:t>
                      </a:r>
                      <a:endParaRPr lang="en-US" sz="900">
                        <a:effectLst/>
                        <a:latin typeface="Calibri" panose="020F0502020204030204" pitchFamily="34" charset="0"/>
                        <a:ea typeface="Calibri" panose="020F0502020204030204" pitchFamily="34" charset="0"/>
                      </a:endParaRPr>
                    </a:p>
                  </a:txBody>
                  <a:tcPr marL="43769" marR="43769" marT="7724" marB="0" anchor="ctr"/>
                </a:tc>
                <a:tc>
                  <a:txBody>
                    <a:bodyPr/>
                    <a:lstStyle/>
                    <a:p>
                      <a:pPr marL="0" marR="0">
                        <a:lnSpc>
                          <a:spcPct val="200000"/>
                        </a:lnSpc>
                        <a:spcBef>
                          <a:spcPts val="0"/>
                        </a:spcBef>
                        <a:spcAft>
                          <a:spcPts val="800"/>
                        </a:spcAft>
                      </a:pPr>
                      <a:r>
                        <a:rPr lang="en-US" sz="900">
                          <a:effectLst/>
                        </a:rPr>
                        <a:t>Concepts</a:t>
                      </a:r>
                      <a:endParaRPr lang="en-US" sz="900">
                        <a:effectLst/>
                        <a:latin typeface="Calibri" panose="020F0502020204030204" pitchFamily="34" charset="0"/>
                        <a:ea typeface="Calibri" panose="020F0502020204030204" pitchFamily="34" charset="0"/>
                      </a:endParaRPr>
                    </a:p>
                  </a:txBody>
                  <a:tcPr marL="43769" marR="43769" marT="7724" marB="0" anchor="ctr"/>
                </a:tc>
                <a:tc>
                  <a:txBody>
                    <a:bodyPr/>
                    <a:lstStyle/>
                    <a:p>
                      <a:pPr marL="0" marR="0">
                        <a:lnSpc>
                          <a:spcPct val="200000"/>
                        </a:lnSpc>
                        <a:spcBef>
                          <a:spcPts val="0"/>
                        </a:spcBef>
                        <a:spcAft>
                          <a:spcPts val="800"/>
                        </a:spcAft>
                      </a:pPr>
                      <a:r>
                        <a:rPr lang="en-US" sz="900">
                          <a:effectLst/>
                        </a:rPr>
                        <a:t>Pedagogy</a:t>
                      </a:r>
                      <a:endParaRPr lang="en-US" sz="900">
                        <a:effectLst/>
                        <a:latin typeface="Calibri" panose="020F0502020204030204" pitchFamily="34" charset="0"/>
                        <a:ea typeface="Calibri" panose="020F0502020204030204" pitchFamily="34" charset="0"/>
                      </a:endParaRPr>
                    </a:p>
                  </a:txBody>
                  <a:tcPr marL="43769" marR="43769" marT="7724" marB="0" anchor="ctr"/>
                </a:tc>
                <a:tc>
                  <a:txBody>
                    <a:bodyPr/>
                    <a:lstStyle/>
                    <a:p>
                      <a:pPr marL="0" marR="0">
                        <a:lnSpc>
                          <a:spcPct val="200000"/>
                        </a:lnSpc>
                        <a:spcBef>
                          <a:spcPts val="0"/>
                        </a:spcBef>
                        <a:spcAft>
                          <a:spcPts val="800"/>
                        </a:spcAft>
                      </a:pPr>
                      <a:r>
                        <a:rPr lang="en-US" sz="900" dirty="0">
                          <a:effectLst/>
                        </a:rPr>
                        <a:t>Time</a:t>
                      </a:r>
                      <a:endParaRPr lang="en-US" sz="900" dirty="0">
                        <a:effectLst/>
                        <a:latin typeface="Calibri" panose="020F0502020204030204" pitchFamily="34" charset="0"/>
                        <a:ea typeface="Calibri" panose="020F0502020204030204" pitchFamily="34" charset="0"/>
                      </a:endParaRPr>
                    </a:p>
                  </a:txBody>
                  <a:tcPr marL="43769" marR="43769" marT="7724" marB="0"/>
                </a:tc>
                <a:extLst>
                  <a:ext uri="{0D108BD9-81ED-4DB2-BD59-A6C34878D82A}">
                    <a16:rowId xmlns:a16="http://schemas.microsoft.com/office/drawing/2014/main" val="3670603401"/>
                  </a:ext>
                </a:extLst>
              </a:tr>
              <a:tr h="263414">
                <a:tc rowSpan="14">
                  <a:txBody>
                    <a:bodyPr/>
                    <a:lstStyle/>
                    <a:p>
                      <a:pPr marL="0" marR="0">
                        <a:lnSpc>
                          <a:spcPct val="200000"/>
                        </a:lnSpc>
                        <a:spcBef>
                          <a:spcPts val="0"/>
                        </a:spcBef>
                        <a:spcAft>
                          <a:spcPts val="800"/>
                        </a:spcAft>
                      </a:pPr>
                      <a:r>
                        <a:rPr lang="en-US" sz="900">
                          <a:effectLst/>
                        </a:rPr>
                        <a:t>Day 4</a:t>
                      </a:r>
                      <a:endParaRPr lang="en-US" sz="900">
                        <a:effectLst/>
                        <a:latin typeface="Calibri" panose="020F0502020204030204" pitchFamily="34" charset="0"/>
                        <a:ea typeface="Calibri" panose="020F0502020204030204" pitchFamily="34" charset="0"/>
                      </a:endParaRPr>
                    </a:p>
                  </a:txBody>
                  <a:tcPr marL="43769" marR="43769" marT="7724" marB="0" anchor="ctr"/>
                </a:tc>
                <a:tc gridSpan="4">
                  <a:txBody>
                    <a:bodyPr/>
                    <a:lstStyle/>
                    <a:p>
                      <a:pPr marL="0" marR="0">
                        <a:lnSpc>
                          <a:spcPct val="200000"/>
                        </a:lnSpc>
                        <a:spcBef>
                          <a:spcPts val="0"/>
                        </a:spcBef>
                        <a:spcAft>
                          <a:spcPts val="800"/>
                        </a:spcAft>
                      </a:pPr>
                      <a:r>
                        <a:rPr lang="en-US" sz="900">
                          <a:effectLst/>
                        </a:rPr>
                        <a:t>Sub Competencies mapped:</a:t>
                      </a:r>
                      <a:endParaRPr lang="en-US" sz="900">
                        <a:effectLst/>
                        <a:latin typeface="Calibri" panose="020F0502020204030204" pitchFamily="34" charset="0"/>
                        <a:ea typeface="Calibri" panose="020F0502020204030204" pitchFamily="34" charset="0"/>
                      </a:endParaRPr>
                    </a:p>
                  </a:txBody>
                  <a:tcPr marL="43769" marR="43769" marT="7724"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16069253"/>
                  </a:ext>
                </a:extLst>
              </a:tr>
              <a:tr h="316335">
                <a:tc vMerge="1">
                  <a:txBody>
                    <a:bodyPr/>
                    <a:lstStyle/>
                    <a:p>
                      <a:endParaRPr lang="en-US"/>
                    </a:p>
                  </a:txBody>
                  <a:tcPr/>
                </a:tc>
                <a:tc rowSpan="13">
                  <a:txBody>
                    <a:bodyPr/>
                    <a:lstStyle/>
                    <a:p>
                      <a:pPr marL="0" marR="0">
                        <a:lnSpc>
                          <a:spcPct val="105000"/>
                        </a:lnSpc>
                        <a:spcBef>
                          <a:spcPts val="0"/>
                        </a:spcBef>
                        <a:spcAft>
                          <a:spcPts val="0"/>
                        </a:spcAft>
                      </a:pPr>
                      <a:r>
                        <a:rPr lang="en-US" sz="900" kern="1200" dirty="0">
                          <a:effectLst/>
                          <a:highlight>
                            <a:srgbClr val="FFFFFF"/>
                          </a:highlight>
                        </a:rPr>
                        <a:t>Vision building: Sustaining inclusivity and role of Professional Development Members in  promoting inclusive schools</a:t>
                      </a:r>
                      <a:endParaRPr lang="en-US" sz="900" dirty="0">
                        <a:effectLst/>
                        <a:latin typeface="Calibri" panose="020F0502020204030204" pitchFamily="34" charset="0"/>
                        <a:ea typeface="Calibri" panose="020F0502020204030204" pitchFamily="34" charset="0"/>
                      </a:endParaRPr>
                    </a:p>
                  </a:txBody>
                  <a:tcPr marL="43769" marR="43769" marT="7724" marB="0" anchor="ctr"/>
                </a:tc>
                <a:tc rowSpan="13">
                  <a:txBody>
                    <a:bodyPr/>
                    <a:lstStyle/>
                    <a:p>
                      <a:pPr marL="0" marR="0">
                        <a:lnSpc>
                          <a:spcPct val="105000"/>
                        </a:lnSpc>
                        <a:spcBef>
                          <a:spcPts val="0"/>
                        </a:spcBef>
                        <a:spcAft>
                          <a:spcPts val="0"/>
                        </a:spcAft>
                      </a:pPr>
                      <a:r>
                        <a:rPr lang="en-US" sz="900" kern="1200" dirty="0">
                          <a:effectLst/>
                        </a:rPr>
                        <a:t>Concept 5: Equality of access- difference between integration and inclusion</a:t>
                      </a:r>
                      <a:endParaRPr lang="en-US" sz="900" dirty="0">
                        <a:effectLst/>
                        <a:latin typeface="Calibri" panose="020F0502020204030204" pitchFamily="34" charset="0"/>
                        <a:ea typeface="Calibri" panose="020F0502020204030204" pitchFamily="34" charset="0"/>
                      </a:endParaRPr>
                    </a:p>
                  </a:txBody>
                  <a:tcPr marL="43769" marR="43769" marT="7724" marB="0" anchor="ctr"/>
                </a:tc>
                <a:tc>
                  <a:txBody>
                    <a:bodyPr/>
                    <a:lstStyle/>
                    <a:p>
                      <a:pPr marL="0" marR="0">
                        <a:lnSpc>
                          <a:spcPct val="106000"/>
                        </a:lnSpc>
                        <a:spcBef>
                          <a:spcPts val="0"/>
                        </a:spcBef>
                        <a:spcAft>
                          <a:spcPts val="0"/>
                        </a:spcAft>
                      </a:pPr>
                      <a:r>
                        <a:rPr lang="en-US" sz="900" kern="1200">
                          <a:effectLst/>
                          <a:highlight>
                            <a:srgbClr val="FFFFFF"/>
                          </a:highlight>
                        </a:rPr>
                        <a:t>Welcome and Community building activity</a:t>
                      </a:r>
                      <a:endParaRPr lang="en-US" sz="900">
                        <a:effectLst/>
                        <a:latin typeface="Calibri" panose="020F0502020204030204" pitchFamily="34" charset="0"/>
                        <a:ea typeface="Calibri" panose="020F0502020204030204" pitchFamily="34" charset="0"/>
                      </a:endParaRPr>
                    </a:p>
                  </a:txBody>
                  <a:tcPr marL="43769" marR="43769" marT="7724" marB="0" anchor="ctr"/>
                </a:tc>
                <a:tc>
                  <a:txBody>
                    <a:bodyPr/>
                    <a:lstStyle/>
                    <a:p>
                      <a:pPr marL="0" marR="0">
                        <a:lnSpc>
                          <a:spcPct val="106000"/>
                        </a:lnSpc>
                        <a:spcBef>
                          <a:spcPts val="0"/>
                        </a:spcBef>
                        <a:spcAft>
                          <a:spcPts val="0"/>
                        </a:spcAft>
                      </a:pPr>
                      <a:r>
                        <a:rPr lang="en-US" sz="900" kern="1200">
                          <a:effectLst/>
                        </a:rPr>
                        <a:t>30 min</a:t>
                      </a:r>
                      <a:endParaRPr lang="en-US" sz="900">
                        <a:effectLst/>
                        <a:latin typeface="Calibri" panose="020F0502020204030204" pitchFamily="34" charset="0"/>
                        <a:ea typeface="Calibri" panose="020F0502020204030204" pitchFamily="34" charset="0"/>
                      </a:endParaRPr>
                    </a:p>
                  </a:txBody>
                  <a:tcPr marL="43769" marR="43769" marT="7724" marB="0"/>
                </a:tc>
                <a:extLst>
                  <a:ext uri="{0D108BD9-81ED-4DB2-BD59-A6C34878D82A}">
                    <a16:rowId xmlns:a16="http://schemas.microsoft.com/office/drawing/2014/main" val="3087464043"/>
                  </a:ext>
                </a:extLst>
              </a:tr>
              <a:tr h="316335">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nSpc>
                          <a:spcPct val="106000"/>
                        </a:lnSpc>
                        <a:spcBef>
                          <a:spcPts val="0"/>
                        </a:spcBef>
                        <a:spcAft>
                          <a:spcPts val="0"/>
                        </a:spcAft>
                      </a:pPr>
                      <a:r>
                        <a:rPr lang="en-US" sz="900" kern="1200">
                          <a:effectLst/>
                          <a:highlight>
                            <a:srgbClr val="FFFFFF"/>
                          </a:highlight>
                        </a:rPr>
                        <a:t>Review of day 1, 2 and 3</a:t>
                      </a:r>
                      <a:endParaRPr lang="en-US" sz="900">
                        <a:effectLst/>
                        <a:latin typeface="Calibri" panose="020F0502020204030204" pitchFamily="34" charset="0"/>
                        <a:ea typeface="Calibri" panose="020F0502020204030204" pitchFamily="34" charset="0"/>
                      </a:endParaRPr>
                    </a:p>
                  </a:txBody>
                  <a:tcPr marL="43769" marR="43769" marT="7724" marB="0" anchor="ctr"/>
                </a:tc>
                <a:tc>
                  <a:txBody>
                    <a:bodyPr/>
                    <a:lstStyle/>
                    <a:p>
                      <a:pPr marL="0" marR="0">
                        <a:lnSpc>
                          <a:spcPct val="106000"/>
                        </a:lnSpc>
                        <a:spcBef>
                          <a:spcPts val="0"/>
                        </a:spcBef>
                        <a:spcAft>
                          <a:spcPts val="0"/>
                        </a:spcAft>
                      </a:pPr>
                      <a:r>
                        <a:rPr lang="en-US" sz="900" kern="1200">
                          <a:effectLst/>
                        </a:rPr>
                        <a:t>30 min</a:t>
                      </a:r>
                      <a:endParaRPr lang="en-US" sz="900">
                        <a:effectLst/>
                        <a:latin typeface="Calibri" panose="020F0502020204030204" pitchFamily="34" charset="0"/>
                        <a:ea typeface="Calibri" panose="020F0502020204030204" pitchFamily="34" charset="0"/>
                      </a:endParaRPr>
                    </a:p>
                  </a:txBody>
                  <a:tcPr marL="43769" marR="43769" marT="7724" marB="0"/>
                </a:tc>
                <a:extLst>
                  <a:ext uri="{0D108BD9-81ED-4DB2-BD59-A6C34878D82A}">
                    <a16:rowId xmlns:a16="http://schemas.microsoft.com/office/drawing/2014/main" val="3749116652"/>
                  </a:ext>
                </a:extLst>
              </a:tr>
              <a:tr h="474136">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nSpc>
                          <a:spcPct val="106000"/>
                        </a:lnSpc>
                        <a:spcBef>
                          <a:spcPts val="0"/>
                        </a:spcBef>
                        <a:spcAft>
                          <a:spcPts val="0"/>
                        </a:spcAft>
                      </a:pPr>
                      <a:r>
                        <a:rPr lang="en-US" sz="900" kern="1200" dirty="0">
                          <a:effectLst/>
                          <a:highlight>
                            <a:srgbClr val="FFFFFF"/>
                          </a:highlight>
                        </a:rPr>
                        <a:t>Sustaining inclusive schools  </a:t>
                      </a:r>
                      <a:endParaRPr lang="en-US" sz="900" dirty="0">
                        <a:effectLst/>
                      </a:endParaRPr>
                    </a:p>
                    <a:p>
                      <a:pPr marL="0" marR="0">
                        <a:lnSpc>
                          <a:spcPct val="106000"/>
                        </a:lnSpc>
                        <a:spcBef>
                          <a:spcPts val="0"/>
                        </a:spcBef>
                        <a:spcAft>
                          <a:spcPts val="0"/>
                        </a:spcAft>
                      </a:pPr>
                      <a:r>
                        <a:rPr lang="en-US" sz="900" kern="1200" dirty="0">
                          <a:effectLst/>
                          <a:highlight>
                            <a:srgbClr val="FFFFFF"/>
                          </a:highlight>
                        </a:rPr>
                        <a:t>Imagining an ideal inclusive school model</a:t>
                      </a:r>
                      <a:endParaRPr lang="en-US" sz="900" dirty="0">
                        <a:effectLst/>
                        <a:latin typeface="Calibri" panose="020F0502020204030204" pitchFamily="34" charset="0"/>
                        <a:ea typeface="Calibri" panose="020F0502020204030204" pitchFamily="34" charset="0"/>
                      </a:endParaRPr>
                    </a:p>
                  </a:txBody>
                  <a:tcPr marL="43769" marR="43769" marT="7724" marB="0" anchor="ctr"/>
                </a:tc>
                <a:tc>
                  <a:txBody>
                    <a:bodyPr/>
                    <a:lstStyle/>
                    <a:p>
                      <a:pPr marL="0" marR="0">
                        <a:lnSpc>
                          <a:spcPct val="106000"/>
                        </a:lnSpc>
                        <a:spcBef>
                          <a:spcPts val="0"/>
                        </a:spcBef>
                        <a:spcAft>
                          <a:spcPts val="0"/>
                        </a:spcAft>
                      </a:pPr>
                      <a:r>
                        <a:rPr lang="en-US" sz="900" kern="1200">
                          <a:effectLst/>
                        </a:rPr>
                        <a:t> 45 min</a:t>
                      </a:r>
                      <a:endParaRPr lang="en-US" sz="900" dirty="0">
                        <a:effectLst/>
                        <a:latin typeface="Calibri" panose="020F0502020204030204" pitchFamily="34" charset="0"/>
                        <a:ea typeface="Calibri" panose="020F0502020204030204" pitchFamily="34" charset="0"/>
                      </a:endParaRPr>
                    </a:p>
                  </a:txBody>
                  <a:tcPr marL="43769" marR="43769" marT="7724" marB="0"/>
                </a:tc>
                <a:extLst>
                  <a:ext uri="{0D108BD9-81ED-4DB2-BD59-A6C34878D82A}">
                    <a16:rowId xmlns:a16="http://schemas.microsoft.com/office/drawing/2014/main" val="3368750854"/>
                  </a:ext>
                </a:extLst>
              </a:tr>
              <a:tr h="321302">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nSpc>
                          <a:spcPct val="106000"/>
                        </a:lnSpc>
                        <a:spcBef>
                          <a:spcPts val="0"/>
                        </a:spcBef>
                        <a:spcAft>
                          <a:spcPts val="0"/>
                        </a:spcAft>
                      </a:pPr>
                      <a:r>
                        <a:rPr lang="en-US" sz="900" kern="1200">
                          <a:effectLst/>
                          <a:highlight>
                            <a:srgbClr val="FFFFFF"/>
                          </a:highlight>
                        </a:rPr>
                        <a:t>Short Break</a:t>
                      </a:r>
                      <a:endParaRPr lang="en-US" sz="900">
                        <a:effectLst/>
                        <a:latin typeface="Calibri" panose="020F0502020204030204" pitchFamily="34" charset="0"/>
                        <a:ea typeface="Calibri" panose="020F0502020204030204" pitchFamily="34" charset="0"/>
                      </a:endParaRPr>
                    </a:p>
                  </a:txBody>
                  <a:tcPr marL="43769" marR="43769" marT="7724" marB="0" anchor="ctr"/>
                </a:tc>
                <a:tc>
                  <a:txBody>
                    <a:bodyPr/>
                    <a:lstStyle/>
                    <a:p>
                      <a:pPr marL="0" marR="0">
                        <a:lnSpc>
                          <a:spcPct val="106000"/>
                        </a:lnSpc>
                        <a:spcBef>
                          <a:spcPts val="0"/>
                        </a:spcBef>
                        <a:spcAft>
                          <a:spcPts val="0"/>
                        </a:spcAft>
                      </a:pPr>
                      <a:r>
                        <a:rPr lang="en-US" sz="900" kern="1200">
                          <a:effectLst/>
                        </a:rPr>
                        <a:t>10 min</a:t>
                      </a:r>
                      <a:endParaRPr lang="en-US" sz="900">
                        <a:effectLst/>
                        <a:latin typeface="Calibri" panose="020F0502020204030204" pitchFamily="34" charset="0"/>
                        <a:ea typeface="Calibri" panose="020F0502020204030204" pitchFamily="34" charset="0"/>
                      </a:endParaRPr>
                    </a:p>
                  </a:txBody>
                  <a:tcPr marL="43769" marR="43769" marT="7724" marB="0"/>
                </a:tc>
                <a:extLst>
                  <a:ext uri="{0D108BD9-81ED-4DB2-BD59-A6C34878D82A}">
                    <a16:rowId xmlns:a16="http://schemas.microsoft.com/office/drawing/2014/main" val="2213768610"/>
                  </a:ext>
                </a:extLst>
              </a:tr>
              <a:tr h="316335">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nSpc>
                          <a:spcPct val="106000"/>
                        </a:lnSpc>
                        <a:spcBef>
                          <a:spcPts val="0"/>
                        </a:spcBef>
                        <a:spcAft>
                          <a:spcPts val="0"/>
                        </a:spcAft>
                      </a:pPr>
                      <a:r>
                        <a:rPr lang="en-US" sz="900" kern="1200">
                          <a:effectLst/>
                          <a:highlight>
                            <a:srgbClr val="FFFFFF"/>
                          </a:highlight>
                        </a:rPr>
                        <a:t> Brief presentation on equality</a:t>
                      </a:r>
                      <a:endParaRPr lang="en-US" sz="900">
                        <a:effectLst/>
                        <a:latin typeface="Calibri" panose="020F0502020204030204" pitchFamily="34" charset="0"/>
                        <a:ea typeface="Calibri" panose="020F0502020204030204" pitchFamily="34" charset="0"/>
                      </a:endParaRPr>
                    </a:p>
                  </a:txBody>
                  <a:tcPr marL="43769" marR="43769" marT="7724" marB="0" anchor="ctr"/>
                </a:tc>
                <a:tc>
                  <a:txBody>
                    <a:bodyPr/>
                    <a:lstStyle/>
                    <a:p>
                      <a:pPr marL="0" marR="0">
                        <a:lnSpc>
                          <a:spcPct val="106000"/>
                        </a:lnSpc>
                        <a:spcBef>
                          <a:spcPts val="0"/>
                        </a:spcBef>
                        <a:spcAft>
                          <a:spcPts val="0"/>
                        </a:spcAft>
                      </a:pPr>
                      <a:r>
                        <a:rPr lang="en-US" sz="900" kern="1200">
                          <a:effectLst/>
                        </a:rPr>
                        <a:t> 5min</a:t>
                      </a:r>
                      <a:endParaRPr lang="en-US" sz="900">
                        <a:effectLst/>
                        <a:latin typeface="Calibri" panose="020F0502020204030204" pitchFamily="34" charset="0"/>
                        <a:ea typeface="Calibri" panose="020F0502020204030204" pitchFamily="34" charset="0"/>
                      </a:endParaRPr>
                    </a:p>
                  </a:txBody>
                  <a:tcPr marL="43769" marR="43769" marT="7724" marB="0"/>
                </a:tc>
                <a:extLst>
                  <a:ext uri="{0D108BD9-81ED-4DB2-BD59-A6C34878D82A}">
                    <a16:rowId xmlns:a16="http://schemas.microsoft.com/office/drawing/2014/main" val="1176759820"/>
                  </a:ext>
                </a:extLst>
              </a:tr>
              <a:tr h="356394">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nSpc>
                          <a:spcPct val="106000"/>
                        </a:lnSpc>
                        <a:spcBef>
                          <a:spcPts val="0"/>
                        </a:spcBef>
                        <a:spcAft>
                          <a:spcPts val="0"/>
                        </a:spcAft>
                      </a:pPr>
                      <a:r>
                        <a:rPr lang="en-US" sz="900" kern="1200">
                          <a:effectLst/>
                          <a:highlight>
                            <a:srgbClr val="FFFFFF"/>
                          </a:highlight>
                        </a:rPr>
                        <a:t> </a:t>
                      </a:r>
                      <a:r>
                        <a:rPr lang="en-US" sz="1100" kern="1200">
                          <a:effectLst/>
                          <a:highlight>
                            <a:srgbClr val="FFFFFF"/>
                          </a:highlight>
                        </a:rPr>
                        <a:t> </a:t>
                      </a:r>
                      <a:r>
                        <a:rPr lang="en-US" sz="900" kern="1200">
                          <a:effectLst/>
                          <a:highlight>
                            <a:srgbClr val="FFFFFF"/>
                          </a:highlight>
                        </a:rPr>
                        <a:t>Role of professional development members</a:t>
                      </a:r>
                      <a:endParaRPr lang="en-US" sz="900">
                        <a:effectLst/>
                        <a:latin typeface="Calibri" panose="020F0502020204030204" pitchFamily="34" charset="0"/>
                        <a:ea typeface="Calibri" panose="020F0502020204030204" pitchFamily="34" charset="0"/>
                      </a:endParaRPr>
                    </a:p>
                  </a:txBody>
                  <a:tcPr marL="43769" marR="43769" marT="7724" marB="0" anchor="ctr"/>
                </a:tc>
                <a:tc>
                  <a:txBody>
                    <a:bodyPr/>
                    <a:lstStyle/>
                    <a:p>
                      <a:pPr marL="0" marR="0">
                        <a:lnSpc>
                          <a:spcPct val="106000"/>
                        </a:lnSpc>
                        <a:spcBef>
                          <a:spcPts val="0"/>
                        </a:spcBef>
                        <a:spcAft>
                          <a:spcPts val="0"/>
                        </a:spcAft>
                      </a:pPr>
                      <a:r>
                        <a:rPr lang="en-US" sz="900" kern="1200">
                          <a:effectLst/>
                        </a:rPr>
                        <a:t> 30min</a:t>
                      </a:r>
                      <a:endParaRPr lang="en-US" sz="900">
                        <a:effectLst/>
                        <a:latin typeface="Calibri" panose="020F0502020204030204" pitchFamily="34" charset="0"/>
                        <a:ea typeface="Calibri" panose="020F0502020204030204" pitchFamily="34" charset="0"/>
                      </a:endParaRPr>
                    </a:p>
                  </a:txBody>
                  <a:tcPr marL="43769" marR="43769" marT="7724" marB="0"/>
                </a:tc>
                <a:extLst>
                  <a:ext uri="{0D108BD9-81ED-4DB2-BD59-A6C34878D82A}">
                    <a16:rowId xmlns:a16="http://schemas.microsoft.com/office/drawing/2014/main" val="3747734502"/>
                  </a:ext>
                </a:extLst>
              </a:tr>
              <a:tr h="321302">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nSpc>
                          <a:spcPct val="106000"/>
                        </a:lnSpc>
                        <a:spcBef>
                          <a:spcPts val="0"/>
                        </a:spcBef>
                        <a:spcAft>
                          <a:spcPts val="0"/>
                        </a:spcAft>
                      </a:pPr>
                      <a:r>
                        <a:rPr lang="en-US" sz="900" kern="1200">
                          <a:effectLst/>
                          <a:highlight>
                            <a:srgbClr val="FFFFFF"/>
                          </a:highlight>
                        </a:rPr>
                        <a:t>Lunch</a:t>
                      </a:r>
                      <a:endParaRPr lang="en-US" sz="900">
                        <a:effectLst/>
                        <a:latin typeface="Calibri" panose="020F0502020204030204" pitchFamily="34" charset="0"/>
                        <a:ea typeface="Calibri" panose="020F0502020204030204" pitchFamily="34" charset="0"/>
                      </a:endParaRPr>
                    </a:p>
                  </a:txBody>
                  <a:tcPr marL="43769" marR="43769" marT="7724" marB="0" anchor="ctr"/>
                </a:tc>
                <a:tc>
                  <a:txBody>
                    <a:bodyPr/>
                    <a:lstStyle/>
                    <a:p>
                      <a:pPr marL="0" marR="0">
                        <a:lnSpc>
                          <a:spcPct val="106000"/>
                        </a:lnSpc>
                        <a:spcBef>
                          <a:spcPts val="0"/>
                        </a:spcBef>
                        <a:spcAft>
                          <a:spcPts val="0"/>
                        </a:spcAft>
                      </a:pPr>
                      <a:r>
                        <a:rPr lang="en-US" sz="900" kern="1200">
                          <a:effectLst/>
                        </a:rPr>
                        <a:t>60min</a:t>
                      </a:r>
                      <a:endParaRPr lang="en-US" sz="900">
                        <a:effectLst/>
                        <a:latin typeface="Calibri" panose="020F0502020204030204" pitchFamily="34" charset="0"/>
                        <a:ea typeface="Calibri" panose="020F0502020204030204" pitchFamily="34" charset="0"/>
                      </a:endParaRPr>
                    </a:p>
                  </a:txBody>
                  <a:tcPr marL="43769" marR="43769" marT="7724" marB="0"/>
                </a:tc>
                <a:extLst>
                  <a:ext uri="{0D108BD9-81ED-4DB2-BD59-A6C34878D82A}">
                    <a16:rowId xmlns:a16="http://schemas.microsoft.com/office/drawing/2014/main" val="1781005199"/>
                  </a:ext>
                </a:extLst>
              </a:tr>
              <a:tr h="34533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nSpc>
                          <a:spcPct val="106000"/>
                        </a:lnSpc>
                        <a:spcBef>
                          <a:spcPts val="0"/>
                        </a:spcBef>
                        <a:spcAft>
                          <a:spcPts val="0"/>
                        </a:spcAft>
                      </a:pPr>
                      <a:r>
                        <a:rPr lang="en-US" sz="900" kern="1200">
                          <a:effectLst/>
                          <a:highlight>
                            <a:srgbClr val="FFFFFF"/>
                          </a:highlight>
                        </a:rPr>
                        <a:t> Presentation of two non-Afghan inclusive education check list.</a:t>
                      </a:r>
                      <a:endParaRPr lang="en-US" sz="900">
                        <a:effectLst/>
                        <a:latin typeface="Calibri" panose="020F0502020204030204" pitchFamily="34" charset="0"/>
                        <a:ea typeface="Calibri" panose="020F0502020204030204" pitchFamily="34" charset="0"/>
                      </a:endParaRPr>
                    </a:p>
                  </a:txBody>
                  <a:tcPr marL="43769" marR="43769" marT="7724" marB="0" anchor="ctr"/>
                </a:tc>
                <a:tc>
                  <a:txBody>
                    <a:bodyPr/>
                    <a:lstStyle/>
                    <a:p>
                      <a:pPr marL="0" marR="0">
                        <a:lnSpc>
                          <a:spcPct val="106000"/>
                        </a:lnSpc>
                        <a:spcBef>
                          <a:spcPts val="0"/>
                        </a:spcBef>
                        <a:spcAft>
                          <a:spcPts val="0"/>
                        </a:spcAft>
                      </a:pPr>
                      <a:r>
                        <a:rPr lang="en-US" sz="900" kern="1200">
                          <a:effectLst/>
                        </a:rPr>
                        <a:t> 60min</a:t>
                      </a:r>
                      <a:endParaRPr lang="en-US" sz="900">
                        <a:effectLst/>
                        <a:latin typeface="Calibri" panose="020F0502020204030204" pitchFamily="34" charset="0"/>
                        <a:ea typeface="Calibri" panose="020F0502020204030204" pitchFamily="34" charset="0"/>
                      </a:endParaRPr>
                    </a:p>
                  </a:txBody>
                  <a:tcPr marL="43769" marR="43769" marT="7724" marB="0"/>
                </a:tc>
                <a:extLst>
                  <a:ext uri="{0D108BD9-81ED-4DB2-BD59-A6C34878D82A}">
                    <a16:rowId xmlns:a16="http://schemas.microsoft.com/office/drawing/2014/main" val="3968037340"/>
                  </a:ext>
                </a:extLst>
              </a:tr>
              <a:tr h="316335">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nSpc>
                          <a:spcPct val="106000"/>
                        </a:lnSpc>
                        <a:spcBef>
                          <a:spcPts val="0"/>
                        </a:spcBef>
                        <a:spcAft>
                          <a:spcPts val="0"/>
                        </a:spcAft>
                      </a:pPr>
                      <a:r>
                        <a:rPr lang="en-US" sz="900" kern="1200">
                          <a:effectLst/>
                          <a:highlight>
                            <a:srgbClr val="FFFFFF"/>
                          </a:highlight>
                        </a:rPr>
                        <a:t> Free reading activity</a:t>
                      </a:r>
                      <a:endParaRPr lang="en-US" sz="900">
                        <a:effectLst/>
                        <a:latin typeface="Calibri" panose="020F0502020204030204" pitchFamily="34" charset="0"/>
                        <a:ea typeface="Calibri" panose="020F0502020204030204" pitchFamily="34" charset="0"/>
                      </a:endParaRPr>
                    </a:p>
                  </a:txBody>
                  <a:tcPr marL="43769" marR="43769" marT="7724" marB="0" anchor="ctr"/>
                </a:tc>
                <a:tc>
                  <a:txBody>
                    <a:bodyPr/>
                    <a:lstStyle/>
                    <a:p>
                      <a:pPr marL="0" marR="0">
                        <a:lnSpc>
                          <a:spcPct val="106000"/>
                        </a:lnSpc>
                        <a:spcBef>
                          <a:spcPts val="0"/>
                        </a:spcBef>
                        <a:spcAft>
                          <a:spcPts val="0"/>
                        </a:spcAft>
                      </a:pPr>
                      <a:r>
                        <a:rPr lang="en-US" sz="900" kern="1200">
                          <a:effectLst/>
                        </a:rPr>
                        <a:t> 30min</a:t>
                      </a:r>
                      <a:endParaRPr lang="en-US" sz="900">
                        <a:effectLst/>
                        <a:latin typeface="Calibri" panose="020F0502020204030204" pitchFamily="34" charset="0"/>
                        <a:ea typeface="Calibri" panose="020F0502020204030204" pitchFamily="34" charset="0"/>
                      </a:endParaRPr>
                    </a:p>
                  </a:txBody>
                  <a:tcPr marL="43769" marR="43769" marT="7724" marB="0"/>
                </a:tc>
                <a:extLst>
                  <a:ext uri="{0D108BD9-81ED-4DB2-BD59-A6C34878D82A}">
                    <a16:rowId xmlns:a16="http://schemas.microsoft.com/office/drawing/2014/main" val="285380954"/>
                  </a:ext>
                </a:extLst>
              </a:tr>
              <a:tr h="316335">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nSpc>
                          <a:spcPct val="200000"/>
                        </a:lnSpc>
                        <a:spcBef>
                          <a:spcPts val="0"/>
                        </a:spcBef>
                        <a:spcAft>
                          <a:spcPts val="800"/>
                        </a:spcAft>
                      </a:pPr>
                      <a:r>
                        <a:rPr lang="en-US" sz="900">
                          <a:effectLst/>
                        </a:rPr>
                        <a:t>Short Break</a:t>
                      </a:r>
                      <a:endParaRPr lang="en-US" sz="900">
                        <a:effectLst/>
                        <a:latin typeface="Calibri" panose="020F0502020204030204" pitchFamily="34" charset="0"/>
                        <a:ea typeface="Calibri" panose="020F0502020204030204" pitchFamily="34" charset="0"/>
                      </a:endParaRPr>
                    </a:p>
                  </a:txBody>
                  <a:tcPr marL="43769" marR="43769" marT="7724" marB="0" anchor="ctr"/>
                </a:tc>
                <a:tc>
                  <a:txBody>
                    <a:bodyPr/>
                    <a:lstStyle/>
                    <a:p>
                      <a:pPr marL="0" marR="0">
                        <a:lnSpc>
                          <a:spcPct val="200000"/>
                        </a:lnSpc>
                        <a:spcBef>
                          <a:spcPts val="0"/>
                        </a:spcBef>
                        <a:spcAft>
                          <a:spcPts val="800"/>
                        </a:spcAft>
                      </a:pPr>
                      <a:r>
                        <a:rPr lang="en-US" sz="900" kern="1200">
                          <a:effectLst/>
                        </a:rPr>
                        <a:t>10 min</a:t>
                      </a:r>
                      <a:endParaRPr lang="en-US" sz="900">
                        <a:effectLst/>
                        <a:latin typeface="Calibri" panose="020F0502020204030204" pitchFamily="34" charset="0"/>
                        <a:ea typeface="Calibri" panose="020F0502020204030204" pitchFamily="34" charset="0"/>
                      </a:endParaRPr>
                    </a:p>
                  </a:txBody>
                  <a:tcPr marL="43769" marR="43769" marT="7724" marB="0"/>
                </a:tc>
                <a:extLst>
                  <a:ext uri="{0D108BD9-81ED-4DB2-BD59-A6C34878D82A}">
                    <a16:rowId xmlns:a16="http://schemas.microsoft.com/office/drawing/2014/main" val="1178135990"/>
                  </a:ext>
                </a:extLst>
              </a:tr>
              <a:tr h="316335">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nSpc>
                          <a:spcPct val="106000"/>
                        </a:lnSpc>
                        <a:spcBef>
                          <a:spcPts val="0"/>
                        </a:spcBef>
                        <a:spcAft>
                          <a:spcPts val="0"/>
                        </a:spcAft>
                      </a:pPr>
                      <a:r>
                        <a:rPr lang="en-US" sz="900" kern="1200">
                          <a:effectLst/>
                          <a:highlight>
                            <a:srgbClr val="FFFFFF"/>
                          </a:highlight>
                        </a:rPr>
                        <a:t>Structured reflection for the day</a:t>
                      </a:r>
                      <a:endParaRPr lang="en-US" sz="900">
                        <a:effectLst/>
                        <a:latin typeface="Calibri" panose="020F0502020204030204" pitchFamily="34" charset="0"/>
                        <a:ea typeface="Calibri" panose="020F0502020204030204" pitchFamily="34" charset="0"/>
                      </a:endParaRPr>
                    </a:p>
                  </a:txBody>
                  <a:tcPr marL="55612" marR="55612" marT="7724" marB="0" anchor="ctr"/>
                </a:tc>
                <a:tc>
                  <a:txBody>
                    <a:bodyPr/>
                    <a:lstStyle/>
                    <a:p>
                      <a:pPr marL="0" marR="0">
                        <a:lnSpc>
                          <a:spcPct val="106000"/>
                        </a:lnSpc>
                        <a:spcBef>
                          <a:spcPts val="0"/>
                        </a:spcBef>
                        <a:spcAft>
                          <a:spcPts val="0"/>
                        </a:spcAft>
                      </a:pPr>
                      <a:r>
                        <a:rPr lang="en-US" sz="900" kern="1200">
                          <a:effectLst/>
                        </a:rPr>
                        <a:t>45min</a:t>
                      </a:r>
                      <a:endParaRPr lang="en-US" sz="900">
                        <a:effectLst/>
                        <a:latin typeface="Calibri" panose="020F0502020204030204" pitchFamily="34" charset="0"/>
                        <a:ea typeface="Calibri" panose="020F0502020204030204" pitchFamily="34" charset="0"/>
                      </a:endParaRPr>
                    </a:p>
                  </a:txBody>
                  <a:tcPr marL="55612" marR="55612" marT="7724" marB="0"/>
                </a:tc>
                <a:extLst>
                  <a:ext uri="{0D108BD9-81ED-4DB2-BD59-A6C34878D82A}">
                    <a16:rowId xmlns:a16="http://schemas.microsoft.com/office/drawing/2014/main" val="3337075154"/>
                  </a:ext>
                </a:extLst>
              </a:tr>
              <a:tr h="316335">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nSpc>
                          <a:spcPct val="106000"/>
                        </a:lnSpc>
                        <a:spcBef>
                          <a:spcPts val="0"/>
                        </a:spcBef>
                        <a:spcAft>
                          <a:spcPts val="0"/>
                        </a:spcAft>
                      </a:pPr>
                      <a:r>
                        <a:rPr lang="en-US" sz="900" kern="1200">
                          <a:effectLst/>
                          <a:highlight>
                            <a:srgbClr val="FFFFFF"/>
                          </a:highlight>
                        </a:rPr>
                        <a:t>Recap of the training past 4 days and way forward</a:t>
                      </a:r>
                      <a:endParaRPr lang="en-US" sz="900">
                        <a:effectLst/>
                        <a:latin typeface="Calibri" panose="020F0502020204030204" pitchFamily="34" charset="0"/>
                        <a:ea typeface="Calibri" panose="020F0502020204030204" pitchFamily="34" charset="0"/>
                      </a:endParaRPr>
                    </a:p>
                  </a:txBody>
                  <a:tcPr marL="55612" marR="55612" marT="7724" marB="0" anchor="ctr"/>
                </a:tc>
                <a:tc>
                  <a:txBody>
                    <a:bodyPr/>
                    <a:lstStyle/>
                    <a:p>
                      <a:pPr marL="0" marR="0">
                        <a:lnSpc>
                          <a:spcPct val="106000"/>
                        </a:lnSpc>
                        <a:spcBef>
                          <a:spcPts val="0"/>
                        </a:spcBef>
                        <a:spcAft>
                          <a:spcPts val="0"/>
                        </a:spcAft>
                      </a:pPr>
                      <a:r>
                        <a:rPr lang="en-US" sz="900" kern="1200">
                          <a:effectLst/>
                        </a:rPr>
                        <a:t>10min</a:t>
                      </a:r>
                      <a:endParaRPr lang="en-US" sz="900">
                        <a:effectLst/>
                        <a:latin typeface="Calibri" panose="020F0502020204030204" pitchFamily="34" charset="0"/>
                        <a:ea typeface="Calibri" panose="020F0502020204030204" pitchFamily="34" charset="0"/>
                      </a:endParaRPr>
                    </a:p>
                  </a:txBody>
                  <a:tcPr marL="55612" marR="55612" marT="7724" marB="0"/>
                </a:tc>
                <a:extLst>
                  <a:ext uri="{0D108BD9-81ED-4DB2-BD59-A6C34878D82A}">
                    <a16:rowId xmlns:a16="http://schemas.microsoft.com/office/drawing/2014/main" val="3987724578"/>
                  </a:ext>
                </a:extLst>
              </a:tr>
              <a:tr h="316335">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nSpc>
                          <a:spcPct val="200000"/>
                        </a:lnSpc>
                        <a:spcBef>
                          <a:spcPts val="0"/>
                        </a:spcBef>
                        <a:spcAft>
                          <a:spcPts val="800"/>
                        </a:spcAft>
                      </a:pPr>
                      <a:r>
                        <a:rPr lang="en-US" sz="900">
                          <a:effectLst/>
                        </a:rPr>
                        <a:t>GDAS Competency Self-Assessment</a:t>
                      </a:r>
                      <a:endParaRPr lang="en-US" sz="900">
                        <a:effectLst/>
                        <a:latin typeface="Calibri" panose="020F0502020204030204" pitchFamily="34" charset="0"/>
                        <a:ea typeface="Calibri" panose="020F0502020204030204" pitchFamily="34" charset="0"/>
                      </a:endParaRPr>
                    </a:p>
                  </a:txBody>
                  <a:tcPr marL="55612" marR="55612" marT="7724" marB="0" anchor="ctr"/>
                </a:tc>
                <a:tc>
                  <a:txBody>
                    <a:bodyPr/>
                    <a:lstStyle/>
                    <a:p>
                      <a:pPr marL="0" marR="0">
                        <a:lnSpc>
                          <a:spcPct val="200000"/>
                        </a:lnSpc>
                        <a:spcBef>
                          <a:spcPts val="0"/>
                        </a:spcBef>
                        <a:spcAft>
                          <a:spcPts val="800"/>
                        </a:spcAft>
                      </a:pPr>
                      <a:r>
                        <a:rPr lang="en-US" sz="900" kern="1200" dirty="0">
                          <a:effectLst/>
                        </a:rPr>
                        <a:t>20min</a:t>
                      </a:r>
                      <a:endParaRPr lang="en-US" sz="900" dirty="0">
                        <a:effectLst/>
                        <a:latin typeface="Calibri" panose="020F0502020204030204" pitchFamily="34" charset="0"/>
                        <a:ea typeface="Calibri" panose="020F0502020204030204" pitchFamily="34" charset="0"/>
                      </a:endParaRPr>
                    </a:p>
                  </a:txBody>
                  <a:tcPr marL="55612" marR="55612" marT="7724" marB="0"/>
                </a:tc>
                <a:extLst>
                  <a:ext uri="{0D108BD9-81ED-4DB2-BD59-A6C34878D82A}">
                    <a16:rowId xmlns:a16="http://schemas.microsoft.com/office/drawing/2014/main" val="4025874146"/>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3"/>
          <p:cNvSpPr txBox="1">
            <a:spLocks noGrp="1"/>
          </p:cNvSpPr>
          <p:nvPr>
            <p:ph type="title"/>
          </p:nvPr>
        </p:nvSpPr>
        <p:spPr>
          <a:xfrm>
            <a:off x="838200" y="2537618"/>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Arial"/>
              <a:buNone/>
            </a:pPr>
            <a:r>
              <a:rPr lang="en-US"/>
              <a:t>Teamwork game</a:t>
            </a:r>
            <a:endParaRPr/>
          </a:p>
        </p:txBody>
      </p:sp>
      <p:sp>
        <p:nvSpPr>
          <p:cNvPr id="105" name="Google Shape;105;p3"/>
          <p:cNvSpPr txBox="1">
            <a:spLocks noGrp="1"/>
          </p:cNvSpPr>
          <p:nvPr>
            <p:ph type="body" idx="1"/>
          </p:nvPr>
        </p:nvSpPr>
        <p:spPr>
          <a:xfrm>
            <a:off x="1266217" y="5794511"/>
            <a:ext cx="9823315" cy="538196"/>
          </a:xfrm>
          <a:prstGeom prst="rect">
            <a:avLst/>
          </a:prstGeom>
          <a:noFill/>
          <a:ln>
            <a:noFill/>
          </a:ln>
        </p:spPr>
        <p:txBody>
          <a:bodyPr spcFirstLastPara="1" wrap="square" lIns="91425" tIns="45700" rIns="91425" bIns="45700" anchor="t" anchorCtr="0">
            <a:normAutofit fontScale="92500" lnSpcReduction="20000"/>
          </a:bodyPr>
          <a:lstStyle/>
          <a:p>
            <a:pPr marL="228600" lvl="0" indent="-228600" algn="l" rtl="0">
              <a:lnSpc>
                <a:spcPct val="90000"/>
              </a:lnSpc>
              <a:spcBef>
                <a:spcPts val="0"/>
              </a:spcBef>
              <a:spcAft>
                <a:spcPts val="0"/>
              </a:spcAft>
              <a:buClr>
                <a:schemeClr val="dk1"/>
              </a:buClr>
              <a:buSzPct val="100000"/>
              <a:buChar char="•"/>
            </a:pPr>
            <a:r>
              <a:rPr lang="en-US" sz="2000"/>
              <a:t>Source: https://crescendowork.com/guide-start-diversity-inclusion-strategy/2019/2/26/group-diversity-inclusion-activities-teams</a:t>
            </a:r>
            <a:endParaRPr/>
          </a:p>
        </p:txBody>
      </p:sp>
      <p:pic>
        <p:nvPicPr>
          <p:cNvPr id="106" name="Google Shape;106;p3"/>
          <p:cNvPicPr preferRelativeResize="0"/>
          <p:nvPr/>
        </p:nvPicPr>
        <p:blipFill rotWithShape="1">
          <a:blip r:embed="rId3">
            <a:alphaModFix/>
          </a:blip>
          <a:srcRect/>
          <a:stretch/>
        </p:blipFill>
        <p:spPr>
          <a:xfrm>
            <a:off x="838200" y="0"/>
            <a:ext cx="10973751" cy="1432684"/>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4"/>
          <p:cNvSpPr txBox="1">
            <a:spLocks noGrp="1"/>
          </p:cNvSpPr>
          <p:nvPr>
            <p:ph type="ctrTitle"/>
          </p:nvPr>
        </p:nvSpPr>
        <p:spPr>
          <a:xfrm>
            <a:off x="1524000" y="1720120"/>
            <a:ext cx="9144000" cy="1478604"/>
          </a:xfrm>
          <a:prstGeom prst="rect">
            <a:avLst/>
          </a:prstGeom>
          <a:noFill/>
          <a:ln>
            <a:noFill/>
          </a:ln>
        </p:spPr>
        <p:txBody>
          <a:bodyPr spcFirstLastPara="1" wrap="square" lIns="91425" tIns="45700" rIns="91425" bIns="45700" anchor="b" anchorCtr="0">
            <a:normAutofit fontScale="90000"/>
          </a:bodyPr>
          <a:lstStyle/>
          <a:p>
            <a:pPr marL="0" lvl="0" indent="0" algn="ctr" rtl="0">
              <a:lnSpc>
                <a:spcPct val="90000"/>
              </a:lnSpc>
              <a:spcBef>
                <a:spcPts val="0"/>
              </a:spcBef>
              <a:spcAft>
                <a:spcPts val="0"/>
              </a:spcAft>
              <a:buClr>
                <a:srgbClr val="2F5496"/>
              </a:buClr>
              <a:buSzPct val="100000"/>
              <a:buFont typeface="Arial"/>
              <a:buNone/>
            </a:pPr>
            <a:r>
              <a:rPr lang="en-US" sz="3600" b="0" i="0" u="none" strike="noStrike" cap="none">
                <a:solidFill>
                  <a:srgbClr val="2F5496"/>
                </a:solidFill>
                <a:latin typeface="Arial"/>
                <a:ea typeface="Arial"/>
                <a:cs typeface="Arial"/>
                <a:sym typeface="Arial"/>
              </a:rPr>
              <a:t>Vision building: Sustaining inclusivity and role of Professional Development Members in  promoting inclusive schools</a:t>
            </a:r>
            <a:endParaRPr sz="3600"/>
          </a:p>
        </p:txBody>
      </p:sp>
      <p:sp>
        <p:nvSpPr>
          <p:cNvPr id="112" name="Google Shape;112;p4"/>
          <p:cNvSpPr txBox="1">
            <a:spLocks noGrp="1"/>
          </p:cNvSpPr>
          <p:nvPr>
            <p:ph type="subTitle" idx="1"/>
          </p:nvPr>
        </p:nvSpPr>
        <p:spPr>
          <a:xfrm>
            <a:off x="1524000" y="3198724"/>
            <a:ext cx="9144000" cy="3309079"/>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None/>
            </a:pPr>
            <a:r>
              <a:rPr lang="en-US" sz="3200">
                <a:latin typeface="Times New Roman"/>
                <a:ea typeface="Times New Roman"/>
                <a:cs typeface="Times New Roman"/>
                <a:sym typeface="Times New Roman"/>
              </a:rPr>
              <a:t>Concept 5:</a:t>
            </a:r>
            <a:endParaRPr/>
          </a:p>
          <a:p>
            <a:pPr marL="0" lvl="0" indent="0" algn="l" rtl="0">
              <a:lnSpc>
                <a:spcPct val="90000"/>
              </a:lnSpc>
              <a:spcBef>
                <a:spcPts val="1000"/>
              </a:spcBef>
              <a:spcAft>
                <a:spcPts val="0"/>
              </a:spcAft>
              <a:buClr>
                <a:schemeClr val="dk1"/>
              </a:buClr>
              <a:buSzPts val="3200"/>
              <a:buNone/>
            </a:pPr>
            <a:r>
              <a:rPr lang="en-US" sz="3200">
                <a:latin typeface="Times New Roman"/>
                <a:ea typeface="Times New Roman"/>
                <a:cs typeface="Times New Roman"/>
                <a:sym typeface="Times New Roman"/>
              </a:rPr>
              <a:t>Equality of access- differentiating  integration from inclusion</a:t>
            </a:r>
            <a:endParaRPr/>
          </a:p>
          <a:p>
            <a:pPr marL="0" lvl="0" indent="0" algn="l" rtl="0">
              <a:lnSpc>
                <a:spcPct val="90000"/>
              </a:lnSpc>
              <a:spcBef>
                <a:spcPts val="1000"/>
              </a:spcBef>
              <a:spcAft>
                <a:spcPts val="0"/>
              </a:spcAft>
              <a:buClr>
                <a:schemeClr val="dk1"/>
              </a:buClr>
              <a:buSzPts val="2400"/>
              <a:buNone/>
            </a:pPr>
            <a:endParaRPr/>
          </a:p>
        </p:txBody>
      </p:sp>
      <p:pic>
        <p:nvPicPr>
          <p:cNvPr id="113" name="Google Shape;113;p4"/>
          <p:cNvPicPr preferRelativeResize="0"/>
          <p:nvPr/>
        </p:nvPicPr>
        <p:blipFill rotWithShape="1">
          <a:blip r:embed="rId3">
            <a:alphaModFix/>
          </a:blip>
          <a:srcRect/>
          <a:stretch/>
        </p:blipFill>
        <p:spPr>
          <a:xfrm>
            <a:off x="609124" y="0"/>
            <a:ext cx="10973751" cy="143268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5"/>
          <p:cNvSpPr txBox="1">
            <a:spLocks noGrp="1"/>
          </p:cNvSpPr>
          <p:nvPr>
            <p:ph type="title"/>
          </p:nvPr>
        </p:nvSpPr>
        <p:spPr>
          <a:xfrm>
            <a:off x="1446362" y="1383130"/>
            <a:ext cx="9299275"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2F5496"/>
              </a:buClr>
              <a:buSzPts val="3600"/>
              <a:buFont typeface="Arial"/>
              <a:buNone/>
            </a:pPr>
            <a:r>
              <a:rPr lang="en-US" sz="3600">
                <a:solidFill>
                  <a:srgbClr val="2F5496"/>
                </a:solidFill>
                <a:latin typeface="Arial"/>
                <a:ea typeface="Arial"/>
                <a:cs typeface="Arial"/>
                <a:sym typeface="Arial"/>
              </a:rPr>
              <a:t>Sustaining inclusive schools  </a:t>
            </a:r>
            <a:br>
              <a:rPr lang="en-US" sz="3600">
                <a:solidFill>
                  <a:srgbClr val="2F5496"/>
                </a:solidFill>
                <a:latin typeface="Arial"/>
                <a:ea typeface="Arial"/>
                <a:cs typeface="Arial"/>
                <a:sym typeface="Arial"/>
              </a:rPr>
            </a:br>
            <a:r>
              <a:rPr lang="en-US" sz="3600">
                <a:solidFill>
                  <a:srgbClr val="2F5496"/>
                </a:solidFill>
                <a:latin typeface="Arial"/>
                <a:ea typeface="Arial"/>
                <a:cs typeface="Arial"/>
                <a:sym typeface="Arial"/>
              </a:rPr>
              <a:t>Imagining an ideal inclusive school model</a:t>
            </a:r>
            <a:endParaRPr sz="3600"/>
          </a:p>
        </p:txBody>
      </p:sp>
      <p:sp>
        <p:nvSpPr>
          <p:cNvPr id="119" name="Google Shape;119;p5"/>
          <p:cNvSpPr txBox="1">
            <a:spLocks noGrp="1"/>
          </p:cNvSpPr>
          <p:nvPr>
            <p:ph type="body" idx="1"/>
          </p:nvPr>
        </p:nvSpPr>
        <p:spPr>
          <a:xfrm>
            <a:off x="971190" y="2708693"/>
            <a:ext cx="10249619" cy="3842425"/>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US" sz="2400"/>
              <a:t>Objective: </a:t>
            </a:r>
            <a:endParaRPr/>
          </a:p>
          <a:p>
            <a:pPr marL="0" lvl="0" indent="0" algn="l" rtl="0">
              <a:lnSpc>
                <a:spcPct val="90000"/>
              </a:lnSpc>
              <a:spcBef>
                <a:spcPts val="1000"/>
              </a:spcBef>
              <a:spcAft>
                <a:spcPts val="0"/>
              </a:spcAft>
              <a:buClr>
                <a:schemeClr val="dk1"/>
              </a:buClr>
              <a:buSzPts val="2400"/>
              <a:buNone/>
            </a:pPr>
            <a:r>
              <a:rPr lang="en-US" sz="2400"/>
              <a:t>Getting participants to engage in reflecting on inclusive practice, ability to sense the barriers, skills to facilitate and document innovative  practices, knack of  distinguishing integration from inclusion;  formal school from inclusive school, conventional pedagogy from inclusive pedagogy using UDL frameworks, </a:t>
            </a:r>
            <a:endParaRPr/>
          </a:p>
        </p:txBody>
      </p:sp>
      <p:pic>
        <p:nvPicPr>
          <p:cNvPr id="120" name="Google Shape;120;p5"/>
          <p:cNvPicPr preferRelativeResize="0"/>
          <p:nvPr/>
        </p:nvPicPr>
        <p:blipFill rotWithShape="1">
          <a:blip r:embed="rId3">
            <a:alphaModFix/>
          </a:blip>
          <a:srcRect/>
          <a:stretch/>
        </p:blipFill>
        <p:spPr>
          <a:xfrm>
            <a:off x="609124" y="0"/>
            <a:ext cx="10973751" cy="143268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5"/>
          <p:cNvSpPr txBox="1">
            <a:spLocks noGrp="1"/>
          </p:cNvSpPr>
          <p:nvPr>
            <p:ph type="title"/>
          </p:nvPr>
        </p:nvSpPr>
        <p:spPr>
          <a:xfrm>
            <a:off x="1446362" y="1383130"/>
            <a:ext cx="9299275"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2F5496"/>
              </a:buClr>
              <a:buSzPts val="3600"/>
              <a:buFont typeface="Arial"/>
              <a:buNone/>
            </a:pPr>
            <a:r>
              <a:rPr lang="en-US" sz="3600" dirty="0"/>
              <a:t>Equality of educational opportunity</a:t>
            </a:r>
            <a:endParaRPr sz="3600" dirty="0"/>
          </a:p>
        </p:txBody>
      </p:sp>
      <p:sp>
        <p:nvSpPr>
          <p:cNvPr id="119" name="Google Shape;119;p5"/>
          <p:cNvSpPr txBox="1">
            <a:spLocks noGrp="1"/>
          </p:cNvSpPr>
          <p:nvPr>
            <p:ph type="body" idx="1"/>
          </p:nvPr>
        </p:nvSpPr>
        <p:spPr>
          <a:xfrm>
            <a:off x="971190" y="2708693"/>
            <a:ext cx="10249619" cy="2537075"/>
          </a:xfrm>
          <a:prstGeom prst="rect">
            <a:avLst/>
          </a:prstGeom>
          <a:noFill/>
          <a:ln>
            <a:noFill/>
          </a:ln>
        </p:spPr>
        <p:txBody>
          <a:bodyPr spcFirstLastPara="1" wrap="square" lIns="91425" tIns="45700" rIns="91425" bIns="45700" anchor="t" anchorCtr="0">
            <a:normAutofit/>
          </a:bodyPr>
          <a:lstStyle/>
          <a:p>
            <a:pPr marL="228600" marR="0" indent="-228600">
              <a:lnSpc>
                <a:spcPct val="106000"/>
              </a:lnSpc>
              <a:spcBef>
                <a:spcPts val="0"/>
              </a:spcBef>
              <a:spcAft>
                <a:spcPts val="800"/>
              </a:spcAft>
            </a:pPr>
            <a:r>
              <a:rPr lang="en-US" sz="2800" dirty="0">
                <a:solidFill>
                  <a:srgbClr val="000000"/>
                </a:solidFill>
                <a:effectLst/>
                <a:highlight>
                  <a:srgbClr val="FFFFFF"/>
                </a:highlight>
                <a:latin typeface="Times New Roman" panose="02020603050405020304" pitchFamily="18" charset="0"/>
                <a:ea typeface="Times New Roman" panose="02020603050405020304" pitchFamily="18" charset="0"/>
              </a:rPr>
              <a:t>“Equality in education means </a:t>
            </a:r>
            <a:r>
              <a:rPr lang="en-US" sz="2800" b="1" dirty="0">
                <a:solidFill>
                  <a:srgbClr val="000000"/>
                </a:solidFill>
                <a:effectLst/>
                <a:highlight>
                  <a:srgbClr val="FFFFFF"/>
                </a:highlight>
                <a:latin typeface="Times New Roman" panose="02020603050405020304" pitchFamily="18" charset="0"/>
                <a:ea typeface="Times New Roman" panose="02020603050405020304" pitchFamily="18" charset="0"/>
              </a:rPr>
              <a:t>despite individual differences among the learners</a:t>
            </a:r>
            <a:r>
              <a:rPr lang="en-US" sz="2800" dirty="0">
                <a:solidFill>
                  <a:srgbClr val="000000"/>
                </a:solidFill>
                <a:effectLst/>
                <a:highlight>
                  <a:srgbClr val="FFFFFF"/>
                </a:highlight>
                <a:latin typeface="Times New Roman" panose="02020603050405020304" pitchFamily="18" charset="0"/>
                <a:ea typeface="Times New Roman" panose="02020603050405020304" pitchFamily="18" charset="0"/>
              </a:rPr>
              <a:t>, every individual should get equal and suitable opportunity to cultivate her talent and receive education according to her needs and  abilities.”</a:t>
            </a:r>
            <a:endParaRPr lang="en-US" sz="2400" dirty="0">
              <a:effectLst/>
              <a:latin typeface="Calibri" panose="020F0502020204030204" pitchFamily="34" charset="0"/>
              <a:ea typeface="Calibri" panose="020F0502020204030204" pitchFamily="34" charset="0"/>
            </a:endParaRPr>
          </a:p>
          <a:p>
            <a:pPr marL="0" lvl="0" indent="0" algn="l" rtl="0">
              <a:lnSpc>
                <a:spcPct val="90000"/>
              </a:lnSpc>
              <a:spcBef>
                <a:spcPts val="0"/>
              </a:spcBef>
              <a:spcAft>
                <a:spcPts val="0"/>
              </a:spcAft>
              <a:buClr>
                <a:schemeClr val="dk1"/>
              </a:buClr>
              <a:buSzPts val="2400"/>
              <a:buNone/>
            </a:pPr>
            <a:endParaRPr lang="en-US" dirty="0"/>
          </a:p>
        </p:txBody>
      </p:sp>
      <p:pic>
        <p:nvPicPr>
          <p:cNvPr id="120" name="Google Shape;120;p5"/>
          <p:cNvPicPr preferRelativeResize="0"/>
          <p:nvPr/>
        </p:nvPicPr>
        <p:blipFill rotWithShape="1">
          <a:blip r:embed="rId3">
            <a:alphaModFix/>
          </a:blip>
          <a:srcRect/>
          <a:stretch/>
        </p:blipFill>
        <p:spPr>
          <a:xfrm>
            <a:off x="609124" y="0"/>
            <a:ext cx="10973751" cy="1432684"/>
          </a:xfrm>
          <a:prstGeom prst="rect">
            <a:avLst/>
          </a:prstGeom>
          <a:noFill/>
          <a:ln>
            <a:noFill/>
          </a:ln>
        </p:spPr>
      </p:pic>
    </p:spTree>
    <p:extLst>
      <p:ext uri="{BB962C8B-B14F-4D97-AF65-F5344CB8AC3E}">
        <p14:creationId xmlns:p14="http://schemas.microsoft.com/office/powerpoint/2010/main" val="3310994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6"/>
          <p:cNvSpPr txBox="1">
            <a:spLocks noGrp="1"/>
          </p:cNvSpPr>
          <p:nvPr>
            <p:ph type="title"/>
          </p:nvPr>
        </p:nvSpPr>
        <p:spPr>
          <a:xfrm>
            <a:off x="838200" y="1440656"/>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Role of professional development members</a:t>
            </a:r>
            <a:endParaRPr/>
          </a:p>
        </p:txBody>
      </p:sp>
      <p:sp>
        <p:nvSpPr>
          <p:cNvPr id="126" name="Google Shape;126;p6"/>
          <p:cNvSpPr txBox="1">
            <a:spLocks noGrp="1"/>
          </p:cNvSpPr>
          <p:nvPr>
            <p:ph type="body" idx="1"/>
          </p:nvPr>
        </p:nvSpPr>
        <p:spPr>
          <a:xfrm>
            <a:off x="838200" y="3041952"/>
            <a:ext cx="10515600" cy="2808000"/>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US"/>
              <a:t>Regular observation and feedback of classroom teaching and school management</a:t>
            </a:r>
            <a:endParaRPr/>
          </a:p>
          <a:p>
            <a:pPr marL="228600" lvl="0" indent="-228600" algn="l" rtl="0">
              <a:lnSpc>
                <a:spcPct val="90000"/>
              </a:lnSpc>
              <a:spcBef>
                <a:spcPts val="1000"/>
              </a:spcBef>
              <a:spcAft>
                <a:spcPts val="0"/>
              </a:spcAft>
              <a:buClr>
                <a:schemeClr val="dk1"/>
              </a:buClr>
              <a:buSzPts val="2800"/>
              <a:buChar char="•"/>
            </a:pPr>
            <a:r>
              <a:rPr lang="en-US"/>
              <a:t>Being pragmatic with expectations rather than relying on rhetoric  since inclusion requires political will, administration support, teacher skills and availability of appropriate teacher kits</a:t>
            </a:r>
            <a:endParaRPr/>
          </a:p>
          <a:p>
            <a:pPr marL="228600" lvl="0" indent="-50800" algn="l" rtl="0">
              <a:lnSpc>
                <a:spcPct val="90000"/>
              </a:lnSpc>
              <a:spcBef>
                <a:spcPts val="1000"/>
              </a:spcBef>
              <a:spcAft>
                <a:spcPts val="0"/>
              </a:spcAft>
              <a:buClr>
                <a:schemeClr val="dk1"/>
              </a:buClr>
              <a:buSzPts val="2800"/>
              <a:buNone/>
            </a:pPr>
            <a:endParaRPr/>
          </a:p>
        </p:txBody>
      </p:sp>
      <p:pic>
        <p:nvPicPr>
          <p:cNvPr id="127" name="Google Shape;127;p6"/>
          <p:cNvPicPr preferRelativeResize="0"/>
          <p:nvPr/>
        </p:nvPicPr>
        <p:blipFill rotWithShape="1">
          <a:blip r:embed="rId3">
            <a:alphaModFix/>
          </a:blip>
          <a:srcRect/>
          <a:stretch/>
        </p:blipFill>
        <p:spPr>
          <a:xfrm>
            <a:off x="838200" y="7972"/>
            <a:ext cx="10973751" cy="1432684"/>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7"/>
          <p:cNvSpPr txBox="1">
            <a:spLocks noGrp="1"/>
          </p:cNvSpPr>
          <p:nvPr>
            <p:ph type="title"/>
          </p:nvPr>
        </p:nvSpPr>
        <p:spPr>
          <a:xfrm>
            <a:off x="838200" y="1725848"/>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Sample observation checklist</a:t>
            </a:r>
            <a:endParaRPr/>
          </a:p>
        </p:txBody>
      </p:sp>
      <p:sp>
        <p:nvSpPr>
          <p:cNvPr id="134" name="Google Shape;134;p7"/>
          <p:cNvSpPr txBox="1">
            <a:spLocks noGrp="1"/>
          </p:cNvSpPr>
          <p:nvPr>
            <p:ph type="body" idx="1"/>
          </p:nvPr>
        </p:nvSpPr>
        <p:spPr>
          <a:xfrm>
            <a:off x="838200" y="3051411"/>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US" u="sng" dirty="0">
                <a:solidFill>
                  <a:schemeClr val="hlink"/>
                </a:solidFill>
                <a:hlinkClick r:id="rId3"/>
              </a:rPr>
              <a:t>https://www.heartland.edu/documents/heip/faculty/QualityInclusivePracticesChecklist.pdf</a:t>
            </a:r>
            <a:endParaRPr dirty="0"/>
          </a:p>
          <a:p>
            <a:pPr marL="228600" lvl="0" indent="-228600" algn="l" rtl="0">
              <a:lnSpc>
                <a:spcPct val="90000"/>
              </a:lnSpc>
              <a:spcBef>
                <a:spcPts val="1000"/>
              </a:spcBef>
              <a:spcAft>
                <a:spcPts val="0"/>
              </a:spcAft>
              <a:buClr>
                <a:schemeClr val="dk1"/>
              </a:buClr>
              <a:buSzPts val="2800"/>
              <a:buChar char="•"/>
            </a:pPr>
            <a:r>
              <a:rPr lang="en-US" u="sng" dirty="0">
                <a:solidFill>
                  <a:schemeClr val="hlink"/>
                </a:solidFill>
                <a:hlinkClick r:id="rId4"/>
              </a:rPr>
              <a:t>Index 2002 complete_05 (eenet.org.uk)</a:t>
            </a:r>
            <a:endParaRPr dirty="0"/>
          </a:p>
          <a:p>
            <a:pPr marL="228600" lvl="0" indent="-50800" algn="l" rtl="0">
              <a:lnSpc>
                <a:spcPct val="90000"/>
              </a:lnSpc>
              <a:spcBef>
                <a:spcPts val="1000"/>
              </a:spcBef>
              <a:spcAft>
                <a:spcPts val="0"/>
              </a:spcAft>
              <a:buClr>
                <a:schemeClr val="dk1"/>
              </a:buClr>
              <a:buSzPts val="2800"/>
              <a:buNone/>
            </a:pPr>
            <a:endParaRPr dirty="0"/>
          </a:p>
        </p:txBody>
      </p:sp>
      <p:pic>
        <p:nvPicPr>
          <p:cNvPr id="135" name="Google Shape;135;p7"/>
          <p:cNvPicPr preferRelativeResize="0"/>
          <p:nvPr/>
        </p:nvPicPr>
        <p:blipFill rotWithShape="1">
          <a:blip r:embed="rId5">
            <a:alphaModFix/>
          </a:blip>
          <a:srcRect/>
          <a:stretch/>
        </p:blipFill>
        <p:spPr>
          <a:xfrm>
            <a:off x="609124" y="119798"/>
            <a:ext cx="10973751" cy="1432684"/>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8"/>
          <p:cNvSpPr txBox="1">
            <a:spLocks noGrp="1"/>
          </p:cNvSpPr>
          <p:nvPr>
            <p:ph type="title"/>
          </p:nvPr>
        </p:nvSpPr>
        <p:spPr>
          <a:xfrm>
            <a:off x="838200" y="1068510"/>
            <a:ext cx="10515600" cy="562279"/>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dk1"/>
              </a:buClr>
              <a:buSzPct val="100000"/>
              <a:buFont typeface="Arial"/>
              <a:buNone/>
            </a:pPr>
            <a:r>
              <a:rPr lang="en-US" sz="2400"/>
              <a:t>Sample from :</a:t>
            </a:r>
            <a:r>
              <a:rPr lang="en-US" sz="2000" u="sng">
                <a:solidFill>
                  <a:schemeClr val="hlink"/>
                </a:solidFill>
                <a:hlinkClick r:id="rId3"/>
              </a:rPr>
              <a:t>https://www.heartland.edu/documents/heip/faculty/QualityInclusivePracticesChecklist.pdf</a:t>
            </a:r>
            <a:br>
              <a:rPr lang="en-US" sz="1400"/>
            </a:br>
            <a:endParaRPr sz="2400"/>
          </a:p>
        </p:txBody>
      </p:sp>
      <p:pic>
        <p:nvPicPr>
          <p:cNvPr id="142" name="Google Shape;142;p8"/>
          <p:cNvPicPr preferRelativeResize="0">
            <a:picLocks noGrp="1"/>
          </p:cNvPicPr>
          <p:nvPr>
            <p:ph type="body" idx="1"/>
          </p:nvPr>
        </p:nvPicPr>
        <p:blipFill rotWithShape="1">
          <a:blip r:embed="rId4">
            <a:alphaModFix/>
          </a:blip>
          <a:srcRect/>
          <a:stretch/>
        </p:blipFill>
        <p:spPr>
          <a:xfrm>
            <a:off x="1653702" y="1630789"/>
            <a:ext cx="9435830" cy="4918614"/>
          </a:xfrm>
          <a:prstGeom prst="rect">
            <a:avLst/>
          </a:prstGeom>
          <a:noFill/>
          <a:ln>
            <a:noFill/>
          </a:ln>
        </p:spPr>
      </p:pic>
      <p:pic>
        <p:nvPicPr>
          <p:cNvPr id="143" name="Google Shape;143;p8"/>
          <p:cNvPicPr preferRelativeResize="0"/>
          <p:nvPr/>
        </p:nvPicPr>
        <p:blipFill rotWithShape="1">
          <a:blip r:embed="rId5">
            <a:alphaModFix/>
          </a:blip>
          <a:srcRect/>
          <a:stretch/>
        </p:blipFill>
        <p:spPr>
          <a:xfrm>
            <a:off x="609124" y="0"/>
            <a:ext cx="10973751" cy="759913"/>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2953</Words>
  <Application>Microsoft Office PowerPoint</Application>
  <PresentationFormat>Widescreen</PresentationFormat>
  <Paragraphs>258</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Times New Roman</vt:lpstr>
      <vt:lpstr>Wingdings</vt:lpstr>
      <vt:lpstr>Office Theme</vt:lpstr>
      <vt:lpstr>Inclusive Schools</vt:lpstr>
      <vt:lpstr>PowerPoint Presentation</vt:lpstr>
      <vt:lpstr>Teamwork game</vt:lpstr>
      <vt:lpstr>Vision building: Sustaining inclusivity and role of Professional Development Members in  promoting inclusive schools</vt:lpstr>
      <vt:lpstr>Sustaining inclusive schools   Imagining an ideal inclusive school model</vt:lpstr>
      <vt:lpstr>Equality of educational opportunity</vt:lpstr>
      <vt:lpstr>Role of professional development members</vt:lpstr>
      <vt:lpstr>Sample observation checklist</vt:lpstr>
      <vt:lpstr>Sample from :https://www.heartland.edu/documents/heip/faculty/QualityInclusivePracticesChecklist.pdf </vt:lpstr>
      <vt:lpstr>Sample from :https://www.heartland.edu/documents/heip/faculty/QualityInclusivePracticesChecklist.pdf </vt:lpstr>
      <vt:lpstr>Structured Reflection session</vt:lpstr>
      <vt:lpstr>PowerPoint Presentation</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Inclusive Schools</dc:title>
  <dc:creator>Rama Krishna KS</dc:creator>
  <cp:lastModifiedBy>Rama Krishna KS</cp:lastModifiedBy>
  <cp:revision>6</cp:revision>
  <dcterms:created xsi:type="dcterms:W3CDTF">2021-06-29T16:28:44Z</dcterms:created>
  <dcterms:modified xsi:type="dcterms:W3CDTF">2021-10-01T07:39:04Z</dcterms:modified>
</cp:coreProperties>
</file>