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comments/comment1.xml" ContentType="application/vnd.openxmlformats-officedocument.presentationml.comments+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8"/>
  </p:notesMasterIdLst>
  <p:sldIdLst>
    <p:sldId id="256" r:id="rId2"/>
    <p:sldId id="263" r:id="rId3"/>
    <p:sldId id="275" r:id="rId4"/>
    <p:sldId id="282" r:id="rId5"/>
    <p:sldId id="276" r:id="rId6"/>
    <p:sldId id="288" r:id="rId7"/>
    <p:sldId id="274" r:id="rId8"/>
    <p:sldId id="259" r:id="rId9"/>
    <p:sldId id="271" r:id="rId10"/>
    <p:sldId id="272" r:id="rId11"/>
    <p:sldId id="295" r:id="rId12"/>
    <p:sldId id="292" r:id="rId13"/>
    <p:sldId id="296" r:id="rId14"/>
    <p:sldId id="273" r:id="rId15"/>
    <p:sldId id="265" r:id="rId16"/>
    <p:sldId id="289" r:id="rId17"/>
    <p:sldId id="298" r:id="rId18"/>
    <p:sldId id="299" r:id="rId19"/>
    <p:sldId id="290" r:id="rId20"/>
    <p:sldId id="300" r:id="rId21"/>
    <p:sldId id="297" r:id="rId22"/>
    <p:sldId id="294" r:id="rId23"/>
    <p:sldId id="262" r:id="rId24"/>
    <p:sldId id="261" r:id="rId25"/>
    <p:sldId id="287" r:id="rId26"/>
    <p:sldId id="258" r:id="rId2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Rama Krishna KS" initials="RKK" lastIdx="1" clrIdx="0">
    <p:extLst>
      <p:ext uri="{19B8F6BF-5375-455C-9EA6-DF929625EA0E}">
        <p15:presenceInfo xmlns:p15="http://schemas.microsoft.com/office/powerpoint/2012/main" userId="S::ksr@nias.res.in::15b21c5b-2d7b-461c-b7c7-dab05a25a425"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9926" autoAdjust="0"/>
    <p:restoredTop sz="66234" autoAdjust="0"/>
  </p:normalViewPr>
  <p:slideViewPr>
    <p:cSldViewPr snapToGrid="0" showGuides="1">
      <p:cViewPr>
        <p:scale>
          <a:sx n="40" d="100"/>
          <a:sy n="40" d="100"/>
        </p:scale>
        <p:origin x="30" y="54"/>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commentAuthors" Target="commentAuthor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 Id="rId8" Type="http://schemas.openxmlformats.org/officeDocument/2006/relationships/slide" Target="slides/slide7.xml"/></Relationships>
</file>

<file path=ppt/comments/comment1.xml><?xml version="1.0" encoding="utf-8"?>
<p:cmLst xmlns:a="http://schemas.openxmlformats.org/drawingml/2006/main" xmlns:r="http://schemas.openxmlformats.org/officeDocument/2006/relationships" xmlns:p="http://schemas.openxmlformats.org/presentationml/2006/main">
  <p:cm authorId="1" dt="2021-07-29T11:30:24.749" idx="1">
    <p:pos x="10" y="10"/>
    <p:text/>
    <p:extLst>
      <p:ext uri="{C676402C-5697-4E1C-873F-D02D1690AC5C}">
        <p15:threadingInfo xmlns:p15="http://schemas.microsoft.com/office/powerpoint/2012/main" timeZoneBias="-330"/>
      </p:ext>
    </p:extLs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4F49D57-686C-4C24-9FA9-464F129086D7}" type="datetimeFigureOut">
              <a:rPr lang="en-US" smtClean="0"/>
              <a:t>30-Sep-21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B1D0485-54B8-4683-8670-33158BB4A7F2}" type="slidenum">
              <a:rPr lang="en-US" smtClean="0"/>
              <a:t>‹#›</a:t>
            </a:fld>
            <a:endParaRPr lang="en-US"/>
          </a:p>
        </p:txBody>
      </p:sp>
    </p:spTree>
    <p:extLst>
      <p:ext uri="{BB962C8B-B14F-4D97-AF65-F5344CB8AC3E}">
        <p14:creationId xmlns:p14="http://schemas.microsoft.com/office/powerpoint/2010/main" val="107861603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3" Type="http://schemas.openxmlformats.org/officeDocument/2006/relationships/hyperlink" Target="https://unesdoc.unesco.org/ark:/48223/pf0000368780.locale=en" TargetMode="External"/><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3" Type="http://schemas.openxmlformats.org/officeDocument/2006/relationships/hyperlink" Target="https://unesdoc.unesco.org/ark:/48223/pf0000368780.locale=en" TargetMode="External"/><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3" Type="http://schemas.openxmlformats.org/officeDocument/2006/relationships/hyperlink" Target="https://unesdoc.unesco.org/ark:/48223/pf0000368780.locale=en" TargetMode="External"/><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3" Type="http://schemas.openxmlformats.org/officeDocument/2006/relationships/hyperlink" Target="https://unesdoc.unesco.org/ark:/48223/pf0000368780.locale=en" TargetMode="External"/><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Facilitator’s objective of the day</a:t>
            </a:r>
          </a:p>
          <a:p>
            <a:pPr marL="628650" lvl="1" indent="-171450">
              <a:buFont typeface="Arial" panose="020B0604020202020204" pitchFamily="34" charset="0"/>
              <a:buChar char="•"/>
            </a:pPr>
            <a:r>
              <a:rPr lang="en-US" b="0" dirty="0"/>
              <a:t>Help participants understand that situation of diversity and principles of inclusion is universal, but strategies for inclusion is contextual (metaphor of grafting vs pollination)</a:t>
            </a:r>
          </a:p>
          <a:p>
            <a:pPr marL="628650" lvl="1" indent="-171450">
              <a:buFont typeface="Arial" panose="020B0604020202020204" pitchFamily="34" charset="0"/>
              <a:buChar char="•"/>
            </a:pPr>
            <a:r>
              <a:rPr lang="en-US" b="0" dirty="0"/>
              <a:t> Introduce the concept of Universal Design for Learning</a:t>
            </a:r>
          </a:p>
          <a:p>
            <a:pPr marL="628650" lvl="1" indent="-171450">
              <a:buFont typeface="Arial" panose="020B0604020202020204" pitchFamily="34" charset="0"/>
              <a:buChar char="•"/>
            </a:pPr>
            <a:r>
              <a:rPr lang="en-US" b="0" dirty="0"/>
              <a:t>UDL is introduced in an experiential manner</a:t>
            </a:r>
          </a:p>
          <a:p>
            <a:r>
              <a:rPr lang="en-US" b="1" dirty="0"/>
              <a:t>Prerequisite knowledge and skill for facilitators</a:t>
            </a:r>
          </a:p>
          <a:p>
            <a:pPr marL="628650" lvl="1" indent="-171450">
              <a:buFont typeface="Arial" panose="020B0604020202020204" pitchFamily="34" charset="0"/>
              <a:buChar char="•"/>
            </a:pPr>
            <a:r>
              <a:rPr lang="en-US" b="0" dirty="0"/>
              <a:t>Conviction that everyone can learn and in particular the children.</a:t>
            </a:r>
          </a:p>
          <a:p>
            <a:pPr marL="628650" lvl="1" indent="-171450">
              <a:buFont typeface="Arial" panose="020B0604020202020204" pitchFamily="34" charset="0"/>
              <a:buChar char="•"/>
            </a:pPr>
            <a:r>
              <a:rPr lang="en-US" b="0" dirty="0"/>
              <a:t>to look at school and school system as a barrier rather than the children’s diversity as a barrier</a:t>
            </a:r>
          </a:p>
          <a:p>
            <a:pPr marL="628650" lvl="1" indent="-171450">
              <a:buFont typeface="Arial" panose="020B0604020202020204" pitchFamily="34" charset="0"/>
              <a:buChar char="•"/>
            </a:pPr>
            <a:r>
              <a:rPr lang="en-US" b="0" dirty="0"/>
              <a:t>Aware of various forms of exclusion</a:t>
            </a:r>
          </a:p>
          <a:p>
            <a:pPr marL="628650" lvl="1" indent="-171450">
              <a:buFont typeface="Arial" panose="020B0604020202020204" pitchFamily="34" charset="0"/>
              <a:buChar char="•"/>
            </a:pPr>
            <a:r>
              <a:rPr lang="en-US" b="0" dirty="0"/>
              <a:t>Optimum knowledge about the concept of UDL</a:t>
            </a:r>
          </a:p>
          <a:p>
            <a:pPr marL="628650" lvl="1" indent="-171450">
              <a:buFont typeface="Arial" panose="020B0604020202020204" pitchFamily="34" charset="0"/>
              <a:buChar char="•"/>
            </a:pPr>
            <a:r>
              <a:rPr lang="en-US" b="0" dirty="0"/>
              <a:t>Multiple strategies of instruction within the framework of multiple intelligences and the principles of inclusion</a:t>
            </a:r>
          </a:p>
          <a:p>
            <a:pPr marL="628650" lvl="1" indent="-171450">
              <a:buFont typeface="Arial" panose="020B0604020202020204" pitchFamily="34" charset="0"/>
              <a:buChar char="•"/>
            </a:pPr>
            <a:r>
              <a:rPr lang="en-US" b="0" dirty="0"/>
              <a:t>Knowledge of gathering resources for UDL from multiple sources including resources from local community. </a:t>
            </a:r>
          </a:p>
          <a:p>
            <a:pPr marL="628650" lvl="1" indent="-171450">
              <a:buFont typeface="Arial" panose="020B0604020202020204" pitchFamily="34" charset="0"/>
              <a:buChar char="•"/>
            </a:pPr>
            <a:r>
              <a:rPr lang="en-US" b="0" dirty="0"/>
              <a:t>What to notice and how to observe academic activities and how to provide constructive feedback. (for lesson planning, execution of planned lesson, usage of resources, peer learning during TLC etc. to name a few) </a:t>
            </a:r>
          </a:p>
          <a:p>
            <a:pPr marL="628650" lvl="1" indent="-171450">
              <a:buFont typeface="Arial" panose="020B0604020202020204" pitchFamily="34" charset="0"/>
              <a:buChar char="•"/>
            </a:pPr>
            <a:r>
              <a:rPr lang="en-US" b="0" dirty="0"/>
              <a:t>How to document and report /gather information on inclusive schools</a:t>
            </a:r>
          </a:p>
          <a:p>
            <a:pPr marL="628650" lvl="1" indent="-171450">
              <a:buFont typeface="Arial" panose="020B0604020202020204" pitchFamily="34" charset="0"/>
              <a:buChar char="•"/>
            </a:pPr>
            <a:r>
              <a:rPr lang="en-US" b="0" dirty="0"/>
              <a:t>Compile information of usage of UDL from multiple institutions-national and international sources</a:t>
            </a:r>
          </a:p>
          <a:p>
            <a:pPr marL="628650" lvl="1" indent="-171450">
              <a:buFont typeface="Arial" panose="020B0604020202020204" pitchFamily="34" charset="0"/>
              <a:buChar char="•"/>
            </a:pPr>
            <a:r>
              <a:rPr lang="en-US" b="0" dirty="0"/>
              <a:t>Disseminate relevant strategies to sustain  inclusion in schools in ones’ province /district and facilitate adaptation of strategies to local context in Afghan.</a:t>
            </a:r>
          </a:p>
          <a:p>
            <a:pPr marL="628650" lvl="1" indent="-171450">
              <a:buFont typeface="Arial" panose="020B0604020202020204" pitchFamily="34" charset="0"/>
              <a:buChar char="•"/>
            </a:pPr>
            <a:r>
              <a:rPr lang="en-US" b="0" dirty="0"/>
              <a:t>Facilitate cross learning and skill transfer across teachers and schools during TLC</a:t>
            </a:r>
          </a:p>
          <a:p>
            <a:pPr lvl="0"/>
            <a:r>
              <a:rPr lang="en-US" b="1" dirty="0"/>
              <a:t>Prereading(recommended)</a:t>
            </a:r>
          </a:p>
          <a:p>
            <a:pPr marL="628650" lvl="1" indent="-171450">
              <a:buFont typeface="Arial" panose="020B0604020202020204" pitchFamily="34" charset="0"/>
              <a:buChar char="•"/>
            </a:pPr>
            <a:r>
              <a:rPr lang="en-US" b="0" dirty="0"/>
              <a:t>https://www.cast.org/impact/universal-design-for-learning-udl</a:t>
            </a: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INCLUSIVE EDUCATION, TRAINING of TRAINERS MANUAL, Steps towards Afghan Girls’ Educational Success II, Aga Khan Foundation, Afghanistan, April 2018</a:t>
            </a:r>
          </a:p>
          <a:p>
            <a:r>
              <a:rPr lang="en-US" b="1" dirty="0"/>
              <a:t>Expected learning outcomes from participants</a:t>
            </a:r>
          </a:p>
          <a:p>
            <a:pPr marL="628650" lvl="1" indent="-171450">
              <a:buFont typeface="Arial" panose="020B0604020202020204" pitchFamily="34" charset="0"/>
              <a:buChar char="•"/>
            </a:pPr>
            <a:r>
              <a:rPr lang="en-US" b="0" dirty="0"/>
              <a:t>Understand the difference between conventional and UDL frameworks of teaching</a:t>
            </a:r>
          </a:p>
          <a:p>
            <a:pPr marL="628650" lvl="1" indent="-171450">
              <a:buFont typeface="Arial" panose="020B0604020202020204" pitchFamily="34" charset="0"/>
              <a:buChar char="•"/>
            </a:pPr>
            <a:r>
              <a:rPr lang="en-US" b="0" dirty="0"/>
              <a:t>Experience planning to teach using UDL framework</a:t>
            </a:r>
          </a:p>
          <a:p>
            <a:pPr marL="628650" lvl="1" indent="-171450">
              <a:buFont typeface="Arial" panose="020B0604020202020204" pitchFamily="34" charset="0"/>
              <a:buChar char="•"/>
            </a:pPr>
            <a:r>
              <a:rPr lang="en-US" b="0" dirty="0"/>
              <a:t>Strategies of facilitating teachers to practice inclusion.</a:t>
            </a:r>
          </a:p>
          <a:p>
            <a:pPr marL="628650" lvl="1" indent="-171450">
              <a:buFont typeface="Arial" panose="020B0604020202020204" pitchFamily="34" charset="0"/>
              <a:buChar char="•"/>
            </a:pPr>
            <a:r>
              <a:rPr lang="en-US" b="0" dirty="0"/>
              <a:t>Strategies to report the ground level situation to higher levels </a:t>
            </a:r>
          </a:p>
          <a:p>
            <a:pPr marL="628650" lvl="1" indent="-171450">
              <a:buFont typeface="Arial" panose="020B0604020202020204" pitchFamily="34" charset="0"/>
              <a:buChar char="•"/>
            </a:pPr>
            <a:r>
              <a:rPr lang="en-US" b="0" dirty="0"/>
              <a:t>Recommended that even the PDMs read these two documents: </a:t>
            </a:r>
          </a:p>
          <a:p>
            <a:pPr marL="1543050" lvl="3" indent="-171450">
              <a:buFont typeface="Arial" panose="020B0604020202020204" pitchFamily="34" charset="0"/>
              <a:buChar char="•"/>
            </a:pPr>
            <a:r>
              <a:rPr lang="en-US" b="0" dirty="0"/>
              <a:t>https://www.cast.org/impact/universal-design-for-learning-udl</a:t>
            </a:r>
          </a:p>
          <a:p>
            <a:pPr marL="1543050" marR="0" lvl="3"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INCLUSIVE EDUCATION, TRAINING of TRAINERS MANUAL, Steps towards Afghan Girls’ Educational Success II, Aga Khan Foundation, Afghanistan, April 2018</a:t>
            </a:r>
          </a:p>
          <a:p>
            <a:pPr marL="628650" lvl="1" indent="-171450">
              <a:buFont typeface="Arial" panose="020B0604020202020204" pitchFamily="34" charset="0"/>
              <a:buChar char="•"/>
            </a:pPr>
            <a:endParaRPr lang="en-US" b="0" dirty="0"/>
          </a:p>
        </p:txBody>
      </p:sp>
      <p:sp>
        <p:nvSpPr>
          <p:cNvPr id="4" name="Slide Number Placeholder 3"/>
          <p:cNvSpPr>
            <a:spLocks noGrp="1"/>
          </p:cNvSpPr>
          <p:nvPr>
            <p:ph type="sldNum" sz="quarter" idx="5"/>
          </p:nvPr>
        </p:nvSpPr>
        <p:spPr/>
        <p:txBody>
          <a:bodyPr/>
          <a:lstStyle/>
          <a:p>
            <a:fld id="{0B1D0485-54B8-4683-8670-33158BB4A7F2}" type="slidenum">
              <a:rPr lang="en-US" smtClean="0"/>
              <a:t>1</a:t>
            </a:fld>
            <a:endParaRPr lang="en-US"/>
          </a:p>
        </p:txBody>
      </p:sp>
    </p:spTree>
    <p:extLst>
      <p:ext uri="{BB962C8B-B14F-4D97-AF65-F5344CB8AC3E}">
        <p14:creationId xmlns:p14="http://schemas.microsoft.com/office/powerpoint/2010/main" val="244330552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Facilitator:</a:t>
            </a:r>
          </a:p>
          <a:p>
            <a:pPr marL="228600" indent="-228600">
              <a:buFont typeface="+mj-lt"/>
              <a:buAutoNum type="arabicPeriod"/>
            </a:pPr>
            <a:r>
              <a:rPr lang="en-US" b="0" dirty="0"/>
              <a:t>Immediately after the first short break reading and discussion activity: “Think it over: Can these issues be resolved”</a:t>
            </a:r>
          </a:p>
          <a:p>
            <a:pPr marL="228600" indent="-228600">
              <a:buFont typeface="+mj-lt"/>
              <a:buAutoNum type="arabicPeriod"/>
            </a:pPr>
            <a:r>
              <a:rPr lang="en-US" b="0" dirty="0"/>
              <a:t>Preferable seating arrangement: In a circular form till lunch time</a:t>
            </a:r>
            <a:r>
              <a:rPr lang="en-US" b="1" dirty="0"/>
              <a:t>.</a:t>
            </a:r>
          </a:p>
          <a:p>
            <a:endParaRPr lang="en-US" b="0" dirty="0"/>
          </a:p>
          <a:p>
            <a:r>
              <a:rPr lang="en-US" b="1" dirty="0"/>
              <a:t>Objective:</a:t>
            </a:r>
            <a:endParaRPr lang="en-US" b="0" dirty="0"/>
          </a:p>
          <a:p>
            <a:pPr marL="228600" indent="-228600">
              <a:buFont typeface="+mj-lt"/>
              <a:buAutoNum type="arabicPeriod"/>
            </a:pPr>
            <a:r>
              <a:rPr lang="en-US" b="0" dirty="0"/>
              <a:t>To set a context to introduce the concept of UDL</a:t>
            </a:r>
          </a:p>
          <a:p>
            <a:pPr marL="228600" marR="0" lvl="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b="0" dirty="0"/>
              <a:t>As PDMs (professional development members) in education, there is a need to contribute. How does knowledge of UDL help PDMs?</a:t>
            </a:r>
          </a:p>
          <a:p>
            <a:pPr marL="228600" indent="-228600">
              <a:buFont typeface="+mj-lt"/>
              <a:buAutoNum type="arabicPeriod"/>
            </a:pPr>
            <a:endParaRPr lang="en-US" b="0" dirty="0"/>
          </a:p>
          <a:p>
            <a:endParaRPr lang="en-US" b="1" dirty="0"/>
          </a:p>
          <a:p>
            <a:r>
              <a:rPr lang="en-US" b="1" dirty="0"/>
              <a:t>Activity: </a:t>
            </a:r>
          </a:p>
          <a:p>
            <a:pPr marL="228600" indent="-228600">
              <a:buFont typeface="+mj-lt"/>
              <a:buAutoNum type="arabicPeriod"/>
            </a:pPr>
            <a:r>
              <a:rPr lang="en-US" b="0" dirty="0"/>
              <a:t>Any three participants will volunteer to read the three points in the slide above. After each point the facilitator pauses to discuss whether some of these issues can be resolved. </a:t>
            </a:r>
          </a:p>
          <a:p>
            <a:pPr marL="228600" indent="-228600">
              <a:buFont typeface="+mj-lt"/>
              <a:buAutoNum type="arabicPeriod"/>
            </a:pPr>
            <a:r>
              <a:rPr lang="en-US" b="0" dirty="0"/>
              <a:t> Facilitator encourages the participants to ask questions and seek responses from each other.</a:t>
            </a:r>
          </a:p>
          <a:p>
            <a:pPr marL="228600" indent="-228600">
              <a:buFont typeface="+mj-lt"/>
              <a:buAutoNum type="arabicPeriod"/>
            </a:pPr>
            <a:r>
              <a:rPr lang="en-US" b="0" dirty="0"/>
              <a:t>To reflect upon the following:</a:t>
            </a:r>
          </a:p>
          <a:p>
            <a:pPr marL="628650" lvl="1" indent="-171450">
              <a:buFont typeface="Arial" panose="020B0604020202020204" pitchFamily="34" charset="0"/>
              <a:buChar char="•"/>
            </a:pPr>
            <a:r>
              <a:rPr lang="en-US" b="0" dirty="0"/>
              <a:t>Realise that not all problems be resolved all at once.</a:t>
            </a:r>
          </a:p>
          <a:p>
            <a:pPr marL="628650" lvl="1" indent="-171450">
              <a:buFont typeface="Arial" panose="020B0604020202020204" pitchFamily="34" charset="0"/>
              <a:buChar char="•"/>
            </a:pPr>
            <a:r>
              <a:rPr lang="en-US" b="0" dirty="0"/>
              <a:t>List all the problems mentioned in this excerpt of  UNICEF report. Are there any new issues which were not pointed in the last two days?</a:t>
            </a:r>
          </a:p>
          <a:p>
            <a:pPr marL="628650" lvl="1" indent="-171450">
              <a:buFont typeface="Arial" panose="020B0604020202020204" pitchFamily="34" charset="0"/>
              <a:buChar char="•"/>
            </a:pPr>
            <a:r>
              <a:rPr lang="en-US" b="0" dirty="0"/>
              <a:t>To ponder which of these issues can be addressed with collective effort from parents, community, school management, teachers and PDM?</a:t>
            </a:r>
          </a:p>
          <a:p>
            <a:pPr marL="0" lvl="0" indent="0">
              <a:buFont typeface="+mj-lt"/>
              <a:buNone/>
            </a:pPr>
            <a:r>
              <a:rPr lang="en-US" b="0" dirty="0"/>
              <a:t>4.  Conclude the activity by saying let us explore more about addressing such issues of dropouts. Here is short video about the strategies which can be used to address some of these issues.</a:t>
            </a:r>
          </a:p>
          <a:p>
            <a:pPr marL="228600" indent="-228600">
              <a:buFont typeface="+mj-lt"/>
              <a:buAutoNum type="arabicPeriod"/>
            </a:pPr>
            <a:endParaRPr lang="en-US" b="0" dirty="0"/>
          </a:p>
          <a:p>
            <a:r>
              <a:rPr lang="en-US" b="0" dirty="0"/>
              <a:t> </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51CBAA9-0D36-447C-B8BA-6354245A4DF8}"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10</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88245561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To the Facilitator: </a:t>
            </a:r>
          </a:p>
          <a:p>
            <a:endParaRPr lang="en-US" b="0" dirty="0"/>
          </a:p>
          <a:p>
            <a:r>
              <a:rPr lang="en-US" b="0" dirty="0"/>
              <a:t>This is a reading activity : 15 minutes. This is the second slides -  meant for the participants to read: they are excerpts from two sources: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b="0" dirty="0"/>
              <a:t>1. </a:t>
            </a:r>
            <a:r>
              <a:rPr lang="en-US" sz="1200" dirty="0">
                <a:solidFill>
                  <a:srgbClr val="333333"/>
                </a:solidFill>
              </a:rPr>
              <a:t>Source: Ministry of Education, Islamic Republic of Afghanistan, and United Nations Children’s Fund (UNICEF),  https://www.unicef.org/afghanistan/reports/global-initiative-out-school-children</a:t>
            </a:r>
            <a:endParaRPr lang="en-US" sz="1200" dirty="0"/>
          </a:p>
          <a:p>
            <a:r>
              <a:rPr lang="en-US" b="0" dirty="0"/>
              <a:t>2. </a:t>
            </a:r>
            <a:r>
              <a:rPr lang="en-US" sz="1200" dirty="0">
                <a:hlinkClick r:id="rId3"/>
              </a:rPr>
              <a:t>N for nose: state of the education report for India 2019; children with disabilities - UNESCO Digital Library</a:t>
            </a:r>
            <a:r>
              <a:rPr lang="en-US" sz="1200" dirty="0"/>
              <a:t>  P(75)</a:t>
            </a:r>
            <a:endParaRPr lang="en-US" b="0" dirty="0"/>
          </a:p>
          <a:p>
            <a:endParaRPr lang="en-US" dirty="0"/>
          </a:p>
        </p:txBody>
      </p:sp>
      <p:sp>
        <p:nvSpPr>
          <p:cNvPr id="4" name="Slide Number Placeholder 3"/>
          <p:cNvSpPr>
            <a:spLocks noGrp="1"/>
          </p:cNvSpPr>
          <p:nvPr>
            <p:ph type="sldNum" sz="quarter" idx="5"/>
          </p:nvPr>
        </p:nvSpPr>
        <p:spPr/>
        <p:txBody>
          <a:bodyPr/>
          <a:lstStyle/>
          <a:p>
            <a:fld id="{0B1D0485-54B8-4683-8670-33158BB4A7F2}" type="slidenum">
              <a:rPr lang="en-US" smtClean="0"/>
              <a:t>11</a:t>
            </a:fld>
            <a:endParaRPr lang="en-US"/>
          </a:p>
        </p:txBody>
      </p:sp>
    </p:spTree>
    <p:extLst>
      <p:ext uri="{BB962C8B-B14F-4D97-AF65-F5344CB8AC3E}">
        <p14:creationId xmlns:p14="http://schemas.microsoft.com/office/powerpoint/2010/main" val="139668423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To Facilitator</a:t>
            </a:r>
            <a:r>
              <a:rPr lang="en-US" dirty="0"/>
              <a:t>: </a:t>
            </a:r>
            <a:r>
              <a:rPr lang="en-US" b="0" dirty="0"/>
              <a:t>Preferable seating arrangement: In a circular form till lunch time</a:t>
            </a:r>
            <a:r>
              <a:rPr lang="en-US" b="1" dirty="0"/>
              <a:t>.</a:t>
            </a:r>
          </a:p>
          <a:p>
            <a:endParaRPr lang="en-US" b="0" dirty="0"/>
          </a:p>
          <a:p>
            <a:r>
              <a:rPr lang="en-US" b="0" dirty="0"/>
              <a:t>This is a reading activity : 15 minutes. This is the third slide -  meant for the participants to read: they are excerpts from two sources: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b="0" dirty="0"/>
              <a:t>1. </a:t>
            </a:r>
            <a:r>
              <a:rPr lang="en-US" sz="1200" dirty="0">
                <a:solidFill>
                  <a:srgbClr val="333333"/>
                </a:solidFill>
              </a:rPr>
              <a:t>Source: Ministry of Education, Islamic Republic of Afghanistan, and United Nations Children’s Fund (UNICEF),  https://www.unicef.org/afghanistan/reports/global-initiative-out-school-children</a:t>
            </a:r>
            <a:endParaRPr lang="en-US" sz="1200" dirty="0"/>
          </a:p>
          <a:p>
            <a:r>
              <a:rPr lang="en-US" b="0" dirty="0"/>
              <a:t>2. </a:t>
            </a:r>
            <a:r>
              <a:rPr lang="en-US" sz="1200" dirty="0">
                <a:hlinkClick r:id="rId3"/>
              </a:rPr>
              <a:t>N for nose: state of the education report for India 2019; children with disabilities - UNESCO Digital Library</a:t>
            </a:r>
            <a:r>
              <a:rPr lang="en-US" sz="1200" dirty="0"/>
              <a:t>  P(75)</a:t>
            </a:r>
            <a:endParaRPr lang="en-US" b="0" dirty="0"/>
          </a:p>
          <a:p>
            <a:r>
              <a:rPr lang="en-US" dirty="0"/>
              <a:t>tor: Post watching the documentary make a power point presentation about UDL</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51CBAA9-0D36-447C-B8BA-6354245A4DF8}"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12</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23294687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To Facilitator</a:t>
            </a:r>
            <a:r>
              <a:rPr lang="en-US" dirty="0"/>
              <a:t>: </a:t>
            </a:r>
            <a:r>
              <a:rPr lang="en-US" b="0" dirty="0"/>
              <a:t>Preferable seating arrangement: In a circular form till lunch time</a:t>
            </a:r>
            <a:r>
              <a:rPr lang="en-US" b="1" dirty="0"/>
              <a:t>.</a:t>
            </a:r>
          </a:p>
          <a:p>
            <a:endParaRPr lang="en-US" b="0" dirty="0"/>
          </a:p>
          <a:p>
            <a:r>
              <a:rPr lang="en-US" b="0" dirty="0"/>
              <a:t>This is a reading activity : 15 minutes. This is the fourth slide -  meant for the participants to read: they are excerpts from two sources: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b="0" dirty="0"/>
              <a:t>1. </a:t>
            </a:r>
            <a:r>
              <a:rPr lang="en-US" sz="1200" dirty="0">
                <a:solidFill>
                  <a:srgbClr val="333333"/>
                </a:solidFill>
              </a:rPr>
              <a:t>Source: Ministry of Education, Islamic Republic of Afghanistan, and United Nations Children’s Fund (UNICEF),  https://www.unicef.org/afghanistan/reports/global-initiative-out-school-children</a:t>
            </a:r>
            <a:endParaRPr lang="en-US" sz="1200" dirty="0"/>
          </a:p>
          <a:p>
            <a:r>
              <a:rPr lang="en-US" b="0" dirty="0"/>
              <a:t>2. </a:t>
            </a:r>
            <a:r>
              <a:rPr lang="en-US" sz="1200" dirty="0">
                <a:hlinkClick r:id="rId3"/>
              </a:rPr>
              <a:t>N for nose: state of the education report for India 2019; children with disabilities - UNESCO Digital Library</a:t>
            </a:r>
            <a:r>
              <a:rPr lang="en-US" sz="1200" dirty="0"/>
              <a:t>  P(75)</a:t>
            </a:r>
            <a:endParaRPr lang="en-US" b="0" dirty="0"/>
          </a:p>
          <a:p>
            <a:endParaRPr lang="en-US" dirty="0"/>
          </a:p>
        </p:txBody>
      </p:sp>
      <p:sp>
        <p:nvSpPr>
          <p:cNvPr id="4" name="Slide Number Placeholder 3"/>
          <p:cNvSpPr>
            <a:spLocks noGrp="1"/>
          </p:cNvSpPr>
          <p:nvPr>
            <p:ph type="sldNum" sz="quarter" idx="5"/>
          </p:nvPr>
        </p:nvSpPr>
        <p:spPr/>
        <p:txBody>
          <a:bodyPr/>
          <a:lstStyle/>
          <a:p>
            <a:fld id="{0B1D0485-54B8-4683-8670-33158BB4A7F2}" type="slidenum">
              <a:rPr lang="en-US" smtClean="0"/>
              <a:t>13</a:t>
            </a:fld>
            <a:endParaRPr lang="en-US"/>
          </a:p>
        </p:txBody>
      </p:sp>
    </p:spTree>
    <p:extLst>
      <p:ext uri="{BB962C8B-B14F-4D97-AF65-F5344CB8AC3E}">
        <p14:creationId xmlns:p14="http://schemas.microsoft.com/office/powerpoint/2010/main" val="298568760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Objective:</a:t>
            </a:r>
          </a:p>
          <a:p>
            <a:r>
              <a:rPr lang="en-US" b="0" dirty="0"/>
              <a:t>1</a:t>
            </a:r>
            <a:r>
              <a:rPr lang="en-US" b="1" dirty="0"/>
              <a:t>: </a:t>
            </a:r>
            <a:r>
              <a:rPr lang="en-US" b="0" dirty="0"/>
              <a:t>Practice self reading and discussing to understand new concepts with guidance.</a:t>
            </a:r>
          </a:p>
          <a:p>
            <a:r>
              <a:rPr lang="en-US" b="0" dirty="0"/>
              <a:t>2: Understanding the basic principles of UDL</a:t>
            </a:r>
          </a:p>
          <a:p>
            <a:endParaRPr lang="en-US" b="1" dirty="0"/>
          </a:p>
          <a:p>
            <a:r>
              <a:rPr lang="en-US" b="1" dirty="0"/>
              <a:t>Facilitator:</a:t>
            </a:r>
            <a:r>
              <a:rPr lang="en-US" dirty="0"/>
              <a:t> </a:t>
            </a:r>
          </a:p>
          <a:p>
            <a:r>
              <a:rPr lang="en-US" dirty="0"/>
              <a:t>It is recommended that the facilitators should have read all the three prior to training. During the training, for reading about UDL: Either everyone reads on their own or the facilitator reads aloud and explains.</a:t>
            </a:r>
          </a:p>
          <a:p>
            <a:r>
              <a:rPr lang="en-US" dirty="0"/>
              <a:t>(just a suggestion: no need for translation, the facilitator can read aloud like a textbook  and provide explanation while the participants follow the text or gives the gist of the message in the article  either in the beginning or in the end if the participants can read on their own.)</a:t>
            </a:r>
          </a:p>
          <a:p>
            <a:endParaRPr lang="en-US" dirty="0"/>
          </a:p>
          <a:p>
            <a:r>
              <a:rPr lang="en-US" b="1" dirty="0"/>
              <a:t>Activity:</a:t>
            </a:r>
          </a:p>
          <a:p>
            <a:pPr marL="228600" indent="-228600">
              <a:buFont typeface="+mj-lt"/>
              <a:buAutoNum type="arabicPeriod"/>
            </a:pPr>
            <a:r>
              <a:rPr lang="en-US" dirty="0"/>
              <a:t>Begin with a warmup activity: for shuffling and regrouping: </a:t>
            </a:r>
          </a:p>
          <a:p>
            <a:r>
              <a:rPr lang="en-US" dirty="0"/>
              <a:t>Get all participants to walk randomly inside a circle when the bell is ringing. When it stops, they must quickly form a circle. Repeat this five times. In the end, tell the participants to say left, right, left, right…one after the other. All those who said left will move to one side and those who said right will form another group. </a:t>
            </a:r>
          </a:p>
          <a:p>
            <a:pPr marL="0" indent="0">
              <a:buFont typeface="+mj-lt"/>
              <a:buNone/>
            </a:pPr>
            <a:endParaRPr lang="en-US" dirty="0"/>
          </a:p>
          <a:p>
            <a:pPr marL="0" indent="0">
              <a:buFont typeface="+mj-lt"/>
              <a:buNone/>
            </a:pPr>
            <a:r>
              <a:rPr lang="en-US" dirty="0"/>
              <a:t>2. Then they sit and read together: The articles in pdf are in the resources folder:  </a:t>
            </a:r>
          </a:p>
          <a:p>
            <a:pPr marL="457200" lvl="1" indent="0">
              <a:buFont typeface="+mj-lt"/>
              <a:buNone/>
            </a:pPr>
            <a:r>
              <a:rPr lang="en-US" dirty="0"/>
              <a:t>First read: during training: Anupam_Ahuja.pdf (docworkspace.com) – read about UDL for day 3file name in resources folder: “UDL for day 3”</a:t>
            </a:r>
          </a:p>
          <a:p>
            <a:pPr marL="457200" lvl="1" indent="0">
              <a:buFont typeface="+mj-lt"/>
              <a:buNone/>
            </a:pPr>
            <a:r>
              <a:rPr lang="en-US" dirty="0"/>
              <a:t>Later if time permits read/ skim through the next two or give it as an assignment</a:t>
            </a:r>
          </a:p>
          <a:p>
            <a:pPr marL="457200" lvl="1" indent="0">
              <a:buFont typeface="+mj-lt"/>
              <a:buNone/>
            </a:pPr>
            <a:endParaRPr lang="en-US" dirty="0"/>
          </a:p>
          <a:p>
            <a:pPr marL="914400" lvl="2" indent="0">
              <a:buFont typeface="+mj-lt"/>
              <a:buNone/>
            </a:pPr>
            <a:r>
              <a:rPr lang="en-US" dirty="0"/>
              <a:t>i:   UDL Lesson Planning | Understood - For learning and thinking differences  and </a:t>
            </a:r>
          </a:p>
          <a:p>
            <a:pPr marL="914400" lvl="2" indent="0">
              <a:buFont typeface="+mj-lt"/>
              <a:buNone/>
            </a:pPr>
            <a:r>
              <a:rPr lang="en-US" dirty="0"/>
              <a:t>ii:  Universal Design for Learning _ Understood - For learning and thinking differences</a:t>
            </a:r>
          </a:p>
          <a:p>
            <a:pPr marL="0" indent="0">
              <a:buFont typeface="+mj-lt"/>
              <a:buNone/>
            </a:pPr>
            <a:endParaRPr lang="en-US" dirty="0"/>
          </a:p>
          <a:p>
            <a:pPr marL="0" indent="0">
              <a:buFont typeface="+mj-lt"/>
              <a:buNone/>
            </a:pPr>
            <a:r>
              <a:rPr lang="en-US" dirty="0"/>
              <a:t>3. After reading the two groups are required to debate on what they agree and what they do not from the article. They need to also discuss why it is or it is not relevant to Afghan context.</a:t>
            </a:r>
          </a:p>
          <a:p>
            <a:pPr marL="0" indent="0">
              <a:buFont typeface="+mj-lt"/>
              <a:buNone/>
            </a:pPr>
            <a:r>
              <a:rPr lang="en-US" dirty="0"/>
              <a:t>4. Facilitator joins only when there is silence or misconceptions are discussed. Otherwise, the facilitator observes and records the participants’ understanding of UDL. These can be used as examples wherever relevant during the presentation.</a:t>
            </a:r>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0B1D0485-54B8-4683-8670-33158BB4A7F2}" type="slidenum">
              <a:rPr lang="en-US" smtClean="0"/>
              <a:t>14</a:t>
            </a:fld>
            <a:endParaRPr lang="en-US"/>
          </a:p>
        </p:txBody>
      </p:sp>
    </p:spTree>
    <p:extLst>
      <p:ext uri="{BB962C8B-B14F-4D97-AF65-F5344CB8AC3E}">
        <p14:creationId xmlns:p14="http://schemas.microsoft.com/office/powerpoint/2010/main" val="342825865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To Facilitator</a:t>
            </a:r>
            <a:r>
              <a:rPr lang="en-US" dirty="0"/>
              <a:t>: Post reading make a power point presentation about UDL (slide no 15 to 19)</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51CBAA9-0D36-447C-B8BA-6354245A4DF8}"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15</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82355959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To Facilitator: Post reading the two articles, make a power point presentation about UDL (slide no 15 to 19)</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51CBAA9-0D36-447C-B8BA-6354245A4DF8}"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16</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80507331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1" dirty="0"/>
              <a:t>To the Facilitator: </a:t>
            </a:r>
            <a:r>
              <a:rPr lang="en-US" dirty="0"/>
              <a:t>Is part of facilitator presentation of UDL : (slide no 15 to 19)</a:t>
            </a:r>
          </a:p>
          <a:p>
            <a:endParaRPr lang="en-US" b="1" dirty="0"/>
          </a:p>
          <a:p>
            <a:r>
              <a:rPr lang="en-US" b="0" dirty="0"/>
              <a:t>Continuing with the knowledge that integration is not inclusion, similarly, in inclusive pedagogy, instead of modification, accommodation is more beneficial to any child. </a:t>
            </a:r>
          </a:p>
          <a:p>
            <a:r>
              <a:rPr lang="en-US" b="1" dirty="0"/>
              <a:t>Objective:</a:t>
            </a:r>
          </a:p>
          <a:p>
            <a:r>
              <a:rPr lang="en-US" b="1" dirty="0"/>
              <a:t> </a:t>
            </a:r>
            <a:r>
              <a:rPr lang="en-US" b="0" dirty="0"/>
              <a:t>To distinguish between Modification and Accommodation in inclusive pedagogy.</a:t>
            </a:r>
          </a:p>
          <a:p>
            <a:endParaRPr lang="en-US" b="1" dirty="0"/>
          </a:p>
          <a:p>
            <a:endParaRPr lang="en-US" b="1" dirty="0"/>
          </a:p>
        </p:txBody>
      </p:sp>
      <p:sp>
        <p:nvSpPr>
          <p:cNvPr id="4" name="Slide Number Placeholder 3"/>
          <p:cNvSpPr>
            <a:spLocks noGrp="1"/>
          </p:cNvSpPr>
          <p:nvPr>
            <p:ph type="sldNum" sz="quarter" idx="5"/>
          </p:nvPr>
        </p:nvSpPr>
        <p:spPr/>
        <p:txBody>
          <a:bodyPr/>
          <a:lstStyle/>
          <a:p>
            <a:fld id="{0B1D0485-54B8-4683-8670-33158BB4A7F2}" type="slidenum">
              <a:rPr lang="en-US" smtClean="0"/>
              <a:t>17</a:t>
            </a:fld>
            <a:endParaRPr lang="en-US"/>
          </a:p>
        </p:txBody>
      </p:sp>
    </p:spTree>
    <p:extLst>
      <p:ext uri="{BB962C8B-B14F-4D97-AF65-F5344CB8AC3E}">
        <p14:creationId xmlns:p14="http://schemas.microsoft.com/office/powerpoint/2010/main" val="275465845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Facilitator</a:t>
            </a:r>
            <a:r>
              <a:rPr lang="en-US" dirty="0"/>
              <a:t> :Is part of facilitator presentation of UDL : (slide no 15 to 19)</a:t>
            </a:r>
          </a:p>
          <a:p>
            <a:endParaRPr lang="en-US" dirty="0"/>
          </a:p>
          <a:p>
            <a:r>
              <a:rPr lang="en-US" b="1" dirty="0"/>
              <a:t>Activity:</a:t>
            </a:r>
          </a:p>
          <a:p>
            <a:r>
              <a:rPr lang="en-US" dirty="0"/>
              <a:t>Suggest to the participants to observe the picture carefully and try to define UDL instruction.</a:t>
            </a:r>
          </a:p>
          <a:p>
            <a:r>
              <a:rPr lang="en-US" dirty="0"/>
              <a:t>The first on the left depicts uniform instruction in formal or conventional classroom</a:t>
            </a:r>
          </a:p>
          <a:p>
            <a:r>
              <a:rPr lang="en-US" dirty="0"/>
              <a:t>The middle one depicts integration and modification type of instruction.</a:t>
            </a:r>
          </a:p>
          <a:p>
            <a:r>
              <a:rPr lang="en-US" dirty="0"/>
              <a:t>The last one denotes differentiate accommodation.</a:t>
            </a:r>
          </a:p>
          <a:p>
            <a:r>
              <a:rPr lang="en-US" dirty="0"/>
              <a:t>Tell participants they will learn about a UDL lesson plan</a:t>
            </a:r>
          </a:p>
        </p:txBody>
      </p:sp>
      <p:sp>
        <p:nvSpPr>
          <p:cNvPr id="4" name="Slide Number Placeholder 3"/>
          <p:cNvSpPr>
            <a:spLocks noGrp="1"/>
          </p:cNvSpPr>
          <p:nvPr>
            <p:ph type="sldNum" sz="quarter" idx="5"/>
          </p:nvPr>
        </p:nvSpPr>
        <p:spPr/>
        <p:txBody>
          <a:bodyPr/>
          <a:lstStyle/>
          <a:p>
            <a:fld id="{0B1D0485-54B8-4683-8670-33158BB4A7F2}" type="slidenum">
              <a:rPr lang="en-US" smtClean="0"/>
              <a:t>18</a:t>
            </a:fld>
            <a:endParaRPr lang="en-US"/>
          </a:p>
        </p:txBody>
      </p:sp>
    </p:spTree>
    <p:extLst>
      <p:ext uri="{BB962C8B-B14F-4D97-AF65-F5344CB8AC3E}">
        <p14:creationId xmlns:p14="http://schemas.microsoft.com/office/powerpoint/2010/main" val="4018027635"/>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To Facilitator</a:t>
            </a:r>
            <a:r>
              <a:rPr lang="en-US" dirty="0"/>
              <a:t>: Post reading activity, this is the last slide of power point presentation about UDL: (slide no 15 to 19)</a:t>
            </a:r>
          </a:p>
          <a:p>
            <a:endParaRPr lang="en-US" dirty="0"/>
          </a:p>
          <a:p>
            <a:r>
              <a:rPr lang="en-US" dirty="0"/>
              <a:t>This is just for the participants to read, either facilitator can read or ask some participant to volunteer to read aloud. Pause and open up for discussion or clarification.</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51CBAA9-0D36-447C-B8BA-6354245A4DF8}"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19</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88887790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Facilitators: </a:t>
            </a:r>
          </a:p>
          <a:p>
            <a:r>
              <a:rPr lang="en-US" b="0" dirty="0"/>
              <a:t>Begin the day greeting the participants and follow the protocols. </a:t>
            </a:r>
          </a:p>
          <a:p>
            <a:r>
              <a:rPr lang="en-US" b="0" dirty="0"/>
              <a:t>Later walk through the participants about the schedule for day 3.</a:t>
            </a:r>
          </a:p>
          <a:p>
            <a:r>
              <a:rPr lang="en-US" b="0" dirty="0"/>
              <a:t> Remind the ground rules, state the expectations and learning outcomes from the participants. Return the interactive diaries, share your responses to general information and common issues applicable to all. If it is participant specific, ask them to go through your feedback, and get back to you for further clarification if any .</a:t>
            </a:r>
          </a:p>
          <a:p>
            <a:endParaRPr lang="en-US" dirty="0"/>
          </a:p>
          <a:p>
            <a:r>
              <a:rPr lang="en-US" dirty="0"/>
              <a:t>Day 3 Expectations: participants will be exposed to principles of UDL and they  experience on how to observe, facilitate and provide feedback to teachers.</a:t>
            </a:r>
          </a:p>
          <a:p>
            <a:endParaRPr lang="en-US" dirty="0"/>
          </a:p>
          <a:p>
            <a:r>
              <a:rPr lang="en-US" dirty="0"/>
              <a:t>Objectives:</a:t>
            </a:r>
          </a:p>
          <a:p>
            <a:pPr marL="628650" lvl="1" indent="-171450">
              <a:buFont typeface="Arial" panose="020B0604020202020204" pitchFamily="34" charset="0"/>
              <a:buChar char="•"/>
            </a:pPr>
            <a:r>
              <a:rPr lang="en-US" b="0" dirty="0"/>
              <a:t>Understand what inclusive schools do to accommodate diversity in students.</a:t>
            </a:r>
          </a:p>
          <a:p>
            <a:pPr marL="628650" lvl="1" indent="-171450">
              <a:buFont typeface="Arial" panose="020B0604020202020204" pitchFamily="34" charset="0"/>
              <a:buChar char="•"/>
            </a:pPr>
            <a:r>
              <a:rPr lang="en-US" b="0" dirty="0"/>
              <a:t>Understand the difference between conventional and UDL frameworks of teaching</a:t>
            </a:r>
          </a:p>
          <a:p>
            <a:pPr marL="628650" lvl="1" indent="-171450">
              <a:buFont typeface="Arial" panose="020B0604020202020204" pitchFamily="34" charset="0"/>
              <a:buChar char="•"/>
            </a:pPr>
            <a:r>
              <a:rPr lang="en-US" b="0" dirty="0"/>
              <a:t>Experience planning to teach using UDL framework</a:t>
            </a:r>
          </a:p>
          <a:p>
            <a:pPr marL="628650" lvl="1" indent="-171450">
              <a:buFont typeface="Arial" panose="020B0604020202020204" pitchFamily="34" charset="0"/>
              <a:buChar char="•"/>
            </a:pPr>
            <a:r>
              <a:rPr lang="en-US" b="0" dirty="0"/>
              <a:t>Strategies of facilitating teachers to practice inclusion.</a:t>
            </a:r>
          </a:p>
          <a:p>
            <a:pPr marL="628650" lvl="1" indent="-171450">
              <a:buFont typeface="Arial" panose="020B0604020202020204" pitchFamily="34" charset="0"/>
              <a:buChar char="•"/>
            </a:pPr>
            <a:r>
              <a:rPr lang="en-US" b="0" dirty="0"/>
              <a:t>Strategies to report the ground level situation to higher levels </a:t>
            </a:r>
          </a:p>
          <a:p>
            <a:endParaRPr lang="en-US" dirty="0"/>
          </a:p>
        </p:txBody>
      </p:sp>
      <p:sp>
        <p:nvSpPr>
          <p:cNvPr id="4" name="Slide Number Placeholder 3"/>
          <p:cNvSpPr>
            <a:spLocks noGrp="1"/>
          </p:cNvSpPr>
          <p:nvPr>
            <p:ph type="sldNum" sz="quarter" idx="5"/>
          </p:nvPr>
        </p:nvSpPr>
        <p:spPr/>
        <p:txBody>
          <a:bodyPr/>
          <a:lstStyle/>
          <a:p>
            <a:fld id="{0B1D0485-54B8-4683-8670-33158BB4A7F2}" type="slidenum">
              <a:rPr lang="en-US" smtClean="0"/>
              <a:t>2</a:t>
            </a:fld>
            <a:endParaRPr lang="en-US"/>
          </a:p>
        </p:txBody>
      </p:sp>
    </p:spTree>
    <p:extLst>
      <p:ext uri="{BB962C8B-B14F-4D97-AF65-F5344CB8AC3E}">
        <p14:creationId xmlns:p14="http://schemas.microsoft.com/office/powerpoint/2010/main" val="1470517908"/>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To Facilitator: Presentation of a sample UDL lesson plan</a:t>
            </a:r>
          </a:p>
          <a:p>
            <a:endParaRPr lang="en-US" b="1" dirty="0"/>
          </a:p>
          <a:p>
            <a:r>
              <a:rPr lang="en-US" b="1" dirty="0"/>
              <a:t>Prerequisite knowledge preferable in a facilitator: </a:t>
            </a:r>
          </a:p>
          <a:p>
            <a:endParaRPr lang="en-US" b="1" dirty="0"/>
          </a:p>
          <a:p>
            <a:pPr marL="685800" lvl="1" indent="-228600">
              <a:buFont typeface="+mj-lt"/>
              <a:buAutoNum type="arabicPeriod"/>
            </a:pPr>
            <a:r>
              <a:rPr lang="en-US" b="0" dirty="0"/>
              <a:t>Knowledge of OER</a:t>
            </a:r>
          </a:p>
          <a:p>
            <a:pPr marL="685800" lvl="1" indent="-228600">
              <a:buFont typeface="+mj-lt"/>
              <a:buAutoNum type="arabicPeriod"/>
            </a:pPr>
            <a:r>
              <a:rPr lang="en-US" b="0" dirty="0"/>
              <a:t>Knowledge of teaching and learning resources</a:t>
            </a:r>
          </a:p>
          <a:p>
            <a:pPr marL="685800" lvl="1" indent="-228600">
              <a:buFont typeface="+mj-lt"/>
              <a:buAutoNum type="arabicPeriod"/>
            </a:pPr>
            <a:r>
              <a:rPr lang="en-US" b="0" dirty="0"/>
              <a:t> Knowledge of the concept of resource center</a:t>
            </a:r>
          </a:p>
          <a:p>
            <a:pPr marL="685800" lvl="1" indent="-228600">
              <a:buFont typeface="+mj-lt"/>
              <a:buAutoNum type="arabicPeriod"/>
            </a:pPr>
            <a:r>
              <a:rPr lang="en-US" b="0" dirty="0"/>
              <a:t>Importance of lesson plans, kinds of lesson plans, difference in the way novice and experienced teachers pan their lessons</a:t>
            </a:r>
          </a:p>
          <a:p>
            <a:pPr marL="685800" lvl="1" indent="-228600">
              <a:buFont typeface="+mj-lt"/>
              <a:buAutoNum type="arabicPeriod"/>
            </a:pPr>
            <a:r>
              <a:rPr lang="en-US" b="0" dirty="0"/>
              <a:t>Knowledge of pedagogy: preferably to be thorough with the content of the 10-day pedagogy training</a:t>
            </a:r>
          </a:p>
          <a:p>
            <a:pPr marL="685800" lvl="1" indent="-228600">
              <a:buFont typeface="+mj-lt"/>
              <a:buAutoNum type="arabicPeriod"/>
            </a:pPr>
            <a:r>
              <a:rPr lang="en-US" b="0" dirty="0"/>
              <a:t>Familiar with the curriculum and textbooks at all levels.</a:t>
            </a:r>
          </a:p>
          <a:p>
            <a:pPr marL="685800" lvl="1" indent="-228600">
              <a:buFont typeface="+mj-lt"/>
              <a:buAutoNum type="arabicPeriod"/>
            </a:pPr>
            <a:r>
              <a:rPr lang="en-US" b="0" dirty="0"/>
              <a:t>The philosophy of UDL and its application in any classroom</a:t>
            </a:r>
          </a:p>
          <a:p>
            <a:pPr marL="685800" lvl="1" indent="-228600">
              <a:buFont typeface="+mj-lt"/>
              <a:buAutoNum type="arabicPeriod"/>
            </a:pPr>
            <a:r>
              <a:rPr lang="en-US" b="0" dirty="0"/>
              <a:t>Informed of the barriers, exclusions, prejudices, discrimination  that is prevailing in the society.</a:t>
            </a:r>
          </a:p>
          <a:p>
            <a:pPr marL="685800" lvl="1" indent="-228600">
              <a:buFont typeface="+mj-lt"/>
              <a:buAutoNum type="arabicPeriod"/>
            </a:pPr>
            <a:r>
              <a:rPr lang="en-US" b="0" dirty="0"/>
              <a:t>Communicate the knowledge that no intervention however successful in some context, can be grafted on to existing programs in a different context. It has to be adapted to the prevailing context. This is the adaptive expertise which needs to be developed in  all stakeholders in education preferably.</a:t>
            </a:r>
          </a:p>
          <a:p>
            <a:pPr marL="685800" lvl="1" indent="-228600">
              <a:buFont typeface="+mj-lt"/>
              <a:buAutoNum type="arabicPeriod"/>
            </a:pPr>
            <a:r>
              <a:rPr lang="en-US" b="0" dirty="0"/>
              <a:t>The PDMs should be informed of multiple sources of resources and ingenuity to provide need-based scaffolding. This knowledge will help PDMs to conduct meaningful TLC and enable skill transfer across different people and the contexts.</a:t>
            </a:r>
          </a:p>
          <a:p>
            <a:endParaRPr lang="en-US" b="1" dirty="0"/>
          </a:p>
          <a:p>
            <a:r>
              <a:rPr lang="en-US" b="1" dirty="0"/>
              <a:t>Suggestion: The facilitator can use any recent traditional lesson plan . The one given here is just representative.</a:t>
            </a:r>
          </a:p>
          <a:p>
            <a:r>
              <a:rPr lang="en-US" b="1" dirty="0"/>
              <a:t>Objective:</a:t>
            </a:r>
          </a:p>
          <a:p>
            <a:r>
              <a:rPr lang="en-US" b="1" dirty="0"/>
              <a:t>1. </a:t>
            </a:r>
            <a:r>
              <a:rPr lang="en-US" b="0" dirty="0"/>
              <a:t>The participants will be able to distinguish formal traditional lesson plan from UDL lesson plans by  considering potential barriers in the traditional lesson plans and to think of solutions that is appropriate to the context.</a:t>
            </a:r>
          </a:p>
          <a:p>
            <a:endParaRPr lang="en-US" b="1" dirty="0"/>
          </a:p>
          <a:p>
            <a:r>
              <a:rPr lang="en-US" b="0" dirty="0"/>
              <a:t>Presenting this to participants</a:t>
            </a:r>
            <a:r>
              <a:rPr lang="en-US" b="1" dirty="0"/>
              <a:t>:</a:t>
            </a:r>
          </a:p>
          <a:p>
            <a:r>
              <a:rPr lang="en-US" b="1" dirty="0"/>
              <a:t>This will happen in five  parts:</a:t>
            </a:r>
          </a:p>
          <a:p>
            <a:r>
              <a:rPr lang="en-US" b="1" dirty="0"/>
              <a:t>Part 1:  collective, facilitator led presentation of the format of UDL lesson plan</a:t>
            </a:r>
          </a:p>
          <a:p>
            <a:r>
              <a:rPr lang="en-US" b="0" dirty="0"/>
              <a:t>Explaining the sample UDL lesson plan. (the participants will have this as a handout with them </a:t>
            </a:r>
          </a:p>
          <a:p>
            <a:r>
              <a:rPr lang="en-US" b="0" dirty="0"/>
              <a:t>Draw participants attention to the three columns. The second column considers potential barriers and based on this the entries in the third column are arrived with lots of thought on minimizing the barriers.</a:t>
            </a:r>
          </a:p>
          <a:p>
            <a:r>
              <a:rPr lang="en-US" b="0" dirty="0"/>
              <a:t>To also present what to keep in mind while preparing UDL lesson plan. Key planning questions for using the modules, units and activities: (ref:UNICEF_00_ToT Introductory Booklet_March_2015.pdf )</a:t>
            </a:r>
          </a:p>
          <a:p>
            <a:r>
              <a:rPr lang="en-US" b="0" dirty="0"/>
              <a:t>What? What should be learnt? (Objectives)</a:t>
            </a:r>
          </a:p>
          <a:p>
            <a:r>
              <a:rPr lang="en-US" b="0" dirty="0"/>
              <a:t>Why? Why should it be learnt? (Purpose, Values)</a:t>
            </a:r>
          </a:p>
          <a:p>
            <a:r>
              <a:rPr lang="en-US" b="0" dirty="0"/>
              <a:t>Who? Who should be involved? (Commitment)</a:t>
            </a:r>
          </a:p>
          <a:p>
            <a:r>
              <a:rPr lang="en-US" b="0" dirty="0"/>
              <a:t>How? How should it be learnt? (Tools, Strategies)</a:t>
            </a:r>
          </a:p>
          <a:p>
            <a:r>
              <a:rPr lang="en-US" b="0" dirty="0"/>
              <a:t>Where? Where should it be learnt? (Enabling Environments)</a:t>
            </a:r>
          </a:p>
          <a:p>
            <a:r>
              <a:rPr lang="en-US" b="0" dirty="0"/>
              <a:t>When? When should it be learnt? (Planning coordinated actions in situations)</a:t>
            </a:r>
          </a:p>
          <a:p>
            <a:endParaRPr lang="en-US" b="0" dirty="0"/>
          </a:p>
          <a:p>
            <a:r>
              <a:rPr lang="en-US" b="1" dirty="0"/>
              <a:t>Part 2: Formation of two teams: Implementer team and Observer team.</a:t>
            </a:r>
          </a:p>
          <a:p>
            <a:r>
              <a:rPr lang="en-US" b="0" dirty="0"/>
              <a:t>Ask the participants to gather in a circle quickly within a minute. Then then in an order and succession one after the other they say implementer, observer,….</a:t>
            </a:r>
          </a:p>
          <a:p>
            <a:r>
              <a:rPr lang="en-US" b="0" dirty="0"/>
              <a:t>The one who says implementer takes two step forward and sits in the </a:t>
            </a:r>
            <a:r>
              <a:rPr lang="en-US" b="0" dirty="0" err="1"/>
              <a:t>centre</a:t>
            </a:r>
            <a:r>
              <a:rPr lang="en-US" b="0" dirty="0"/>
              <a:t>,  and the ones who says observer just takes two step back wards but stand </a:t>
            </a:r>
            <a:r>
              <a:rPr lang="en-US" b="0" dirty="0" err="1"/>
              <a:t>ther</a:t>
            </a:r>
            <a:r>
              <a:rPr lang="en-US" b="0" dirty="0"/>
              <a:t>.</a:t>
            </a:r>
          </a:p>
          <a:p>
            <a:r>
              <a:rPr lang="en-US" b="0" dirty="0"/>
              <a:t>Now tell the groups to make two different circles in the same venue.</a:t>
            </a:r>
          </a:p>
          <a:p>
            <a:r>
              <a:rPr lang="en-US" b="0" dirty="0"/>
              <a:t>Facilitator will now give some instructions which are common  to both teams and separate instructions for the individual team.</a:t>
            </a:r>
          </a:p>
          <a:p>
            <a:endParaRPr lang="en-US" b="0" dirty="0"/>
          </a:p>
          <a:p>
            <a:r>
              <a:rPr lang="en-US" b="1" dirty="0"/>
              <a:t>Instructions for all:</a:t>
            </a:r>
          </a:p>
          <a:p>
            <a:endParaRPr lang="en-US" b="1" dirty="0"/>
          </a:p>
          <a:p>
            <a:pPr marL="171450" indent="-171450">
              <a:buFont typeface="Arial" panose="020B0604020202020204" pitchFamily="34" charset="0"/>
              <a:buChar char="•"/>
            </a:pPr>
            <a:r>
              <a:rPr lang="en-US" b="0" dirty="0"/>
              <a:t>In this activity we will be able experience the process of preparing an UDL lesson plan. </a:t>
            </a:r>
          </a:p>
          <a:p>
            <a:pPr marL="171450" indent="-171450">
              <a:buFont typeface="Arial" panose="020B0604020202020204" pitchFamily="34" charset="0"/>
              <a:buChar char="•"/>
            </a:pPr>
            <a:r>
              <a:rPr lang="en-US" b="0" dirty="0"/>
              <a:t>In the first round all those who are in implementing team will prepare a lesson plan for any indoor activity. As a suggestion: the topic could be teaching a lesson in language/science/geography or narrating a story: lesson about a famous king, concept of pollution, concept of forms of land, any story –fiction/classic etc. </a:t>
            </a:r>
          </a:p>
          <a:p>
            <a:pPr marL="171450" indent="-171450">
              <a:buFont typeface="Arial" panose="020B0604020202020204" pitchFamily="34" charset="0"/>
              <a:buChar char="•"/>
            </a:pPr>
            <a:r>
              <a:rPr lang="en-US" b="0" dirty="0"/>
              <a:t>The implementing team will have to democratically come to quickly choose the theme to prepare UDL lesson plan. Then within them they can make pairs and prepare draft and share to make a common plan. This will enrich in terms of brainstorming on multiple resources. Alternately they all can sit together, distribute the task of who make rough copies and fair copy on a chart.</a:t>
            </a:r>
          </a:p>
          <a:p>
            <a:pPr marL="171450" indent="-171450">
              <a:buFont typeface="Arial" panose="020B0604020202020204" pitchFamily="34" charset="0"/>
              <a:buChar char="•"/>
            </a:pPr>
            <a:r>
              <a:rPr lang="en-US" b="0" dirty="0"/>
              <a:t>At the end of preparing lesson plan. They are expected to present it to all and are given  20 minutes for LP preparation and five minutes for presentation.</a:t>
            </a:r>
          </a:p>
          <a:p>
            <a:pPr marL="171450" indent="-171450">
              <a:buFont typeface="Arial" panose="020B0604020202020204" pitchFamily="34" charset="0"/>
              <a:buChar char="•"/>
            </a:pPr>
            <a:r>
              <a:rPr lang="en-US" b="0" dirty="0"/>
              <a:t>The presentation can be explaining the three columns, or they can display the flip chart and present a role play the classroom scenario where the UDL practice is enacted. The choice is left to participants.</a:t>
            </a:r>
          </a:p>
          <a:p>
            <a:pPr marL="171450" indent="-171450">
              <a:buFont typeface="Arial" panose="020B0604020202020204" pitchFamily="34" charset="0"/>
              <a:buChar char="•"/>
            </a:pPr>
            <a:r>
              <a:rPr lang="en-US" b="0" dirty="0"/>
              <a:t>While the implementation team is planning, the observer team OBSERVES. The objective of this observation is to stimulate the process and correct the process wherever needed in a participative manner. They should take care to not interfere and overpower in the decisions of the implementers. However, the observers will also make a presentation for 5 minutes to share constructive feedback to implementers  to provide a critical evaluation of the entire process of developing an UDL lesson plan.</a:t>
            </a:r>
          </a:p>
          <a:p>
            <a:pPr marL="171450" indent="-171450">
              <a:buFont typeface="Arial" panose="020B0604020202020204" pitchFamily="34" charset="0"/>
              <a:buChar char="•"/>
            </a:pPr>
            <a:r>
              <a:rPr lang="en-US" b="0" dirty="0"/>
              <a:t>After this participants break out for lunch. Facilitator must announce that post lunch the roles will reverse. The observers will become implementers and vice versa.</a:t>
            </a:r>
          </a:p>
          <a:p>
            <a:endParaRPr lang="en-US" b="1"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b="1" dirty="0"/>
              <a:t>Part 3: </a:t>
            </a:r>
            <a:r>
              <a:rPr lang="en-US" dirty="0"/>
              <a:t>UDL Lesson plan: template indoor activity</a:t>
            </a:r>
          </a:p>
          <a:p>
            <a:endParaRPr lang="en-US" b="1"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b="1" dirty="0"/>
              <a:t>Part 4: </a:t>
            </a:r>
            <a:r>
              <a:rPr lang="en-US" dirty="0"/>
              <a:t>UDL Lesson plan: template outdoor activity</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pPr marL="0" marR="0">
              <a:lnSpc>
                <a:spcPct val="150000"/>
              </a:lnSpc>
              <a:spcBef>
                <a:spcPts val="0"/>
              </a:spcBef>
              <a:spcAft>
                <a:spcPts val="0"/>
              </a:spcAft>
            </a:pPr>
            <a:r>
              <a:rPr lang="en-US" sz="1800" b="1" kern="12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Part 5:Conclusion: </a:t>
            </a:r>
            <a:r>
              <a:rPr lang="en-US" sz="1800" kern="12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Participants sit and do personal quiet reflection. In their personal diaries they make following entries:</a:t>
            </a:r>
            <a:endParaRPr lang="en-US" sz="1800" dirty="0">
              <a:solidFill>
                <a:srgbClr val="000000"/>
              </a:solidFill>
              <a:effectLst/>
              <a:latin typeface="Times New Roman" panose="02020603050405020304" pitchFamily="18" charset="0"/>
              <a:ea typeface="Calibri" panose="020F0502020204030204" pitchFamily="34" charset="0"/>
              <a:cs typeface="Calibri" panose="020F0502020204030204" pitchFamily="34" charset="0"/>
            </a:endParaRPr>
          </a:p>
          <a:p>
            <a:pPr marL="342900" marR="0" lvl="0" indent="-342900">
              <a:lnSpc>
                <a:spcPct val="150000"/>
              </a:lnSpc>
              <a:spcBef>
                <a:spcPts val="0"/>
              </a:spcBef>
              <a:spcAft>
                <a:spcPts val="0"/>
              </a:spcAft>
              <a:buFont typeface="+mj-lt"/>
              <a:buAutoNum type="arabicPeriod"/>
            </a:pPr>
            <a:r>
              <a:rPr lang="en-US" sz="1800" kern="12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list the difference between a usual lesson plan and a UDL lesson plan</a:t>
            </a:r>
            <a:endParaRPr lang="en-US" sz="1800" dirty="0">
              <a:solidFill>
                <a:srgbClr val="000000"/>
              </a:solidFill>
              <a:effectLst/>
              <a:latin typeface="Times New Roman" panose="02020603050405020304" pitchFamily="18" charset="0"/>
              <a:ea typeface="Calibri" panose="020F0502020204030204" pitchFamily="34" charset="0"/>
              <a:cs typeface="Calibri" panose="020F0502020204030204" pitchFamily="34" charset="0"/>
            </a:endParaRPr>
          </a:p>
          <a:p>
            <a:pPr marL="342900" marR="0" lvl="0" indent="-342900">
              <a:lnSpc>
                <a:spcPct val="150000"/>
              </a:lnSpc>
              <a:spcBef>
                <a:spcPts val="0"/>
              </a:spcBef>
              <a:spcAft>
                <a:spcPts val="0"/>
              </a:spcAft>
              <a:buFont typeface="+mj-lt"/>
              <a:buAutoNum type="arabicPeriod"/>
            </a:pPr>
            <a:r>
              <a:rPr lang="en-US" sz="1800" kern="12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When they visit the school,  what indicators do they think, which will reveal how much of UDL is seen in classroom activities? </a:t>
            </a:r>
            <a:endParaRPr lang="en-US" sz="1800" dirty="0">
              <a:solidFill>
                <a:srgbClr val="000000"/>
              </a:solidFill>
              <a:effectLst/>
              <a:latin typeface="Times New Roman" panose="02020603050405020304" pitchFamily="18" charset="0"/>
              <a:ea typeface="Calibri" panose="020F0502020204030204" pitchFamily="34" charset="0"/>
              <a:cs typeface="Calibri" panose="020F0502020204030204" pitchFamily="34" charset="0"/>
            </a:endParaRPr>
          </a:p>
          <a:p>
            <a:pPr marL="342900" marR="0" lvl="0" indent="-342900">
              <a:lnSpc>
                <a:spcPct val="150000"/>
              </a:lnSpc>
              <a:spcBef>
                <a:spcPts val="0"/>
              </a:spcBef>
              <a:spcAft>
                <a:spcPts val="0"/>
              </a:spcAft>
              <a:buFont typeface="+mj-lt"/>
              <a:buAutoNum type="arabicPeriod"/>
            </a:pPr>
            <a:r>
              <a:rPr lang="en-US" sz="1800" kern="12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What is their take home learning today?</a:t>
            </a:r>
            <a:endParaRPr lang="en-US" sz="1800" dirty="0">
              <a:solidFill>
                <a:srgbClr val="000000"/>
              </a:solidFill>
              <a:effectLst/>
              <a:latin typeface="Times New Roman" panose="02020603050405020304" pitchFamily="18" charset="0"/>
              <a:ea typeface="Calibri" panose="020F0502020204030204" pitchFamily="34" charset="0"/>
              <a:cs typeface="Calibri" panose="020F050202020403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endParaRPr lang="en-US" b="1" dirty="0"/>
          </a:p>
          <a:p>
            <a:endParaRPr lang="en-US" b="1"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51CBAA9-0D36-447C-B8BA-6354245A4DF8}"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20</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759765705"/>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To Facilitator</a:t>
            </a:r>
            <a:r>
              <a:rPr lang="en-US" dirty="0"/>
              <a:t>:</a:t>
            </a:r>
          </a:p>
          <a:p>
            <a:endParaRPr lang="en-US" b="1"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b="1" dirty="0"/>
              <a:t>Part 3: </a:t>
            </a:r>
            <a:r>
              <a:rPr lang="en-US" dirty="0"/>
              <a:t>UDL Lesson plan: template indoor activity</a:t>
            </a:r>
          </a:p>
          <a:p>
            <a:pPr marL="171450" indent="-171450">
              <a:buFont typeface="Arial" panose="020B0604020202020204" pitchFamily="34" charset="0"/>
              <a:buChar char="•"/>
            </a:pPr>
            <a:r>
              <a:rPr lang="en-US" b="0" dirty="0"/>
              <a:t>In the first round all those who are in implementing team will prepare a lesson plan for any indoor activity. As a suggestion: the topic could be teaching a lesson in language/science/geography or narrating a story: lesson about a famous king, concept of pollution, concept of forms of land, any story –fiction/classic etc. </a:t>
            </a:r>
          </a:p>
          <a:p>
            <a:pPr marL="171450" indent="-171450">
              <a:buFont typeface="Arial" panose="020B0604020202020204" pitchFamily="34" charset="0"/>
              <a:buChar char="•"/>
            </a:pPr>
            <a:r>
              <a:rPr lang="en-US" b="0" dirty="0"/>
              <a:t>The implementing team will have to democratically come to quickly choose the theme to prepare UDL lesson plan. Then within them they can make pairs and prepare draft and share to make a common plan. This will enrich in terms of brainstorming on multiple resources. Alternately they all can sit together, distribute the task of who make rough copies and fair copy on a chart.</a:t>
            </a:r>
          </a:p>
          <a:p>
            <a:pPr marL="171450" indent="-171450">
              <a:buFont typeface="Arial" panose="020B0604020202020204" pitchFamily="34" charset="0"/>
              <a:buChar char="•"/>
            </a:pPr>
            <a:r>
              <a:rPr lang="en-US" b="0" dirty="0"/>
              <a:t>At the end of preparing lesson plan. They are expected to present it to all and are given  20 minutes for LP preparation and five minutes for presentation.</a:t>
            </a:r>
          </a:p>
          <a:p>
            <a:pPr marL="171450" indent="-171450">
              <a:buFont typeface="Arial" panose="020B0604020202020204" pitchFamily="34" charset="0"/>
              <a:buChar char="•"/>
            </a:pPr>
            <a:r>
              <a:rPr lang="en-US" b="0" dirty="0"/>
              <a:t>The presentation can be explaining the three columns, or they can display the flip chart and present a role play the classroom scenario where the UDL practice is enacted. The choice is left to participants.</a:t>
            </a:r>
          </a:p>
          <a:p>
            <a:pPr marL="171450" indent="-171450">
              <a:buFont typeface="Arial" panose="020B0604020202020204" pitchFamily="34" charset="0"/>
              <a:buChar char="•"/>
            </a:pPr>
            <a:r>
              <a:rPr lang="en-US" b="0" dirty="0"/>
              <a:t>While the implementation team is planning, the observer team OBSERVES. The objective of this observation is to stimulate the process and correct the process wherever needed in a participative manner. They should take care to not interfere and overpower in the decisions of the implementers. However, the observers will also make a presentation for 5 minutes to share constructive feedback to implementers  to provide a critical evaluation of the entire process of developing an UDL lesson plan.</a:t>
            </a:r>
          </a:p>
          <a:p>
            <a:pPr marL="171450" indent="-171450">
              <a:buFont typeface="Arial" panose="020B0604020202020204" pitchFamily="34" charset="0"/>
              <a:buChar char="•"/>
            </a:pPr>
            <a:r>
              <a:rPr lang="en-US" b="0" dirty="0"/>
              <a:t>After this participants break out for lunch. Facilitator must announce that post lunch the roles will reverse. The observers will become implementers and vice versa.</a:t>
            </a:r>
          </a:p>
          <a:p>
            <a:endParaRPr lang="en-US" b="1" dirty="0"/>
          </a:p>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51CBAA9-0D36-447C-B8BA-6354245A4DF8}"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21</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153231648"/>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b="1" kern="12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Part 4:</a:t>
            </a:r>
            <a:endParaRPr lang="en-US" sz="1800" dirty="0">
              <a:solidFill>
                <a:srgbClr val="000000"/>
              </a:solidFill>
              <a:effectLst/>
              <a:latin typeface="Times New Roman" panose="02020603050405020304" pitchFamily="18" charset="0"/>
              <a:ea typeface="Calibri" panose="020F0502020204030204" pitchFamily="34" charset="0"/>
              <a:cs typeface="Calibri" panose="020F0502020204030204" pitchFamily="34" charset="0"/>
            </a:endParaRPr>
          </a:p>
          <a:p>
            <a:endParaRPr lang="en-US" b="1" dirty="0"/>
          </a:p>
          <a:p>
            <a:r>
              <a:rPr lang="en-US" b="1" dirty="0"/>
              <a:t>To the Facilitator</a:t>
            </a:r>
            <a:r>
              <a:rPr lang="en-US" dirty="0"/>
              <a:t>: This is a collective activity for the two teams. This is for planning outdoor activity</a:t>
            </a:r>
          </a:p>
          <a:p>
            <a:endParaRPr lang="en-US" dirty="0"/>
          </a:p>
          <a:p>
            <a:r>
              <a:rPr lang="en-US" dirty="0"/>
              <a:t>Instructions:</a:t>
            </a:r>
          </a:p>
          <a:p>
            <a:r>
              <a:rPr lang="en-US" dirty="0"/>
              <a:t>1. Similar to what you did before lunch break</a:t>
            </a:r>
          </a:p>
          <a:p>
            <a:r>
              <a:rPr lang="en-US" dirty="0"/>
              <a:t>2. To make sure that both the teams experience being a performer and an observer.</a:t>
            </a:r>
          </a:p>
          <a:p>
            <a:endParaRPr lang="en-US" dirty="0"/>
          </a:p>
          <a:p>
            <a:r>
              <a:rPr lang="en-US" dirty="0"/>
              <a:t>Team 2 Performers: will use this template to discuss and develop a plan for out door activity using UDL principles.</a:t>
            </a:r>
          </a:p>
          <a:p>
            <a:r>
              <a:rPr lang="en-US" dirty="0"/>
              <a:t>Team 1 Observers : stimulate the process of planning and correct the process.</a:t>
            </a:r>
          </a:p>
          <a:p>
            <a:endParaRPr lang="en-US" dirty="0"/>
          </a:p>
          <a:p>
            <a:pPr marL="171450" indent="-171450">
              <a:buFont typeface="Arial" panose="020B0604020202020204" pitchFamily="34" charset="0"/>
              <a:buChar char="•"/>
            </a:pPr>
            <a:r>
              <a:rPr lang="en-US" b="0" dirty="0"/>
              <a:t>As a suggestion: the topic could be teaching some game-volleyball/ sports-day preparation/annual day/regular  morning assembly/and so on</a:t>
            </a:r>
          </a:p>
          <a:p>
            <a:pPr marL="171450" indent="-171450">
              <a:buFont typeface="Arial" panose="020B0604020202020204" pitchFamily="34" charset="0"/>
              <a:buChar char="•"/>
            </a:pPr>
            <a:r>
              <a:rPr lang="en-US" b="0" dirty="0"/>
              <a:t>The implementing team will have to democratically come to quickly choose the theme to prepare UDL lesson plan. Then within them they can make pairs and prepare draft and share to make a common plan. This will enrich in terms of brainstorming on multiple resources. Alternately they all can sit together, distribute the task of who make rough copies and fair copy on a chart.</a:t>
            </a:r>
          </a:p>
          <a:p>
            <a:pPr marL="171450" indent="-171450">
              <a:buFont typeface="Arial" panose="020B0604020202020204" pitchFamily="34" charset="0"/>
              <a:buChar char="•"/>
            </a:pPr>
            <a:r>
              <a:rPr lang="en-US" b="0" dirty="0"/>
              <a:t>At the end of preparing lesson plan. They are expected to present it to all and are given  20 minutes for LP preparation and five minutes for presentation.</a:t>
            </a:r>
          </a:p>
          <a:p>
            <a:pPr marL="171450" indent="-171450">
              <a:buFont typeface="Arial" panose="020B0604020202020204" pitchFamily="34" charset="0"/>
              <a:buChar char="•"/>
            </a:pPr>
            <a:r>
              <a:rPr lang="en-US" b="0" dirty="0"/>
              <a:t>The presentation can be explaining the three columns, or they can display the flip chart and present a role play the classroom scenario where the UDL practice is enacted. The choice is left to participants.</a:t>
            </a:r>
          </a:p>
          <a:p>
            <a:pPr marL="171450" indent="-171450">
              <a:buFont typeface="Arial" panose="020B0604020202020204" pitchFamily="34" charset="0"/>
              <a:buChar char="•"/>
            </a:pPr>
            <a:r>
              <a:rPr lang="en-US" b="0" dirty="0"/>
              <a:t>While the implementation team is planning, the observer team OBSERVES. The objective of this observation is to stimulate the process and correct the process wherever needed in a participative manner. They should take care to not interfere and overpower in the decisions of the implementers. However, the observers will also make a presentation for 5 minutes to share constructive feedback to implementers  to provide a critical evaluation of the entire process of developing an UDL lesson plan.</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800" kern="12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After this participants perform a warm-up activity: Facilitator must announce that post the warm-up activity for three-minutes they will move on to do part -5 of this activity.</a:t>
            </a:r>
            <a:endParaRPr lang="en-US" sz="1800" dirty="0">
              <a:solidFill>
                <a:srgbClr val="000000"/>
              </a:solidFill>
              <a:effectLst/>
              <a:latin typeface="Times New Roman" panose="02020603050405020304" pitchFamily="18" charset="0"/>
              <a:ea typeface="Calibri" panose="020F0502020204030204" pitchFamily="34" charset="0"/>
              <a:cs typeface="Calibri" panose="020F0502020204030204" pitchFamily="34" charset="0"/>
            </a:endParaRPr>
          </a:p>
          <a:p>
            <a:pPr marL="0" indent="0">
              <a:buFont typeface="Arial" panose="020B0604020202020204" pitchFamily="34" charset="0"/>
              <a:buNone/>
            </a:pPr>
            <a:endParaRPr lang="en-US" b="0" dirty="0"/>
          </a:p>
          <a:p>
            <a:endParaRPr lang="en-US" b="1" dirty="0"/>
          </a:p>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51CBAA9-0D36-447C-B8BA-6354245A4DF8}"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22</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50337224"/>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50000"/>
              </a:lnSpc>
              <a:spcBef>
                <a:spcPts val="0"/>
              </a:spcBef>
              <a:spcAft>
                <a:spcPts val="0"/>
              </a:spcAft>
            </a:pPr>
            <a:endParaRPr lang="en-US" sz="1800" b="1" kern="1200" dirty="0">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p>
            <a:pPr marL="0" marR="0">
              <a:lnSpc>
                <a:spcPct val="150000"/>
              </a:lnSpc>
              <a:spcBef>
                <a:spcPts val="0"/>
              </a:spcBef>
              <a:spcAft>
                <a:spcPts val="0"/>
              </a:spcAft>
            </a:pPr>
            <a:r>
              <a:rPr lang="en-US" sz="1800" b="1" kern="12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Facilitator: </a:t>
            </a:r>
            <a:r>
              <a:rPr lang="en-US" sz="1800" b="0" kern="12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After the outdoor activity planning and presentation,  participants perform a warmup activity: Facilitator must announce that post the warm-up activity for three-minutes they will move on to do part -5 of this activity.</a:t>
            </a:r>
          </a:p>
          <a:p>
            <a:pPr marL="0" marR="0">
              <a:lnSpc>
                <a:spcPct val="150000"/>
              </a:lnSpc>
              <a:spcBef>
                <a:spcPts val="0"/>
              </a:spcBef>
              <a:spcAft>
                <a:spcPts val="0"/>
              </a:spcAft>
            </a:pPr>
            <a:endParaRPr lang="en-US" sz="1800" b="1" kern="1200" dirty="0">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p>
            <a:pPr marL="0" marR="0">
              <a:lnSpc>
                <a:spcPct val="150000"/>
              </a:lnSpc>
              <a:spcBef>
                <a:spcPts val="0"/>
              </a:spcBef>
              <a:spcAft>
                <a:spcPts val="0"/>
              </a:spcAft>
            </a:pPr>
            <a:r>
              <a:rPr lang="en-US" sz="1200" b="1" kern="12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Part 5:Conclusion: </a:t>
            </a:r>
          </a:p>
          <a:p>
            <a:pPr marL="0" marR="0">
              <a:lnSpc>
                <a:spcPct val="150000"/>
              </a:lnSpc>
              <a:spcBef>
                <a:spcPts val="0"/>
              </a:spcBef>
              <a:spcAft>
                <a:spcPts val="0"/>
              </a:spcAft>
            </a:pPr>
            <a:endParaRPr lang="en-US" sz="1100" dirty="0">
              <a:solidFill>
                <a:srgbClr val="000000"/>
              </a:solidFill>
              <a:effectLst/>
              <a:latin typeface="Times New Roman" panose="02020603050405020304" pitchFamily="18" charset="0"/>
              <a:ea typeface="Calibri" panose="020F0502020204030204" pitchFamily="34" charset="0"/>
              <a:cs typeface="Calibri" panose="020F0502020204030204" pitchFamily="34" charset="0"/>
            </a:endParaRPr>
          </a:p>
          <a:p>
            <a:pPr marL="0" marR="0">
              <a:lnSpc>
                <a:spcPct val="150000"/>
              </a:lnSpc>
              <a:spcBef>
                <a:spcPts val="0"/>
              </a:spcBef>
              <a:spcAft>
                <a:spcPts val="0"/>
              </a:spcAft>
            </a:pPr>
            <a:r>
              <a:rPr lang="en-US" sz="1200" b="1" kern="12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To Facilitator: </a:t>
            </a:r>
            <a:endParaRPr lang="en-US" sz="1100" dirty="0">
              <a:solidFill>
                <a:srgbClr val="000000"/>
              </a:solidFill>
              <a:effectLst/>
              <a:latin typeface="Times New Roman" panose="02020603050405020304" pitchFamily="18" charset="0"/>
              <a:ea typeface="Calibri" panose="020F0502020204030204" pitchFamily="34" charset="0"/>
              <a:cs typeface="Calibri" panose="020F0502020204030204" pitchFamily="34" charset="0"/>
            </a:endParaRPr>
          </a:p>
          <a:p>
            <a:pPr marL="0" marR="0">
              <a:lnSpc>
                <a:spcPct val="150000"/>
              </a:lnSpc>
              <a:spcBef>
                <a:spcPts val="0"/>
              </a:spcBef>
              <a:spcAft>
                <a:spcPts val="0"/>
              </a:spcAft>
            </a:pPr>
            <a:r>
              <a:rPr lang="en-US" sz="1200" b="1" kern="12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Step 1:</a:t>
            </a:r>
            <a:r>
              <a:rPr lang="en-US" sz="1200" kern="12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After the outdoor activity planning and presentation,  participants perform a warmup activity: Facilitator must announce that post the warm-up activity for three-minutes they will move on to do part -5 of this activity.</a:t>
            </a:r>
            <a:endParaRPr lang="en-US" sz="1100" dirty="0">
              <a:solidFill>
                <a:srgbClr val="000000"/>
              </a:solidFill>
              <a:effectLst/>
              <a:latin typeface="Times New Roman" panose="02020603050405020304" pitchFamily="18" charset="0"/>
              <a:ea typeface="Calibri" panose="020F0502020204030204" pitchFamily="34" charset="0"/>
              <a:cs typeface="Calibri" panose="020F0502020204030204" pitchFamily="34" charset="0"/>
            </a:endParaRPr>
          </a:p>
          <a:p>
            <a:pPr marL="0" marR="0">
              <a:lnSpc>
                <a:spcPct val="150000"/>
              </a:lnSpc>
              <a:spcBef>
                <a:spcPts val="0"/>
              </a:spcBef>
              <a:spcAft>
                <a:spcPts val="0"/>
              </a:spcAft>
            </a:pPr>
            <a:r>
              <a:rPr lang="en-US" sz="1200" b="1" kern="12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Step 2:</a:t>
            </a:r>
            <a:r>
              <a:rPr lang="en-US" sz="1200" kern="12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Participants now need to sit and do personal quiet reflection. In their personal diaries they make following entries:</a:t>
            </a:r>
            <a:endParaRPr lang="en-US" sz="1100" dirty="0">
              <a:solidFill>
                <a:srgbClr val="000000"/>
              </a:solidFill>
              <a:effectLst/>
              <a:latin typeface="Times New Roman" panose="02020603050405020304" pitchFamily="18" charset="0"/>
              <a:ea typeface="Calibri" panose="020F0502020204030204" pitchFamily="34" charset="0"/>
              <a:cs typeface="Calibri" panose="020F0502020204030204" pitchFamily="34" charset="0"/>
            </a:endParaRPr>
          </a:p>
          <a:p>
            <a:pPr marL="342900" marR="0" lvl="0" indent="-342900">
              <a:lnSpc>
                <a:spcPct val="150000"/>
              </a:lnSpc>
              <a:spcBef>
                <a:spcPts val="0"/>
              </a:spcBef>
              <a:spcAft>
                <a:spcPts val="0"/>
              </a:spcAft>
              <a:buFont typeface="+mj-lt"/>
              <a:buAutoNum type="arabicPeriod"/>
              <a:tabLst>
                <a:tab pos="457200" algn="l"/>
              </a:tabLst>
            </a:pPr>
            <a:r>
              <a:rPr lang="en-US" sz="1200" kern="12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list the difference between a usual lesson plan and a UDL lesson plan</a:t>
            </a:r>
            <a:endParaRPr lang="en-US" sz="1100" dirty="0">
              <a:solidFill>
                <a:srgbClr val="000000"/>
              </a:solidFill>
              <a:effectLst/>
              <a:latin typeface="Times New Roman" panose="02020603050405020304" pitchFamily="18" charset="0"/>
              <a:ea typeface="Calibri" panose="020F0502020204030204" pitchFamily="34" charset="0"/>
              <a:cs typeface="Calibri" panose="020F0502020204030204" pitchFamily="34" charset="0"/>
            </a:endParaRPr>
          </a:p>
          <a:p>
            <a:pPr marL="342900" marR="0" lvl="0" indent="-342900">
              <a:lnSpc>
                <a:spcPct val="150000"/>
              </a:lnSpc>
              <a:spcBef>
                <a:spcPts val="0"/>
              </a:spcBef>
              <a:spcAft>
                <a:spcPts val="0"/>
              </a:spcAft>
              <a:buFont typeface="+mj-lt"/>
              <a:buAutoNum type="arabicPeriod"/>
              <a:tabLst>
                <a:tab pos="457200" algn="l"/>
              </a:tabLst>
            </a:pPr>
            <a:r>
              <a:rPr lang="en-US" sz="1200" kern="12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When they visit the school,  what indicators do they think, which will reveal how much of UDL is seen in classroom activities? </a:t>
            </a:r>
            <a:endParaRPr lang="en-US" sz="1100" dirty="0">
              <a:solidFill>
                <a:srgbClr val="000000"/>
              </a:solidFill>
              <a:effectLst/>
              <a:latin typeface="Times New Roman" panose="02020603050405020304" pitchFamily="18" charset="0"/>
              <a:ea typeface="Calibri" panose="020F0502020204030204" pitchFamily="34" charset="0"/>
              <a:cs typeface="Calibri" panose="020F0502020204030204" pitchFamily="34" charset="0"/>
            </a:endParaRPr>
          </a:p>
          <a:p>
            <a:pPr marL="342900" marR="0" lvl="0" indent="-342900">
              <a:lnSpc>
                <a:spcPct val="150000"/>
              </a:lnSpc>
              <a:spcBef>
                <a:spcPts val="0"/>
              </a:spcBef>
              <a:spcAft>
                <a:spcPts val="0"/>
              </a:spcAft>
              <a:buFont typeface="+mj-lt"/>
              <a:buAutoNum type="arabicPeriod"/>
              <a:tabLst>
                <a:tab pos="457200" algn="l"/>
              </a:tabLst>
            </a:pPr>
            <a:r>
              <a:rPr lang="en-US" sz="1200" kern="12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What is their take home learning today?</a:t>
            </a:r>
            <a:endParaRPr lang="en-US" sz="1100" dirty="0">
              <a:solidFill>
                <a:srgbClr val="000000"/>
              </a:solidFill>
              <a:effectLst/>
              <a:latin typeface="Times New Roman" panose="02020603050405020304" pitchFamily="18" charset="0"/>
              <a:ea typeface="Calibri" panose="020F0502020204030204" pitchFamily="34" charset="0"/>
              <a:cs typeface="Calibri" panose="020F0502020204030204" pitchFamily="34" charset="0"/>
            </a:endParaRPr>
          </a:p>
          <a:p>
            <a:pPr marL="0" marR="0">
              <a:lnSpc>
                <a:spcPct val="150000"/>
              </a:lnSpc>
              <a:spcBef>
                <a:spcPts val="0"/>
              </a:spcBef>
              <a:spcAft>
                <a:spcPts val="0"/>
              </a:spcAft>
            </a:pPr>
            <a:r>
              <a:rPr lang="en-US" sz="1200" b="1" kern="12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Step 3: 	</a:t>
            </a:r>
            <a:endParaRPr lang="en-US" sz="1100" dirty="0">
              <a:solidFill>
                <a:srgbClr val="000000"/>
              </a:solidFill>
              <a:effectLst/>
              <a:latin typeface="Times New Roman" panose="02020603050405020304" pitchFamily="18" charset="0"/>
              <a:ea typeface="Calibri" panose="020F0502020204030204" pitchFamily="34" charset="0"/>
              <a:cs typeface="Calibri" panose="020F0502020204030204" pitchFamily="34" charset="0"/>
            </a:endParaRPr>
          </a:p>
          <a:p>
            <a:pPr marL="0" marR="0">
              <a:lnSpc>
                <a:spcPct val="150000"/>
              </a:lnSpc>
              <a:spcBef>
                <a:spcPts val="0"/>
              </a:spcBef>
              <a:spcAft>
                <a:spcPts val="0"/>
              </a:spcAft>
            </a:pPr>
            <a:r>
              <a:rPr lang="en-US" sz="1200" b="1" kern="12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Objective</a:t>
            </a:r>
            <a:r>
              <a:rPr lang="en-US" sz="1200" kern="12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to facilitate the participants to begin to think and brainstorm on what can be included to achieve the  Vision for Afghanistan which is equitable access to education. But how does UDL enable to materialize? UDL could be one of the many strategies.</a:t>
            </a:r>
            <a:endParaRPr lang="en-US" sz="1100" dirty="0">
              <a:solidFill>
                <a:srgbClr val="000000"/>
              </a:solidFill>
              <a:effectLst/>
              <a:latin typeface="Times New Roman" panose="02020603050405020304" pitchFamily="18" charset="0"/>
              <a:ea typeface="Calibri" panose="020F0502020204030204" pitchFamily="34" charset="0"/>
              <a:cs typeface="Calibri" panose="020F0502020204030204" pitchFamily="34" charset="0"/>
            </a:endParaRPr>
          </a:p>
          <a:p>
            <a:pPr marL="0" marR="0">
              <a:lnSpc>
                <a:spcPct val="150000"/>
              </a:lnSpc>
              <a:spcBef>
                <a:spcPts val="0"/>
              </a:spcBef>
              <a:spcAft>
                <a:spcPts val="0"/>
              </a:spcAft>
            </a:pPr>
            <a:r>
              <a:rPr lang="en-US" sz="1200" b="1" kern="12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To Facilitator</a:t>
            </a:r>
            <a:r>
              <a:rPr lang="en-US" sz="1200" kern="12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Recommended Prereading of the following excerpt  and show the slide, ask participants to read in mind.</a:t>
            </a:r>
            <a:endParaRPr lang="en-US" sz="1100" dirty="0">
              <a:solidFill>
                <a:srgbClr val="000000"/>
              </a:solidFill>
              <a:effectLst/>
              <a:latin typeface="Times New Roman" panose="02020603050405020304" pitchFamily="18" charset="0"/>
              <a:ea typeface="Calibri" panose="020F0502020204030204" pitchFamily="34" charset="0"/>
              <a:cs typeface="Calibri" panose="020F0502020204030204" pitchFamily="34" charset="0"/>
            </a:endParaRPr>
          </a:p>
          <a:p>
            <a:pPr marL="0" marR="0">
              <a:lnSpc>
                <a:spcPct val="150000"/>
              </a:lnSpc>
              <a:spcBef>
                <a:spcPts val="0"/>
              </a:spcBef>
              <a:spcAft>
                <a:spcPts val="0"/>
              </a:spcAft>
            </a:pPr>
            <a:r>
              <a:rPr lang="en-US" sz="1200" kern="12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Did you know?</a:t>
            </a:r>
            <a:endParaRPr lang="en-US" sz="1100" dirty="0">
              <a:solidFill>
                <a:srgbClr val="000000"/>
              </a:solidFill>
              <a:effectLst/>
              <a:latin typeface="Times New Roman" panose="02020603050405020304" pitchFamily="18" charset="0"/>
              <a:ea typeface="Calibri" panose="020F0502020204030204" pitchFamily="34" charset="0"/>
              <a:cs typeface="Calibri" panose="020F0502020204030204" pitchFamily="34" charset="0"/>
            </a:endParaRPr>
          </a:p>
          <a:p>
            <a:pPr marL="0" marR="0">
              <a:lnSpc>
                <a:spcPct val="150000"/>
              </a:lnSpc>
              <a:spcBef>
                <a:spcPts val="0"/>
              </a:spcBef>
              <a:spcAft>
                <a:spcPts val="0"/>
              </a:spcAft>
            </a:pPr>
            <a:r>
              <a:rPr lang="en-US" sz="1200" kern="12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The National Education Plan (NESP) III 2017-2021 reports significant achievements since 2001 with regards to access and girls’ education. Since 2001, the number of children enrolled in General Education (grades 1-12) has risen by almost nine times, from 0.9 million (almost none of them girls) to 9.2 million with 39% girls. The number of schools has also increased from 3,400 to 16,400.</a:t>
            </a:r>
            <a:endParaRPr lang="en-US" sz="1100" dirty="0">
              <a:solidFill>
                <a:srgbClr val="000000"/>
              </a:solidFill>
              <a:effectLst/>
              <a:latin typeface="Times New Roman" panose="02020603050405020304" pitchFamily="18" charset="0"/>
              <a:ea typeface="Calibri" panose="020F0502020204030204" pitchFamily="34" charset="0"/>
              <a:cs typeface="Calibri" panose="020F0502020204030204" pitchFamily="34" charset="0"/>
            </a:endParaRPr>
          </a:p>
          <a:p>
            <a:pPr marL="0" marR="0">
              <a:lnSpc>
                <a:spcPct val="150000"/>
              </a:lnSpc>
              <a:spcBef>
                <a:spcPts val="0"/>
              </a:spcBef>
              <a:spcAft>
                <a:spcPts val="0"/>
              </a:spcAft>
            </a:pPr>
            <a:r>
              <a:rPr lang="en-US" sz="1200" kern="12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Despite these achievements, NESP III recognizes that there is still much to do with regards to equity, girls’ education and improving access and efficiency. Even with the increase in girls’ enrollment, many provinces have very low female students reported, with ranges as low as 14%. The availability of female teachers is also a challenge, with NESP III reporting an average of 33% nationwide, ranging from 74% in some provinces to as low as 1.8%.</a:t>
            </a:r>
            <a:endParaRPr lang="en-US" sz="1100" dirty="0">
              <a:solidFill>
                <a:srgbClr val="000000"/>
              </a:solidFill>
              <a:effectLst/>
              <a:latin typeface="Times New Roman" panose="02020603050405020304" pitchFamily="18" charset="0"/>
              <a:ea typeface="Calibri" panose="020F0502020204030204" pitchFamily="34" charset="0"/>
              <a:cs typeface="Calibri" panose="020F0502020204030204" pitchFamily="34" charset="0"/>
            </a:endParaRPr>
          </a:p>
          <a:p>
            <a:pPr marL="0" marR="0">
              <a:lnSpc>
                <a:spcPct val="150000"/>
              </a:lnSpc>
              <a:spcBef>
                <a:spcPts val="0"/>
              </a:spcBef>
              <a:spcAft>
                <a:spcPts val="0"/>
              </a:spcAft>
            </a:pPr>
            <a:r>
              <a:rPr lang="en-US" sz="1200" b="1" kern="12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Step 4: </a:t>
            </a:r>
            <a:endParaRPr lang="en-US" sz="1100" dirty="0">
              <a:solidFill>
                <a:srgbClr val="000000"/>
              </a:solidFill>
              <a:effectLst/>
              <a:latin typeface="Times New Roman" panose="02020603050405020304" pitchFamily="18" charset="0"/>
              <a:ea typeface="Calibri" panose="020F0502020204030204" pitchFamily="34" charset="0"/>
              <a:cs typeface="Calibri" panose="020F0502020204030204" pitchFamily="34" charset="0"/>
            </a:endParaRPr>
          </a:p>
          <a:p>
            <a:pPr marL="0" marR="0">
              <a:lnSpc>
                <a:spcPct val="150000"/>
              </a:lnSpc>
              <a:spcBef>
                <a:spcPts val="0"/>
              </a:spcBef>
              <a:spcAft>
                <a:spcPts val="0"/>
              </a:spcAft>
            </a:pPr>
            <a:r>
              <a:rPr lang="en-US" sz="1200" b="1" kern="12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Facilitator to close the day’s session with following message: </a:t>
            </a:r>
            <a:endParaRPr lang="en-US" sz="1100" dirty="0">
              <a:solidFill>
                <a:srgbClr val="000000"/>
              </a:solidFill>
              <a:effectLst/>
              <a:latin typeface="Times New Roman" panose="02020603050405020304" pitchFamily="18" charset="0"/>
              <a:ea typeface="Calibri" panose="020F0502020204030204" pitchFamily="34" charset="0"/>
              <a:cs typeface="Calibri" panose="020F0502020204030204" pitchFamily="34" charset="0"/>
            </a:endParaRPr>
          </a:p>
          <a:p>
            <a:pPr marL="0" marR="0">
              <a:lnSpc>
                <a:spcPct val="150000"/>
              </a:lnSpc>
              <a:spcBef>
                <a:spcPts val="0"/>
              </a:spcBef>
              <a:spcAft>
                <a:spcPts val="0"/>
              </a:spcAft>
            </a:pPr>
            <a:r>
              <a:rPr lang="en-US" sz="1200" kern="12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The Education Quality Reform in Afghanistan program (EQRA) aims to increase equitable access to primary and secondary education, particularly girls, with a focus on selected lagging provinces, and to improve learning conditions in Afghanistan through four program components:</a:t>
            </a:r>
            <a:endParaRPr lang="en-US" sz="1100" dirty="0">
              <a:solidFill>
                <a:srgbClr val="000000"/>
              </a:solidFill>
              <a:effectLst/>
              <a:latin typeface="Times New Roman" panose="02020603050405020304" pitchFamily="18" charset="0"/>
              <a:ea typeface="Calibri" panose="020F0502020204030204" pitchFamily="34" charset="0"/>
              <a:cs typeface="Calibri" panose="020F0502020204030204" pitchFamily="34" charset="0"/>
            </a:endParaRPr>
          </a:p>
          <a:p>
            <a:pPr marL="685800" marR="0" lvl="1" indent="-228600">
              <a:lnSpc>
                <a:spcPct val="150000"/>
              </a:lnSpc>
              <a:spcBef>
                <a:spcPts val="0"/>
              </a:spcBef>
              <a:spcAft>
                <a:spcPts val="0"/>
              </a:spcAft>
              <a:buFont typeface="+mj-lt"/>
              <a:buAutoNum type="arabicPeriod"/>
              <a:tabLst>
                <a:tab pos="1828800" algn="l"/>
              </a:tabLst>
            </a:pPr>
            <a:r>
              <a:rPr lang="en-US" sz="1200" kern="12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Increasing equitable access to basic education, especially for girls in selected lagging provinces</a:t>
            </a:r>
            <a:endParaRPr lang="en-US" sz="1100" dirty="0">
              <a:solidFill>
                <a:srgbClr val="000000"/>
              </a:solidFill>
              <a:effectLst/>
              <a:latin typeface="Times New Roman" panose="02020603050405020304" pitchFamily="18" charset="0"/>
              <a:ea typeface="Calibri" panose="020F0502020204030204" pitchFamily="34" charset="0"/>
              <a:cs typeface="Calibri" panose="020F0502020204030204" pitchFamily="34" charset="0"/>
            </a:endParaRPr>
          </a:p>
          <a:p>
            <a:pPr marL="685800" marR="0" lvl="1" indent="-228600">
              <a:lnSpc>
                <a:spcPct val="150000"/>
              </a:lnSpc>
              <a:spcBef>
                <a:spcPts val="0"/>
              </a:spcBef>
              <a:spcAft>
                <a:spcPts val="0"/>
              </a:spcAft>
              <a:buFont typeface="+mj-lt"/>
              <a:buAutoNum type="arabicPeriod"/>
              <a:tabLst>
                <a:tab pos="1828800" algn="l"/>
              </a:tabLst>
            </a:pPr>
            <a:r>
              <a:rPr lang="en-US" sz="1200" kern="12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Improving learning conditions</a:t>
            </a:r>
            <a:endParaRPr lang="en-US" sz="1100" dirty="0">
              <a:solidFill>
                <a:srgbClr val="000000"/>
              </a:solidFill>
              <a:effectLst/>
              <a:latin typeface="Times New Roman" panose="02020603050405020304" pitchFamily="18" charset="0"/>
              <a:ea typeface="Calibri" panose="020F0502020204030204" pitchFamily="34" charset="0"/>
              <a:cs typeface="Calibri" panose="020F0502020204030204" pitchFamily="34" charset="0"/>
            </a:endParaRPr>
          </a:p>
          <a:p>
            <a:pPr marL="685800" marR="0" lvl="1" indent="-228600">
              <a:lnSpc>
                <a:spcPct val="150000"/>
              </a:lnSpc>
              <a:spcBef>
                <a:spcPts val="0"/>
              </a:spcBef>
              <a:spcAft>
                <a:spcPts val="0"/>
              </a:spcAft>
              <a:buFont typeface="+mj-lt"/>
              <a:buAutoNum type="arabicPeriod"/>
              <a:tabLst>
                <a:tab pos="1828800" algn="l"/>
              </a:tabLst>
            </a:pPr>
            <a:r>
              <a:rPr lang="en-US" sz="1200" kern="12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Strengthening education sector planning capacity and transparency</a:t>
            </a:r>
            <a:endParaRPr lang="en-US" sz="1100" dirty="0">
              <a:solidFill>
                <a:srgbClr val="000000"/>
              </a:solidFill>
              <a:effectLst/>
              <a:latin typeface="Times New Roman" panose="02020603050405020304" pitchFamily="18" charset="0"/>
              <a:ea typeface="Calibri" panose="020F0502020204030204" pitchFamily="34" charset="0"/>
              <a:cs typeface="Calibri" panose="020F0502020204030204" pitchFamily="34" charset="0"/>
            </a:endParaRPr>
          </a:p>
          <a:p>
            <a:pPr marL="685800" marR="0" lvl="1" indent="-228600">
              <a:lnSpc>
                <a:spcPct val="150000"/>
              </a:lnSpc>
              <a:spcBef>
                <a:spcPts val="0"/>
              </a:spcBef>
              <a:spcAft>
                <a:spcPts val="0"/>
              </a:spcAft>
              <a:buFont typeface="+mj-lt"/>
              <a:buAutoNum type="arabicPeriod"/>
              <a:tabLst>
                <a:tab pos="1828800" algn="l"/>
              </a:tabLst>
            </a:pPr>
            <a:r>
              <a:rPr lang="en-US" sz="1200" kern="12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Technical assistance and capacity building.</a:t>
            </a:r>
            <a:endParaRPr lang="en-US" sz="1100" dirty="0">
              <a:solidFill>
                <a:srgbClr val="000000"/>
              </a:solidFill>
              <a:effectLst/>
              <a:latin typeface="Times New Roman" panose="02020603050405020304" pitchFamily="18" charset="0"/>
              <a:ea typeface="Calibri" panose="020F0502020204030204" pitchFamily="34" charset="0"/>
              <a:cs typeface="Calibri" panose="020F0502020204030204" pitchFamily="34" charset="0"/>
            </a:endParaRPr>
          </a:p>
          <a:p>
            <a:pPr marL="0" indent="0">
              <a:buNone/>
            </a:pPr>
            <a:endParaRPr lang="en-US" dirty="0"/>
          </a:p>
          <a:p>
            <a:pPr marL="0" indent="0">
              <a:buNone/>
            </a:pPr>
            <a:r>
              <a:rPr lang="en-US" dirty="0"/>
              <a:t>Ref: https://www.globalpartnership.org/where-we-work/Afghanistan</a:t>
            </a:r>
          </a:p>
          <a:p>
            <a:pPr marL="0" indent="0">
              <a:buNone/>
            </a:pPr>
            <a:r>
              <a:rPr lang="en-US" dirty="0"/>
              <a:t>or in the folder: Education in Afghanistan _ Global Partnership for Education</a:t>
            </a:r>
          </a:p>
          <a:p>
            <a:endParaRPr lang="en-US" dirty="0"/>
          </a:p>
        </p:txBody>
      </p:sp>
      <p:sp>
        <p:nvSpPr>
          <p:cNvPr id="4" name="Slide Number Placeholder 3"/>
          <p:cNvSpPr>
            <a:spLocks noGrp="1"/>
          </p:cNvSpPr>
          <p:nvPr>
            <p:ph type="sldNum" sz="quarter" idx="5"/>
          </p:nvPr>
        </p:nvSpPr>
        <p:spPr/>
        <p:txBody>
          <a:bodyPr/>
          <a:lstStyle/>
          <a:p>
            <a:fld id="{0B1D0485-54B8-4683-8670-33158BB4A7F2}" type="slidenum">
              <a:rPr lang="en-US" smtClean="0"/>
              <a:t>23</a:t>
            </a:fld>
            <a:endParaRPr lang="en-US"/>
          </a:p>
        </p:txBody>
      </p:sp>
    </p:spTree>
    <p:extLst>
      <p:ext uri="{BB962C8B-B14F-4D97-AF65-F5344CB8AC3E}">
        <p14:creationId xmlns:p14="http://schemas.microsoft.com/office/powerpoint/2010/main" val="3858489977"/>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 the folder the article: Afghanistan_ Making schools accessible for children with physical disabilities in Afghanistan - Zero Project</a:t>
            </a:r>
          </a:p>
        </p:txBody>
      </p:sp>
      <p:sp>
        <p:nvSpPr>
          <p:cNvPr id="4" name="Slide Number Placeholder 3"/>
          <p:cNvSpPr>
            <a:spLocks noGrp="1"/>
          </p:cNvSpPr>
          <p:nvPr>
            <p:ph type="sldNum" sz="quarter" idx="5"/>
          </p:nvPr>
        </p:nvSpPr>
        <p:spPr/>
        <p:txBody>
          <a:bodyPr/>
          <a:lstStyle/>
          <a:p>
            <a:fld id="{0B1D0485-54B8-4683-8670-33158BB4A7F2}" type="slidenum">
              <a:rPr lang="en-US" smtClean="0"/>
              <a:t>24</a:t>
            </a:fld>
            <a:endParaRPr lang="en-US"/>
          </a:p>
        </p:txBody>
      </p:sp>
    </p:spTree>
    <p:extLst>
      <p:ext uri="{BB962C8B-B14F-4D97-AF65-F5344CB8AC3E}">
        <p14:creationId xmlns:p14="http://schemas.microsoft.com/office/powerpoint/2010/main" val="1382918693"/>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To Facilitator:</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Every day ends with structured reflection of the day.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b="1" dirty="0"/>
              <a:t>Objective:</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This is to simulate the TLCs facilitated by trainers. For this all participants are required to sit in a circle along with the facilitator.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b="1" dirty="0"/>
              <a:t>Materials: (</a:t>
            </a:r>
            <a:r>
              <a:rPr lang="en-US" b="0" dirty="0"/>
              <a:t>If needed the ppt slide can be displayed</a:t>
            </a:r>
            <a:r>
              <a:rPr lang="en-US" b="1" dirty="0"/>
              <a:t>)</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Participants must have their pens, interactive diaries and their personal notes.</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In the interactive diaries they need write to the facilitator as a feed back, seek clarification, share their points of view.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In the end the facilitator will collect their diaries and respond in writing to each one of them and return it the next day morning.</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In the personal diaries the participants make notes from the discussion they carry out on the topic,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It is recommended that the Facilitator makes note of intangible feedback from participants various feelings such as happiness, disappointment etc. and use them as examples to draw their attention towards implications of barriers.</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The following are some of the questions which can be kept on as a slide to facilitate the structured reflection session:</a:t>
            </a:r>
          </a:p>
          <a:p>
            <a:endParaRPr lang="en-US" dirty="0"/>
          </a:p>
        </p:txBody>
      </p:sp>
      <p:sp>
        <p:nvSpPr>
          <p:cNvPr id="4" name="Slide Number Placeholder 3"/>
          <p:cNvSpPr>
            <a:spLocks noGrp="1"/>
          </p:cNvSpPr>
          <p:nvPr>
            <p:ph type="sldNum" sz="quarter" idx="5"/>
          </p:nvPr>
        </p:nvSpPr>
        <p:spPr/>
        <p:txBody>
          <a:bodyPr/>
          <a:lstStyle/>
          <a:p>
            <a:fld id="{B0C9A0B7-2D5B-487A-BD64-2D855A1111C0}" type="slidenum">
              <a:rPr lang="en-US" smtClean="0"/>
              <a:t>25</a:t>
            </a:fld>
            <a:endParaRPr lang="en-US"/>
          </a:p>
        </p:txBody>
      </p:sp>
    </p:spTree>
    <p:extLst>
      <p:ext uri="{BB962C8B-B14F-4D97-AF65-F5344CB8AC3E}">
        <p14:creationId xmlns:p14="http://schemas.microsoft.com/office/powerpoint/2010/main" val="1224092229"/>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B1D0485-54B8-4683-8670-33158BB4A7F2}" type="slidenum">
              <a:rPr lang="en-US" smtClean="0"/>
              <a:t>26</a:t>
            </a:fld>
            <a:endParaRPr lang="en-US"/>
          </a:p>
        </p:txBody>
      </p:sp>
    </p:spTree>
    <p:extLst>
      <p:ext uri="{BB962C8B-B14F-4D97-AF65-F5344CB8AC3E}">
        <p14:creationId xmlns:p14="http://schemas.microsoft.com/office/powerpoint/2010/main" val="44915759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To the Facilitator: </a:t>
            </a:r>
            <a:r>
              <a:rPr lang="en-US" dirty="0"/>
              <a:t>Help participants recall the learning from day one and two and the specific message for the PDMs from the two days’ workshop. </a:t>
            </a:r>
          </a:p>
          <a:p>
            <a:r>
              <a:rPr lang="en-US" dirty="0"/>
              <a:t>Further move on to the next slide to help them specifically recall the difference between viewing student diversity as a problem as against the deficiencies in the school itself</a:t>
            </a:r>
          </a:p>
        </p:txBody>
      </p:sp>
      <p:sp>
        <p:nvSpPr>
          <p:cNvPr id="4" name="Slide Number Placeholder 3"/>
          <p:cNvSpPr>
            <a:spLocks noGrp="1"/>
          </p:cNvSpPr>
          <p:nvPr>
            <p:ph type="sldNum" sz="quarter" idx="5"/>
          </p:nvPr>
        </p:nvSpPr>
        <p:spPr/>
        <p:txBody>
          <a:bodyPr/>
          <a:lstStyle/>
          <a:p>
            <a:fld id="{0B1D0485-54B8-4683-8670-33158BB4A7F2}" type="slidenum">
              <a:rPr lang="en-US" smtClean="0"/>
              <a:t>3</a:t>
            </a:fld>
            <a:endParaRPr lang="en-US"/>
          </a:p>
        </p:txBody>
      </p:sp>
    </p:spTree>
    <p:extLst>
      <p:ext uri="{BB962C8B-B14F-4D97-AF65-F5344CB8AC3E}">
        <p14:creationId xmlns:p14="http://schemas.microsoft.com/office/powerpoint/2010/main" val="383622937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IN" b="1" dirty="0"/>
              <a:t>Facilitator led:  </a:t>
            </a:r>
          </a:p>
          <a:p>
            <a:r>
              <a:rPr lang="en-IN" b="0" dirty="0"/>
              <a:t>Keep this slide on, and randomly select  every fifth person in a circle (alternatively every person sitting of the right end of each row will read out the pair of points from two columns and say what they understand by it.</a:t>
            </a:r>
          </a:p>
          <a:p>
            <a:r>
              <a:rPr lang="en-IN" b="0" dirty="0"/>
              <a:t>For example, the first points from both columns: child is labelled versus child’s need valued. Based on day 2 discussions, they need to explain What does this mean? What could be the problem in the first case.</a:t>
            </a:r>
          </a:p>
          <a:p>
            <a:r>
              <a:rPr lang="en-IN" b="0" dirty="0"/>
              <a:t>This way 11 participants are randomly selected and they share their understanding about what each pair mean. </a:t>
            </a:r>
          </a:p>
          <a:p>
            <a:r>
              <a:rPr lang="en-IN" b="0" dirty="0"/>
              <a:t>Following this move on to community building activity.</a:t>
            </a:r>
          </a:p>
          <a:p>
            <a:endParaRPr lang="en-IN" b="0" dirty="0"/>
          </a:p>
          <a:p>
            <a:r>
              <a:rPr lang="en-IN" b="0" dirty="0"/>
              <a:t> And they should pause for half a minute. In this period, any other participant is welcomed to seek clarification if any from their co-participant or add their observation /point of view..</a:t>
            </a:r>
          </a:p>
          <a:p>
            <a:endParaRPr lang="en-IN" b="0" dirty="0"/>
          </a:p>
          <a:p>
            <a:endParaRPr lang="en-IN" b="1" dirty="0"/>
          </a:p>
          <a:p>
            <a:r>
              <a:rPr lang="en-IN" b="1" dirty="0"/>
              <a:t>Objective:</a:t>
            </a:r>
          </a:p>
          <a:p>
            <a:r>
              <a:rPr lang="en-US" dirty="0"/>
              <a:t>To recall the difference between viewing student diversity as a problem as against the deficiencies in the school itself</a:t>
            </a:r>
            <a:endParaRPr lang="en-IN" b="1" dirty="0"/>
          </a:p>
        </p:txBody>
      </p:sp>
      <p:sp>
        <p:nvSpPr>
          <p:cNvPr id="4" name="Slide Number Placeholder 3"/>
          <p:cNvSpPr>
            <a:spLocks noGrp="1"/>
          </p:cNvSpPr>
          <p:nvPr>
            <p:ph type="sldNum" sz="quarter" idx="5"/>
          </p:nvPr>
        </p:nvSpPr>
        <p:spPr/>
        <p:txBody>
          <a:bodyPr/>
          <a:lstStyle/>
          <a:p>
            <a:fld id="{D51CBAA9-0D36-447C-B8BA-6354245A4DF8}" type="slidenum">
              <a:rPr lang="en-US" smtClean="0"/>
              <a:t>4</a:t>
            </a:fld>
            <a:endParaRPr lang="en-US"/>
          </a:p>
        </p:txBody>
      </p:sp>
    </p:spTree>
    <p:extLst>
      <p:ext uri="{BB962C8B-B14F-4D97-AF65-F5344CB8AC3E}">
        <p14:creationId xmlns:p14="http://schemas.microsoft.com/office/powerpoint/2010/main" val="331972151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Facilitators:</a:t>
            </a:r>
          </a:p>
          <a:p>
            <a:r>
              <a:rPr lang="en-US" dirty="0"/>
              <a:t>Community building activity: Finding resource persons:</a:t>
            </a:r>
          </a:p>
          <a:p>
            <a:pPr marL="0" marR="0" lvl="0" indent="0" algn="l" defTabSz="914400" rtl="0" eaLnBrk="1" fontAlgn="auto" latinLnBrk="0" hangingPunct="1">
              <a:lnSpc>
                <a:spcPct val="100000"/>
              </a:lnSpc>
              <a:spcBef>
                <a:spcPts val="0"/>
              </a:spcBef>
              <a:spcAft>
                <a:spcPts val="0"/>
              </a:spcAft>
              <a:buClrTx/>
              <a:buSzTx/>
              <a:buFontTx/>
              <a:buNone/>
              <a:tabLst/>
              <a:defRPr/>
            </a:pPr>
            <a:r>
              <a:rPr lang="en-US" b="1" dirty="0"/>
              <a:t>Objective of the game:</a:t>
            </a:r>
          </a:p>
          <a:p>
            <a:r>
              <a:rPr lang="en-US" dirty="0"/>
              <a:t>Mutually complimenting the demand and supply of external support, </a:t>
            </a:r>
          </a:p>
          <a:p>
            <a:endParaRPr lang="en-US" dirty="0"/>
          </a:p>
          <a:p>
            <a:r>
              <a:rPr lang="en-US" dirty="0"/>
              <a:t>Material: Most preferable Post its (note-paper with sticky gum / paper slips/   in case post-its is not available, use chart and </a:t>
            </a:r>
          </a:p>
          <a:p>
            <a:r>
              <a:rPr lang="en-US" dirty="0"/>
              <a:t>markers/sketch pens . </a:t>
            </a:r>
          </a:p>
          <a:p>
            <a:r>
              <a:rPr lang="en-US" dirty="0"/>
              <a:t>Instruction: Activity in two parts:</a:t>
            </a:r>
          </a:p>
          <a:p>
            <a:r>
              <a:rPr lang="en-US" b="1" dirty="0"/>
              <a:t>Part 1</a:t>
            </a:r>
          </a:p>
          <a:p>
            <a:r>
              <a:rPr lang="en-US" dirty="0"/>
              <a:t>1.Get all participants to be seated in  a circle with a pen in their hands and quick warm up claps. (slow to fast  then slow frequency)</a:t>
            </a:r>
          </a:p>
          <a:p>
            <a:r>
              <a:rPr lang="en-US" dirty="0"/>
              <a:t>2. Give each participants two blank pieces of paper (about the size of a post card)  and Show the slide with two incomplete statements.</a:t>
            </a:r>
          </a:p>
          <a:p>
            <a:r>
              <a:rPr lang="en-US" dirty="0"/>
              <a:t>3.Now instruct them: </a:t>
            </a:r>
          </a:p>
          <a:p>
            <a:pPr marL="628650" lvl="1" indent="-171450">
              <a:buFont typeface="Wingdings" panose="05000000000000000000" pitchFamily="2" charset="2"/>
              <a:buChar char="ü"/>
            </a:pPr>
            <a:r>
              <a:rPr lang="en-US" dirty="0"/>
              <a:t>Write your full name on one corner of both the  papers</a:t>
            </a:r>
          </a:p>
          <a:p>
            <a:pPr marL="628650" lvl="1" indent="-171450">
              <a:buFont typeface="Wingdings" panose="05000000000000000000" pitchFamily="2" charset="2"/>
              <a:buChar char="ü"/>
            </a:pPr>
            <a:r>
              <a:rPr lang="en-US" dirty="0"/>
              <a:t>Look at the slide. There are two incomplete statements. You will need to complete them. On one sheet write the first statement and on the other the second sentence.</a:t>
            </a:r>
          </a:p>
          <a:p>
            <a:pPr marL="628650" lvl="1" indent="-171450">
              <a:buFont typeface="Wingdings" panose="05000000000000000000" pitchFamily="2" charset="2"/>
              <a:buChar char="ü"/>
            </a:pPr>
            <a:r>
              <a:rPr lang="en-US" dirty="0"/>
              <a:t>After writing, stick the chits on the flip charts separately under charts with the corresponding headings- “I need to know”  and  “I can offer”. For this you get 10 minutes . (the two flip charts can be of different colours and can be hung on opposite walls in the training venue)</a:t>
            </a:r>
          </a:p>
          <a:p>
            <a:pPr marL="628650" lvl="1" indent="-171450">
              <a:buFont typeface="Wingdings" panose="05000000000000000000" pitchFamily="2" charset="2"/>
              <a:buChar char="ü"/>
            </a:pPr>
            <a:endParaRPr lang="en-US" dirty="0"/>
          </a:p>
          <a:p>
            <a:pPr marL="0" lvl="0" indent="0">
              <a:buFont typeface="Wingdings" panose="05000000000000000000" pitchFamily="2" charset="2"/>
              <a:buNone/>
            </a:pPr>
            <a:r>
              <a:rPr lang="en-US" b="1" dirty="0"/>
              <a:t>Part 2</a:t>
            </a:r>
          </a:p>
          <a:p>
            <a:pPr marL="628650" lvl="1" indent="-171450">
              <a:buFont typeface="Wingdings" panose="05000000000000000000" pitchFamily="2" charset="2"/>
              <a:buChar char="ü"/>
            </a:pPr>
            <a:r>
              <a:rPr lang="en-US" b="0" dirty="0"/>
              <a:t>After all of them stick  and return to their seats, give them the next instruction</a:t>
            </a:r>
          </a:p>
          <a:p>
            <a:pPr marL="628650" lvl="1" indent="-171450">
              <a:buFont typeface="Wingdings" panose="05000000000000000000" pitchFamily="2" charset="2"/>
              <a:buChar char="ü"/>
            </a:pPr>
            <a:r>
              <a:rPr lang="en-US" b="0" dirty="0"/>
              <a:t>You have to now look for a partner who wants to offer help for  the aspect you want to know. Find them from the chart and become their partner for remaining two days. </a:t>
            </a:r>
          </a:p>
          <a:p>
            <a:pPr marL="628650" lvl="1" indent="-171450">
              <a:buFont typeface="Wingdings" panose="05000000000000000000" pitchFamily="2" charset="2"/>
              <a:buChar char="ü"/>
            </a:pPr>
            <a:r>
              <a:rPr lang="en-US" b="0" dirty="0"/>
              <a:t>Use this opportunity to discuss what you need to know? Why?</a:t>
            </a:r>
          </a:p>
          <a:p>
            <a:pPr marL="628650" lvl="1" indent="-171450">
              <a:buFont typeface="Wingdings" panose="05000000000000000000" pitchFamily="2" charset="2"/>
              <a:buChar char="ü"/>
            </a:pPr>
            <a:r>
              <a:rPr lang="en-US" b="0" dirty="0"/>
              <a:t>There can be more member partners in each group.</a:t>
            </a:r>
          </a:p>
          <a:p>
            <a:pPr marL="628650" lvl="1" indent="-171450">
              <a:buFont typeface="Wingdings" panose="05000000000000000000" pitchFamily="2" charset="2"/>
              <a:buChar char="ü"/>
            </a:pPr>
            <a:r>
              <a:rPr lang="en-US" b="0" dirty="0"/>
              <a:t>Just in case suitable partner is not found, then both I need to know to,  and I can offer can be stuck to the flip chart in the </a:t>
            </a:r>
            <a:r>
              <a:rPr lang="en-US" b="0" dirty="0" err="1"/>
              <a:t>centre</a:t>
            </a:r>
            <a:r>
              <a:rPr lang="en-US" b="0" dirty="0"/>
              <a:t>.</a:t>
            </a:r>
          </a:p>
          <a:p>
            <a:pPr marL="628650" lvl="1" indent="-171450">
              <a:buFont typeface="Wingdings" panose="05000000000000000000" pitchFamily="2" charset="2"/>
              <a:buChar char="ü"/>
            </a:pPr>
            <a:r>
              <a:rPr lang="en-US" b="0" dirty="0"/>
              <a:t>Facilitator will help address this during break time.</a:t>
            </a:r>
          </a:p>
          <a:p>
            <a:pPr marL="628650" lvl="1" indent="-171450">
              <a:buFont typeface="Wingdings" panose="05000000000000000000" pitchFamily="2" charset="2"/>
              <a:buChar char="ü"/>
            </a:pPr>
            <a:endParaRPr lang="en-US" b="0" dirty="0"/>
          </a:p>
          <a:p>
            <a:pPr marL="457200" lvl="1" indent="0">
              <a:buFont typeface="Wingdings" panose="05000000000000000000" pitchFamily="2" charset="2"/>
              <a:buNone/>
            </a:pPr>
            <a:r>
              <a:rPr lang="en-US" b="1" dirty="0"/>
              <a:t>Part 3: move on to next slide</a:t>
            </a:r>
          </a:p>
          <a:p>
            <a:pPr marL="628650" lvl="1" indent="-171450">
              <a:buFont typeface="Wingdings" panose="05000000000000000000" pitchFamily="2" charset="2"/>
              <a:buChar char="ü"/>
            </a:pPr>
            <a:endParaRPr lang="en-US" dirty="0"/>
          </a:p>
        </p:txBody>
      </p:sp>
      <p:sp>
        <p:nvSpPr>
          <p:cNvPr id="4" name="Slide Number Placeholder 3"/>
          <p:cNvSpPr>
            <a:spLocks noGrp="1"/>
          </p:cNvSpPr>
          <p:nvPr>
            <p:ph type="sldNum" sz="quarter" idx="5"/>
          </p:nvPr>
        </p:nvSpPr>
        <p:spPr/>
        <p:txBody>
          <a:bodyPr/>
          <a:lstStyle/>
          <a:p>
            <a:fld id="{0B1D0485-54B8-4683-8670-33158BB4A7F2}" type="slidenum">
              <a:rPr lang="en-US" smtClean="0"/>
              <a:t>5</a:t>
            </a:fld>
            <a:endParaRPr lang="en-US"/>
          </a:p>
        </p:txBody>
      </p:sp>
    </p:spTree>
    <p:extLst>
      <p:ext uri="{BB962C8B-B14F-4D97-AF65-F5344CB8AC3E}">
        <p14:creationId xmlns:p14="http://schemas.microsoft.com/office/powerpoint/2010/main" val="287929810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Facilitator</a:t>
            </a:r>
          </a:p>
          <a:p>
            <a:r>
              <a:rPr lang="en-US" b="0" dirty="0"/>
              <a:t>This activity is the continuation of the review activity. Tell the participants that they now have an opportunity to mutually help each other to wonder How the schools accommodate children with diversity?</a:t>
            </a:r>
          </a:p>
          <a:p>
            <a:endParaRPr lang="en-US" b="1" dirty="0"/>
          </a:p>
          <a:p>
            <a:r>
              <a:rPr lang="en-US" b="1" dirty="0"/>
              <a:t>Objective:</a:t>
            </a:r>
          </a:p>
          <a:p>
            <a:r>
              <a:rPr lang="en-US" b="0" dirty="0"/>
              <a:t>In this the participants will get an opportunity to make a guess about inclusive practices and suggest the alternative strategies which are not normally seen in formal schools.</a:t>
            </a:r>
          </a:p>
          <a:p>
            <a:endParaRPr lang="en-US" b="0" dirty="0"/>
          </a:p>
          <a:p>
            <a:r>
              <a:rPr lang="en-US" b="1" dirty="0"/>
              <a:t>Instruction:</a:t>
            </a:r>
          </a:p>
          <a:p>
            <a:r>
              <a:rPr lang="en-US" b="0" dirty="0"/>
              <a:t>The partners formed during community building exercise group together. The number of members in each group is likely to vary. In case the size of the group is more than six, they divide into more groups of three members.</a:t>
            </a:r>
          </a:p>
          <a:p>
            <a:r>
              <a:rPr lang="en-US" b="0" dirty="0"/>
              <a:t>Tell the participants to brainstorm how they accommodate all children against each point about what they do?</a:t>
            </a:r>
          </a:p>
          <a:p>
            <a:r>
              <a:rPr lang="en-US" b="0" dirty="0"/>
              <a:t>Conclude that activity by asking the participants to remember all that they discussed as it will be a valuable resource for themselves.</a:t>
            </a:r>
          </a:p>
        </p:txBody>
      </p:sp>
      <p:sp>
        <p:nvSpPr>
          <p:cNvPr id="4" name="Slide Number Placeholder 3"/>
          <p:cNvSpPr>
            <a:spLocks noGrp="1"/>
          </p:cNvSpPr>
          <p:nvPr>
            <p:ph type="sldNum" sz="quarter" idx="5"/>
          </p:nvPr>
        </p:nvSpPr>
        <p:spPr/>
        <p:txBody>
          <a:bodyPr/>
          <a:lstStyle/>
          <a:p>
            <a:fld id="{0B1D0485-54B8-4683-8670-33158BB4A7F2}" type="slidenum">
              <a:rPr lang="en-US" smtClean="0"/>
              <a:t>6</a:t>
            </a:fld>
            <a:endParaRPr lang="en-US"/>
          </a:p>
        </p:txBody>
      </p:sp>
    </p:spTree>
    <p:extLst>
      <p:ext uri="{BB962C8B-B14F-4D97-AF65-F5344CB8AC3E}">
        <p14:creationId xmlns:p14="http://schemas.microsoft.com/office/powerpoint/2010/main" val="276528513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Facilitator:</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Knowledge of the existence of the following document: </a:t>
            </a: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INCLUSIVE EDUCATION, TRAINING of TRAINERS MANUAL, Steps towards Afghan Girls’ Educational Success II, Aga Khan Foundation, Afghanistan, April 2018.</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dirty="0">
                <a:ln>
                  <a:noFill/>
                </a:ln>
                <a:solidFill>
                  <a:prstClr val="black"/>
                </a:solidFill>
                <a:effectLst/>
                <a:uLnTx/>
                <a:uFillTx/>
                <a:latin typeface="Calibri" panose="020F0502020204030204"/>
                <a:ea typeface="+mn-ea"/>
                <a:cs typeface="+mn-cs"/>
              </a:rPr>
              <a:t>Facilitator: </a:t>
            </a: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To show this slide, draw attention to the meaning of </a:t>
            </a:r>
            <a:r>
              <a:rPr kumimoji="0" lang="en-US" sz="1200" b="1" i="0" u="none" strike="noStrike" kern="1200" cap="none" spc="0" normalizeH="0" baseline="0" noProof="0" dirty="0">
                <a:ln>
                  <a:noFill/>
                </a:ln>
                <a:solidFill>
                  <a:prstClr val="black"/>
                </a:solidFill>
                <a:effectLst/>
                <a:uLnTx/>
                <a:uFillTx/>
                <a:latin typeface="Calibri" panose="020F0502020204030204"/>
                <a:ea typeface="+mn-ea"/>
                <a:cs typeface="+mn-cs"/>
              </a:rPr>
              <a:t>pluralism model </a:t>
            </a: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and the phrase </a:t>
            </a:r>
            <a:r>
              <a:rPr kumimoji="0" lang="en-US" sz="1200" b="1" i="0" u="none" strike="noStrike" kern="1200" cap="none" spc="0" normalizeH="0" baseline="0" noProof="0" dirty="0">
                <a:ln>
                  <a:noFill/>
                </a:ln>
                <a:solidFill>
                  <a:prstClr val="black"/>
                </a:solidFill>
                <a:effectLst/>
                <a:uLnTx/>
                <a:uFillTx/>
                <a:latin typeface="Calibri" panose="020F0502020204030204"/>
                <a:ea typeface="+mn-ea"/>
                <a:cs typeface="+mn-cs"/>
              </a:rPr>
              <a:t>diversity is strength.</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200" b="1"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dirty="0">
                <a:ln>
                  <a:noFill/>
                </a:ln>
                <a:solidFill>
                  <a:prstClr val="black"/>
                </a:solidFill>
                <a:effectLst/>
                <a:uLnTx/>
                <a:uFillTx/>
                <a:latin typeface="Calibri" panose="020F0502020204030204"/>
                <a:ea typeface="+mn-ea"/>
                <a:cs typeface="+mn-cs"/>
              </a:rPr>
              <a:t>Ask the participants: </a:t>
            </a: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“In the previous activity do you think that intuitively you applied pluralism model and accepted diversity a useful resource in your thinking. How many of you accept diversity as a strength? Please raise your hands.</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Later for those who did not raise hands,  select  two or three among them and ask why you don’t agree?” Just record it and can be used in subsequent sessions if needed.</a:t>
            </a:r>
          </a:p>
          <a:p>
            <a:endParaRPr lang="en-US" dirty="0"/>
          </a:p>
        </p:txBody>
      </p:sp>
      <p:sp>
        <p:nvSpPr>
          <p:cNvPr id="4" name="Slide Number Placeholder 3"/>
          <p:cNvSpPr>
            <a:spLocks noGrp="1"/>
          </p:cNvSpPr>
          <p:nvPr>
            <p:ph type="sldNum" sz="quarter" idx="5"/>
          </p:nvPr>
        </p:nvSpPr>
        <p:spPr/>
        <p:txBody>
          <a:bodyPr/>
          <a:lstStyle/>
          <a:p>
            <a:fld id="{0B1D0485-54B8-4683-8670-33158BB4A7F2}" type="slidenum">
              <a:rPr lang="en-US" smtClean="0"/>
              <a:t>7</a:t>
            </a:fld>
            <a:endParaRPr lang="en-US"/>
          </a:p>
        </p:txBody>
      </p:sp>
    </p:spTree>
    <p:extLst>
      <p:ext uri="{BB962C8B-B14F-4D97-AF65-F5344CB8AC3E}">
        <p14:creationId xmlns:p14="http://schemas.microsoft.com/office/powerpoint/2010/main" val="370773102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latin typeface="+mn-lt"/>
              </a:rPr>
              <a:t>To facilitators:</a:t>
            </a:r>
          </a:p>
          <a:p>
            <a:pPr marL="228600" indent="-228600">
              <a:buAutoNum type="arabicPeriod"/>
            </a:pPr>
            <a:r>
              <a:rPr lang="en-US" altLang="en-US" dirty="0">
                <a:solidFill>
                  <a:srgbClr val="7030A0"/>
                </a:solidFill>
                <a:latin typeface="+mn-lt"/>
              </a:rPr>
              <a:t>One of the </a:t>
            </a:r>
            <a:r>
              <a:rPr lang="en-US" altLang="en-US" b="0" dirty="0">
                <a:solidFill>
                  <a:srgbClr val="7030A0"/>
                </a:solidFill>
                <a:latin typeface="+mn-lt"/>
              </a:rPr>
              <a:t>most important principles of inclusive education is that </a:t>
            </a:r>
            <a:r>
              <a:rPr lang="en-US" altLang="en-US" b="1" dirty="0">
                <a:solidFill>
                  <a:srgbClr val="7030A0"/>
                </a:solidFill>
                <a:latin typeface="+mn-lt"/>
              </a:rPr>
              <a:t>no two learners are alike</a:t>
            </a:r>
            <a:r>
              <a:rPr lang="en-US" altLang="en-US" b="0" dirty="0">
                <a:solidFill>
                  <a:srgbClr val="7030A0"/>
                </a:solidFill>
                <a:latin typeface="+mn-lt"/>
              </a:rPr>
              <a:t>, and so inclusive schools play great importance in creating </a:t>
            </a:r>
            <a:r>
              <a:rPr lang="en-US" altLang="en-US" dirty="0">
                <a:solidFill>
                  <a:srgbClr val="7030A0"/>
                </a:solidFill>
                <a:latin typeface="+mn-lt"/>
              </a:rPr>
              <a:t>opportunities for students to learn and that they are assessed in a variety of ways to track individual self-development instead of assessing them in comparison with the development of the peers.</a:t>
            </a:r>
          </a:p>
          <a:p>
            <a:pPr marL="0" marR="0">
              <a:lnSpc>
                <a:spcPct val="106000"/>
              </a:lnSpc>
              <a:spcBef>
                <a:spcPts val="0"/>
              </a:spcBef>
              <a:spcAft>
                <a:spcPts val="0"/>
              </a:spcAft>
            </a:pPr>
            <a:r>
              <a:rPr lang="en-US" sz="1200" dirty="0">
                <a:solidFill>
                  <a:srgbClr val="2F5496"/>
                </a:solidFill>
                <a:effectLst/>
                <a:latin typeface="+mn-lt"/>
                <a:ea typeface="Times New Roman" panose="02020603050405020304" pitchFamily="18" charset="0"/>
                <a:cs typeface="Calibri" panose="020F0502020204030204" pitchFamily="34" charset="0"/>
              </a:rPr>
              <a:t>2. Teachers and  inclusive classroom pedagogy :Observing and facilitating inclusiveness, give importance to cross learning across schools and provinces (note: Grafting vs cross pollination metaphor)</a:t>
            </a:r>
            <a:endParaRPr lang="en-US" sz="1200" dirty="0">
              <a:effectLst/>
              <a:latin typeface="+mn-lt"/>
              <a:ea typeface="Calibri" panose="020F0502020204030204" pitchFamily="34" charset="0"/>
            </a:endParaRPr>
          </a:p>
          <a:p>
            <a:pPr marL="228600" indent="-228600">
              <a:buAutoNum type="arabicPeriod"/>
            </a:pPr>
            <a:endParaRPr lang="en-US" altLang="en-US" dirty="0">
              <a:solidFill>
                <a:srgbClr val="7030A0"/>
              </a:solidFill>
              <a:latin typeface="+mn-lt"/>
            </a:endParaRPr>
          </a:p>
          <a:p>
            <a:endParaRPr lang="en-US" dirty="0"/>
          </a:p>
        </p:txBody>
      </p:sp>
      <p:sp>
        <p:nvSpPr>
          <p:cNvPr id="4" name="Slide Number Placeholder 3"/>
          <p:cNvSpPr>
            <a:spLocks noGrp="1"/>
          </p:cNvSpPr>
          <p:nvPr>
            <p:ph type="sldNum" sz="quarter" idx="5"/>
          </p:nvPr>
        </p:nvSpPr>
        <p:spPr/>
        <p:txBody>
          <a:bodyPr/>
          <a:lstStyle/>
          <a:p>
            <a:fld id="{0B1D0485-54B8-4683-8670-33158BB4A7F2}" type="slidenum">
              <a:rPr lang="en-US" smtClean="0"/>
              <a:t>8</a:t>
            </a:fld>
            <a:endParaRPr lang="en-US"/>
          </a:p>
        </p:txBody>
      </p:sp>
    </p:spTree>
    <p:extLst>
      <p:ext uri="{BB962C8B-B14F-4D97-AF65-F5344CB8AC3E}">
        <p14:creationId xmlns:p14="http://schemas.microsoft.com/office/powerpoint/2010/main" val="55207421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To the Facilitator: </a:t>
            </a:r>
          </a:p>
          <a:p>
            <a:r>
              <a:rPr lang="en-US" b="0" dirty="0"/>
              <a:t>Preferable seating arrangement: In a circular form till lunch time</a:t>
            </a:r>
            <a:r>
              <a:rPr lang="en-US" b="1" dirty="0"/>
              <a:t>.</a:t>
            </a:r>
          </a:p>
          <a:p>
            <a:endParaRPr lang="en-US" b="0" dirty="0"/>
          </a:p>
          <a:p>
            <a:r>
              <a:rPr lang="en-US" b="0" dirty="0"/>
              <a:t>This is a reading activity : 15 minutes. The next four slides are meant for the participants to read: they are excerpts from two sources: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b="0" dirty="0"/>
              <a:t>1. </a:t>
            </a:r>
            <a:r>
              <a:rPr lang="en-US" sz="1200" dirty="0">
                <a:solidFill>
                  <a:srgbClr val="333333"/>
                </a:solidFill>
              </a:rPr>
              <a:t>Source: Ministry of Education, Islamic Republic of Afghanistan, and United Nations Children’s Fund (UNICEF),  https://www.unicef.org/afghanistan/reports/global-initiative-out-school-children</a:t>
            </a:r>
            <a:endParaRPr lang="en-US" sz="1200" dirty="0"/>
          </a:p>
          <a:p>
            <a:r>
              <a:rPr lang="en-US" b="0" dirty="0"/>
              <a:t>2. </a:t>
            </a:r>
            <a:r>
              <a:rPr lang="en-US" sz="1200" dirty="0">
                <a:hlinkClick r:id="rId3"/>
              </a:rPr>
              <a:t>N for nose: state of the education report for India 2019; children with disabilities - UNESCO Digital Library</a:t>
            </a:r>
            <a:r>
              <a:rPr lang="en-US" sz="1200" dirty="0"/>
              <a:t>  P(75)</a:t>
            </a:r>
            <a:endParaRPr lang="en-US" b="0" dirty="0"/>
          </a:p>
          <a:p>
            <a:endParaRPr lang="en-US" b="1" dirty="0"/>
          </a:p>
          <a:p>
            <a:r>
              <a:rPr lang="en-US" b="1" dirty="0"/>
              <a:t>The objective:</a:t>
            </a:r>
          </a:p>
          <a:p>
            <a:endParaRPr lang="en-US" b="0" dirty="0"/>
          </a:p>
          <a:p>
            <a:r>
              <a:rPr lang="en-US" b="0" dirty="0"/>
              <a:t>Participants who are now familiar with various barriers to schooling, get to know the major barriers in their own context from reliable sources of information. </a:t>
            </a:r>
          </a:p>
          <a:p>
            <a:endParaRPr lang="en-US" b="1" dirty="0"/>
          </a:p>
          <a:p>
            <a:r>
              <a:rPr lang="en-US" b="1" dirty="0"/>
              <a:t>Activity:</a:t>
            </a:r>
          </a:p>
          <a:p>
            <a:endParaRPr lang="en-US" b="1"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b="0" dirty="0"/>
              <a:t>Brief reading: Ask the participants to first read either from their worksheets/ interactive diaries and if given printed handout otherwise they can read from the laptop or mobile phone.</a:t>
            </a:r>
          </a:p>
          <a:p>
            <a:pPr marL="0" marR="0" lvl="0" indent="0" algn="l" defTabSz="914400" rtl="0" eaLnBrk="1" fontAlgn="auto" latinLnBrk="0" hangingPunct="1">
              <a:lnSpc>
                <a:spcPct val="100000"/>
              </a:lnSpc>
              <a:spcBef>
                <a:spcPts val="0"/>
              </a:spcBef>
              <a:spcAft>
                <a:spcPts val="0"/>
              </a:spcAft>
              <a:buClrTx/>
              <a:buSzTx/>
              <a:buFontTx/>
              <a:buNone/>
              <a:tabLst/>
              <a:defRPr/>
            </a:pPr>
            <a:r>
              <a:rPr lang="en-US" b="0" dirty="0"/>
              <a:t>Second, discuss in pairs about possible solution to prevent dropouts by making suitable modifications in the school and classroom.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b="0" dirty="0"/>
              <a:t>Later spend 5 minutes for collective sharing of the outcome of their discussion.</a:t>
            </a:r>
          </a:p>
          <a:p>
            <a:endParaRPr lang="en-US" b="1" dirty="0"/>
          </a:p>
          <a:p>
            <a:r>
              <a:rPr lang="en-US" b="1" dirty="0"/>
              <a:t>There is a possibility that some of the participants discover that this paragraph  is just an introduction, incomplete and the actual barriers and gaps are not found in this paragraph. That observation is indeed positive. Let the participants know that the link will be shared, and they may read the entire article/report in their leisure.</a:t>
            </a:r>
          </a:p>
          <a:p>
            <a:r>
              <a:rPr lang="en-US" b="1" dirty="0"/>
              <a:t>Alternately just in case no one notices, the facilitator can ask two direct questions :</a:t>
            </a:r>
          </a:p>
          <a:p>
            <a:pPr marL="628650" lvl="1" indent="-171450">
              <a:buFont typeface="Arial" panose="020B0604020202020204" pitchFamily="34" charset="0"/>
              <a:buChar char="•"/>
            </a:pPr>
            <a:r>
              <a:rPr lang="en-US" b="1" dirty="0"/>
              <a:t>What does this report intend to identify?</a:t>
            </a:r>
          </a:p>
          <a:p>
            <a:pPr marL="628650" lvl="1" indent="-171450">
              <a:buFont typeface="Arial" panose="020B0604020202020204" pitchFamily="34" charset="0"/>
              <a:buChar char="•"/>
            </a:pPr>
            <a:r>
              <a:rPr lang="en-US" b="1" dirty="0"/>
              <a:t>What are the barriers identified by the report? </a:t>
            </a:r>
          </a:p>
          <a:p>
            <a:pPr marL="628650" lvl="1" indent="-171450">
              <a:buFont typeface="Arial" panose="020B0604020202020204" pitchFamily="34" charset="0"/>
              <a:buChar char="•"/>
            </a:pPr>
            <a:endParaRPr lang="en-US" b="0" dirty="0"/>
          </a:p>
          <a:p>
            <a:r>
              <a:rPr lang="en-US" b="0" dirty="0"/>
              <a:t>Facilitate participants to think out of box on the  possibilities to attract and retain children in school by addressing the barriers which are within their scope of addressing. </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51CBAA9-0D36-447C-B8BA-6354245A4DF8}"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12335751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056BE7-D5E3-4D2B-B186-2EB1779D1F24}"/>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88F54E7D-2ABF-4C4B-8A69-F44AD62742A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9BCFC539-2C06-4EE9-8481-E94F35E4E004}"/>
              </a:ext>
            </a:extLst>
          </p:cNvPr>
          <p:cNvSpPr>
            <a:spLocks noGrp="1"/>
          </p:cNvSpPr>
          <p:nvPr>
            <p:ph type="dt" sz="half" idx="10"/>
          </p:nvPr>
        </p:nvSpPr>
        <p:spPr/>
        <p:txBody>
          <a:bodyPr/>
          <a:lstStyle/>
          <a:p>
            <a:fld id="{43BFA501-9ADF-483A-B336-0C5D4740F9E4}" type="datetimeFigureOut">
              <a:rPr lang="en-US" smtClean="0"/>
              <a:t>30-Sep-21</a:t>
            </a:fld>
            <a:endParaRPr lang="en-US"/>
          </a:p>
        </p:txBody>
      </p:sp>
      <p:sp>
        <p:nvSpPr>
          <p:cNvPr id="5" name="Footer Placeholder 4">
            <a:extLst>
              <a:ext uri="{FF2B5EF4-FFF2-40B4-BE49-F238E27FC236}">
                <a16:creationId xmlns:a16="http://schemas.microsoft.com/office/drawing/2014/main" id="{15E9D3E0-B1AF-47AE-837A-05B4CFE7782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5076556-DD68-4426-B5E8-E0A37FA9B071}"/>
              </a:ext>
            </a:extLst>
          </p:cNvPr>
          <p:cNvSpPr>
            <a:spLocks noGrp="1"/>
          </p:cNvSpPr>
          <p:nvPr>
            <p:ph type="sldNum" sz="quarter" idx="12"/>
          </p:nvPr>
        </p:nvSpPr>
        <p:spPr/>
        <p:txBody>
          <a:bodyPr/>
          <a:lstStyle/>
          <a:p>
            <a:fld id="{84240DD8-5086-4FD5-AA5B-8F65A362AA1D}" type="slidenum">
              <a:rPr lang="en-US" smtClean="0"/>
              <a:t>‹#›</a:t>
            </a:fld>
            <a:endParaRPr lang="en-US"/>
          </a:p>
        </p:txBody>
      </p:sp>
    </p:spTree>
    <p:extLst>
      <p:ext uri="{BB962C8B-B14F-4D97-AF65-F5344CB8AC3E}">
        <p14:creationId xmlns:p14="http://schemas.microsoft.com/office/powerpoint/2010/main" val="52096192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C916B8-554D-4BE1-B97B-35CE13FF90A7}"/>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FF8EE410-0E68-4CA2-8B8F-80EE98681603}"/>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78AE56C-2109-4622-9A54-730B542EB131}"/>
              </a:ext>
            </a:extLst>
          </p:cNvPr>
          <p:cNvSpPr>
            <a:spLocks noGrp="1"/>
          </p:cNvSpPr>
          <p:nvPr>
            <p:ph type="dt" sz="half" idx="10"/>
          </p:nvPr>
        </p:nvSpPr>
        <p:spPr/>
        <p:txBody>
          <a:bodyPr/>
          <a:lstStyle/>
          <a:p>
            <a:fld id="{43BFA501-9ADF-483A-B336-0C5D4740F9E4}" type="datetimeFigureOut">
              <a:rPr lang="en-US" smtClean="0"/>
              <a:t>30-Sep-21</a:t>
            </a:fld>
            <a:endParaRPr lang="en-US"/>
          </a:p>
        </p:txBody>
      </p:sp>
      <p:sp>
        <p:nvSpPr>
          <p:cNvPr id="5" name="Footer Placeholder 4">
            <a:extLst>
              <a:ext uri="{FF2B5EF4-FFF2-40B4-BE49-F238E27FC236}">
                <a16:creationId xmlns:a16="http://schemas.microsoft.com/office/drawing/2014/main" id="{2D5F696F-13A0-4D8C-AFC2-06A2E619E82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9CFCC83-FBCA-40DF-AC43-8EA55D38ECD6}"/>
              </a:ext>
            </a:extLst>
          </p:cNvPr>
          <p:cNvSpPr>
            <a:spLocks noGrp="1"/>
          </p:cNvSpPr>
          <p:nvPr>
            <p:ph type="sldNum" sz="quarter" idx="12"/>
          </p:nvPr>
        </p:nvSpPr>
        <p:spPr/>
        <p:txBody>
          <a:bodyPr/>
          <a:lstStyle/>
          <a:p>
            <a:fld id="{84240DD8-5086-4FD5-AA5B-8F65A362AA1D}" type="slidenum">
              <a:rPr lang="en-US" smtClean="0"/>
              <a:t>‹#›</a:t>
            </a:fld>
            <a:endParaRPr lang="en-US"/>
          </a:p>
        </p:txBody>
      </p:sp>
    </p:spTree>
    <p:extLst>
      <p:ext uri="{BB962C8B-B14F-4D97-AF65-F5344CB8AC3E}">
        <p14:creationId xmlns:p14="http://schemas.microsoft.com/office/powerpoint/2010/main" val="340714774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B679E76-AFE9-4F40-9762-38636D215433}"/>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52F4E6B6-2CCB-4D77-B2E1-CBC392DCB3E1}"/>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9762521-A424-4C0C-8FFF-215207BF4E34}"/>
              </a:ext>
            </a:extLst>
          </p:cNvPr>
          <p:cNvSpPr>
            <a:spLocks noGrp="1"/>
          </p:cNvSpPr>
          <p:nvPr>
            <p:ph type="dt" sz="half" idx="10"/>
          </p:nvPr>
        </p:nvSpPr>
        <p:spPr/>
        <p:txBody>
          <a:bodyPr/>
          <a:lstStyle/>
          <a:p>
            <a:fld id="{43BFA501-9ADF-483A-B336-0C5D4740F9E4}" type="datetimeFigureOut">
              <a:rPr lang="en-US" smtClean="0"/>
              <a:t>30-Sep-21</a:t>
            </a:fld>
            <a:endParaRPr lang="en-US"/>
          </a:p>
        </p:txBody>
      </p:sp>
      <p:sp>
        <p:nvSpPr>
          <p:cNvPr id="5" name="Footer Placeholder 4">
            <a:extLst>
              <a:ext uri="{FF2B5EF4-FFF2-40B4-BE49-F238E27FC236}">
                <a16:creationId xmlns:a16="http://schemas.microsoft.com/office/drawing/2014/main" id="{24F186DE-FA53-4819-88A5-DB08B8F697F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1E96C9E-AB98-4ED0-9F65-58F38B7D52A7}"/>
              </a:ext>
            </a:extLst>
          </p:cNvPr>
          <p:cNvSpPr>
            <a:spLocks noGrp="1"/>
          </p:cNvSpPr>
          <p:nvPr>
            <p:ph type="sldNum" sz="quarter" idx="12"/>
          </p:nvPr>
        </p:nvSpPr>
        <p:spPr/>
        <p:txBody>
          <a:bodyPr/>
          <a:lstStyle/>
          <a:p>
            <a:fld id="{84240DD8-5086-4FD5-AA5B-8F65A362AA1D}" type="slidenum">
              <a:rPr lang="en-US" smtClean="0"/>
              <a:t>‹#›</a:t>
            </a:fld>
            <a:endParaRPr lang="en-US"/>
          </a:p>
        </p:txBody>
      </p:sp>
    </p:spTree>
    <p:extLst>
      <p:ext uri="{BB962C8B-B14F-4D97-AF65-F5344CB8AC3E}">
        <p14:creationId xmlns:p14="http://schemas.microsoft.com/office/powerpoint/2010/main" val="340147230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62216F-9A8A-4A17-8807-766EB39E992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5D9D2AF-F7BF-4AD1-BAA1-8C8F8F2CEBE8}"/>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AA0A444-88D3-43BB-9BE8-68D659F4FF15}"/>
              </a:ext>
            </a:extLst>
          </p:cNvPr>
          <p:cNvSpPr>
            <a:spLocks noGrp="1"/>
          </p:cNvSpPr>
          <p:nvPr>
            <p:ph type="dt" sz="half" idx="10"/>
          </p:nvPr>
        </p:nvSpPr>
        <p:spPr/>
        <p:txBody>
          <a:bodyPr/>
          <a:lstStyle/>
          <a:p>
            <a:fld id="{43BFA501-9ADF-483A-B336-0C5D4740F9E4}" type="datetimeFigureOut">
              <a:rPr lang="en-US" smtClean="0"/>
              <a:t>30-Sep-21</a:t>
            </a:fld>
            <a:endParaRPr lang="en-US"/>
          </a:p>
        </p:txBody>
      </p:sp>
      <p:sp>
        <p:nvSpPr>
          <p:cNvPr id="5" name="Footer Placeholder 4">
            <a:extLst>
              <a:ext uri="{FF2B5EF4-FFF2-40B4-BE49-F238E27FC236}">
                <a16:creationId xmlns:a16="http://schemas.microsoft.com/office/drawing/2014/main" id="{80DC073E-2AAE-4FD1-8667-6A06AF696BD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064E4D9-F6BF-4824-B114-EFFE05DEFA57}"/>
              </a:ext>
            </a:extLst>
          </p:cNvPr>
          <p:cNvSpPr>
            <a:spLocks noGrp="1"/>
          </p:cNvSpPr>
          <p:nvPr>
            <p:ph type="sldNum" sz="quarter" idx="12"/>
          </p:nvPr>
        </p:nvSpPr>
        <p:spPr/>
        <p:txBody>
          <a:bodyPr/>
          <a:lstStyle/>
          <a:p>
            <a:fld id="{84240DD8-5086-4FD5-AA5B-8F65A362AA1D}" type="slidenum">
              <a:rPr lang="en-US" smtClean="0"/>
              <a:t>‹#›</a:t>
            </a:fld>
            <a:endParaRPr lang="en-US"/>
          </a:p>
        </p:txBody>
      </p:sp>
    </p:spTree>
    <p:extLst>
      <p:ext uri="{BB962C8B-B14F-4D97-AF65-F5344CB8AC3E}">
        <p14:creationId xmlns:p14="http://schemas.microsoft.com/office/powerpoint/2010/main" val="18216595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F1D6CD-5D16-4C4F-AB48-FF10F7297A24}"/>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1BC588CF-87AB-4BCB-B9EC-6DF8D04518F0}"/>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6326A554-E7BC-4060-8D47-0C1F4DCDBAF1}"/>
              </a:ext>
            </a:extLst>
          </p:cNvPr>
          <p:cNvSpPr>
            <a:spLocks noGrp="1"/>
          </p:cNvSpPr>
          <p:nvPr>
            <p:ph type="dt" sz="half" idx="10"/>
          </p:nvPr>
        </p:nvSpPr>
        <p:spPr/>
        <p:txBody>
          <a:bodyPr/>
          <a:lstStyle/>
          <a:p>
            <a:fld id="{43BFA501-9ADF-483A-B336-0C5D4740F9E4}" type="datetimeFigureOut">
              <a:rPr lang="en-US" smtClean="0"/>
              <a:t>30-Sep-21</a:t>
            </a:fld>
            <a:endParaRPr lang="en-US"/>
          </a:p>
        </p:txBody>
      </p:sp>
      <p:sp>
        <p:nvSpPr>
          <p:cNvPr id="5" name="Footer Placeholder 4">
            <a:extLst>
              <a:ext uri="{FF2B5EF4-FFF2-40B4-BE49-F238E27FC236}">
                <a16:creationId xmlns:a16="http://schemas.microsoft.com/office/drawing/2014/main" id="{05904575-A377-498B-9099-BC91B4C46FD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A130815-CB14-4DA3-AEA4-F7874E7EED7F}"/>
              </a:ext>
            </a:extLst>
          </p:cNvPr>
          <p:cNvSpPr>
            <a:spLocks noGrp="1"/>
          </p:cNvSpPr>
          <p:nvPr>
            <p:ph type="sldNum" sz="quarter" idx="12"/>
          </p:nvPr>
        </p:nvSpPr>
        <p:spPr/>
        <p:txBody>
          <a:bodyPr/>
          <a:lstStyle/>
          <a:p>
            <a:fld id="{84240DD8-5086-4FD5-AA5B-8F65A362AA1D}" type="slidenum">
              <a:rPr lang="en-US" smtClean="0"/>
              <a:t>‹#›</a:t>
            </a:fld>
            <a:endParaRPr lang="en-US"/>
          </a:p>
        </p:txBody>
      </p:sp>
    </p:spTree>
    <p:extLst>
      <p:ext uri="{BB962C8B-B14F-4D97-AF65-F5344CB8AC3E}">
        <p14:creationId xmlns:p14="http://schemas.microsoft.com/office/powerpoint/2010/main" val="17354293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E0D157-AFE7-49FC-B45C-A36C8928B6F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033A125-8263-4BBC-A9BC-E0788F8AEEBB}"/>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ED32201F-C16B-43A9-ADE4-37E37DF07E7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108ECE24-11D1-4291-BBD9-CE72FBD987B3}"/>
              </a:ext>
            </a:extLst>
          </p:cNvPr>
          <p:cNvSpPr>
            <a:spLocks noGrp="1"/>
          </p:cNvSpPr>
          <p:nvPr>
            <p:ph type="dt" sz="half" idx="10"/>
          </p:nvPr>
        </p:nvSpPr>
        <p:spPr/>
        <p:txBody>
          <a:bodyPr/>
          <a:lstStyle/>
          <a:p>
            <a:fld id="{43BFA501-9ADF-483A-B336-0C5D4740F9E4}" type="datetimeFigureOut">
              <a:rPr lang="en-US" smtClean="0"/>
              <a:t>30-Sep-21</a:t>
            </a:fld>
            <a:endParaRPr lang="en-US"/>
          </a:p>
        </p:txBody>
      </p:sp>
      <p:sp>
        <p:nvSpPr>
          <p:cNvPr id="6" name="Footer Placeholder 5">
            <a:extLst>
              <a:ext uri="{FF2B5EF4-FFF2-40B4-BE49-F238E27FC236}">
                <a16:creationId xmlns:a16="http://schemas.microsoft.com/office/drawing/2014/main" id="{3AE8CE11-FA81-4809-A6B1-C3471596C33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079650A-47F9-4D5D-9C4E-7EEA99F297DA}"/>
              </a:ext>
            </a:extLst>
          </p:cNvPr>
          <p:cNvSpPr>
            <a:spLocks noGrp="1"/>
          </p:cNvSpPr>
          <p:nvPr>
            <p:ph type="sldNum" sz="quarter" idx="12"/>
          </p:nvPr>
        </p:nvSpPr>
        <p:spPr/>
        <p:txBody>
          <a:bodyPr/>
          <a:lstStyle/>
          <a:p>
            <a:fld id="{84240DD8-5086-4FD5-AA5B-8F65A362AA1D}" type="slidenum">
              <a:rPr lang="en-US" smtClean="0"/>
              <a:t>‹#›</a:t>
            </a:fld>
            <a:endParaRPr lang="en-US"/>
          </a:p>
        </p:txBody>
      </p:sp>
    </p:spTree>
    <p:extLst>
      <p:ext uri="{BB962C8B-B14F-4D97-AF65-F5344CB8AC3E}">
        <p14:creationId xmlns:p14="http://schemas.microsoft.com/office/powerpoint/2010/main" val="124454966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A93FC2-A249-44DF-B8B9-707A26566800}"/>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6E88363C-F7D4-4AF1-88DE-53A2893DF01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70AB7A9B-30A1-48DC-8FED-CD47EC4A2BAE}"/>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9AC5ABBB-5AF8-4C47-AEAC-3AC9D3A6407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0E46B272-552F-4364-ABD6-2BC76D8E5785}"/>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F7E98E26-EB8B-4120-825F-6082E15BFB18}"/>
              </a:ext>
            </a:extLst>
          </p:cNvPr>
          <p:cNvSpPr>
            <a:spLocks noGrp="1"/>
          </p:cNvSpPr>
          <p:nvPr>
            <p:ph type="dt" sz="half" idx="10"/>
          </p:nvPr>
        </p:nvSpPr>
        <p:spPr/>
        <p:txBody>
          <a:bodyPr/>
          <a:lstStyle/>
          <a:p>
            <a:fld id="{43BFA501-9ADF-483A-B336-0C5D4740F9E4}" type="datetimeFigureOut">
              <a:rPr lang="en-US" smtClean="0"/>
              <a:t>30-Sep-21</a:t>
            </a:fld>
            <a:endParaRPr lang="en-US"/>
          </a:p>
        </p:txBody>
      </p:sp>
      <p:sp>
        <p:nvSpPr>
          <p:cNvPr id="8" name="Footer Placeholder 7">
            <a:extLst>
              <a:ext uri="{FF2B5EF4-FFF2-40B4-BE49-F238E27FC236}">
                <a16:creationId xmlns:a16="http://schemas.microsoft.com/office/drawing/2014/main" id="{BAE5DA00-F3A4-40B8-ADE8-25870F142623}"/>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558800A3-3CFE-414B-9A68-1F9955BCCA2B}"/>
              </a:ext>
            </a:extLst>
          </p:cNvPr>
          <p:cNvSpPr>
            <a:spLocks noGrp="1"/>
          </p:cNvSpPr>
          <p:nvPr>
            <p:ph type="sldNum" sz="quarter" idx="12"/>
          </p:nvPr>
        </p:nvSpPr>
        <p:spPr/>
        <p:txBody>
          <a:bodyPr/>
          <a:lstStyle/>
          <a:p>
            <a:fld id="{84240DD8-5086-4FD5-AA5B-8F65A362AA1D}" type="slidenum">
              <a:rPr lang="en-US" smtClean="0"/>
              <a:t>‹#›</a:t>
            </a:fld>
            <a:endParaRPr lang="en-US"/>
          </a:p>
        </p:txBody>
      </p:sp>
    </p:spTree>
    <p:extLst>
      <p:ext uri="{BB962C8B-B14F-4D97-AF65-F5344CB8AC3E}">
        <p14:creationId xmlns:p14="http://schemas.microsoft.com/office/powerpoint/2010/main" val="193608762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8135D8-6959-4A5B-B72C-8AF7FE2AD206}"/>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53486F21-0D9A-4C32-97BC-906A55EA408C}"/>
              </a:ext>
            </a:extLst>
          </p:cNvPr>
          <p:cNvSpPr>
            <a:spLocks noGrp="1"/>
          </p:cNvSpPr>
          <p:nvPr>
            <p:ph type="dt" sz="half" idx="10"/>
          </p:nvPr>
        </p:nvSpPr>
        <p:spPr/>
        <p:txBody>
          <a:bodyPr/>
          <a:lstStyle/>
          <a:p>
            <a:fld id="{43BFA501-9ADF-483A-B336-0C5D4740F9E4}" type="datetimeFigureOut">
              <a:rPr lang="en-US" smtClean="0"/>
              <a:t>30-Sep-21</a:t>
            </a:fld>
            <a:endParaRPr lang="en-US"/>
          </a:p>
        </p:txBody>
      </p:sp>
      <p:sp>
        <p:nvSpPr>
          <p:cNvPr id="4" name="Footer Placeholder 3">
            <a:extLst>
              <a:ext uri="{FF2B5EF4-FFF2-40B4-BE49-F238E27FC236}">
                <a16:creationId xmlns:a16="http://schemas.microsoft.com/office/drawing/2014/main" id="{5C4D4C7B-293A-46B0-A04C-E79A228C4D9F}"/>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AF5B9BFB-C490-4437-B3D5-BB01298D13A8}"/>
              </a:ext>
            </a:extLst>
          </p:cNvPr>
          <p:cNvSpPr>
            <a:spLocks noGrp="1"/>
          </p:cNvSpPr>
          <p:nvPr>
            <p:ph type="sldNum" sz="quarter" idx="12"/>
          </p:nvPr>
        </p:nvSpPr>
        <p:spPr/>
        <p:txBody>
          <a:bodyPr/>
          <a:lstStyle/>
          <a:p>
            <a:fld id="{84240DD8-5086-4FD5-AA5B-8F65A362AA1D}" type="slidenum">
              <a:rPr lang="en-US" smtClean="0"/>
              <a:t>‹#›</a:t>
            </a:fld>
            <a:endParaRPr lang="en-US"/>
          </a:p>
        </p:txBody>
      </p:sp>
    </p:spTree>
    <p:extLst>
      <p:ext uri="{BB962C8B-B14F-4D97-AF65-F5344CB8AC3E}">
        <p14:creationId xmlns:p14="http://schemas.microsoft.com/office/powerpoint/2010/main" val="165935362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6262ED6-12B4-4B1D-9F2D-DF525AA65B07}"/>
              </a:ext>
            </a:extLst>
          </p:cNvPr>
          <p:cNvSpPr>
            <a:spLocks noGrp="1"/>
          </p:cNvSpPr>
          <p:nvPr>
            <p:ph type="dt" sz="half" idx="10"/>
          </p:nvPr>
        </p:nvSpPr>
        <p:spPr/>
        <p:txBody>
          <a:bodyPr/>
          <a:lstStyle/>
          <a:p>
            <a:fld id="{43BFA501-9ADF-483A-B336-0C5D4740F9E4}" type="datetimeFigureOut">
              <a:rPr lang="en-US" smtClean="0"/>
              <a:t>30-Sep-21</a:t>
            </a:fld>
            <a:endParaRPr lang="en-US"/>
          </a:p>
        </p:txBody>
      </p:sp>
      <p:sp>
        <p:nvSpPr>
          <p:cNvPr id="3" name="Footer Placeholder 2">
            <a:extLst>
              <a:ext uri="{FF2B5EF4-FFF2-40B4-BE49-F238E27FC236}">
                <a16:creationId xmlns:a16="http://schemas.microsoft.com/office/drawing/2014/main" id="{FF69190D-B477-483D-B8C3-F470EF45C54C}"/>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867BF7F2-12C1-454B-83ED-C9B3D9D95C66}"/>
              </a:ext>
            </a:extLst>
          </p:cNvPr>
          <p:cNvSpPr>
            <a:spLocks noGrp="1"/>
          </p:cNvSpPr>
          <p:nvPr>
            <p:ph type="sldNum" sz="quarter" idx="12"/>
          </p:nvPr>
        </p:nvSpPr>
        <p:spPr/>
        <p:txBody>
          <a:bodyPr/>
          <a:lstStyle/>
          <a:p>
            <a:fld id="{84240DD8-5086-4FD5-AA5B-8F65A362AA1D}" type="slidenum">
              <a:rPr lang="en-US" smtClean="0"/>
              <a:t>‹#›</a:t>
            </a:fld>
            <a:endParaRPr lang="en-US"/>
          </a:p>
        </p:txBody>
      </p:sp>
    </p:spTree>
    <p:extLst>
      <p:ext uri="{BB962C8B-B14F-4D97-AF65-F5344CB8AC3E}">
        <p14:creationId xmlns:p14="http://schemas.microsoft.com/office/powerpoint/2010/main" val="176512850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035580-E6DF-476C-B0EE-9891A6C26BC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11434E4E-F4F8-42FF-B13D-F436583E931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E90DD554-C9DF-4EA4-BA5C-7DE8E3EF885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9D20107-5B9F-4DAD-98B6-E4853D637134}"/>
              </a:ext>
            </a:extLst>
          </p:cNvPr>
          <p:cNvSpPr>
            <a:spLocks noGrp="1"/>
          </p:cNvSpPr>
          <p:nvPr>
            <p:ph type="dt" sz="half" idx="10"/>
          </p:nvPr>
        </p:nvSpPr>
        <p:spPr/>
        <p:txBody>
          <a:bodyPr/>
          <a:lstStyle/>
          <a:p>
            <a:fld id="{43BFA501-9ADF-483A-B336-0C5D4740F9E4}" type="datetimeFigureOut">
              <a:rPr lang="en-US" smtClean="0"/>
              <a:t>30-Sep-21</a:t>
            </a:fld>
            <a:endParaRPr lang="en-US"/>
          </a:p>
        </p:txBody>
      </p:sp>
      <p:sp>
        <p:nvSpPr>
          <p:cNvPr id="6" name="Footer Placeholder 5">
            <a:extLst>
              <a:ext uri="{FF2B5EF4-FFF2-40B4-BE49-F238E27FC236}">
                <a16:creationId xmlns:a16="http://schemas.microsoft.com/office/drawing/2014/main" id="{C489F0C4-F35A-4AB1-8ACB-51C1A5A3B78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90D0BFA-7853-4BD3-87EE-379A9C9700B8}"/>
              </a:ext>
            </a:extLst>
          </p:cNvPr>
          <p:cNvSpPr>
            <a:spLocks noGrp="1"/>
          </p:cNvSpPr>
          <p:nvPr>
            <p:ph type="sldNum" sz="quarter" idx="12"/>
          </p:nvPr>
        </p:nvSpPr>
        <p:spPr/>
        <p:txBody>
          <a:bodyPr/>
          <a:lstStyle/>
          <a:p>
            <a:fld id="{84240DD8-5086-4FD5-AA5B-8F65A362AA1D}" type="slidenum">
              <a:rPr lang="en-US" smtClean="0"/>
              <a:t>‹#›</a:t>
            </a:fld>
            <a:endParaRPr lang="en-US"/>
          </a:p>
        </p:txBody>
      </p:sp>
    </p:spTree>
    <p:extLst>
      <p:ext uri="{BB962C8B-B14F-4D97-AF65-F5344CB8AC3E}">
        <p14:creationId xmlns:p14="http://schemas.microsoft.com/office/powerpoint/2010/main" val="401443902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F319D7-34FF-4A4D-B824-1347A4E2507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BE77905F-2497-4C9A-8889-AE0F755EE08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63ACD2D3-0E1E-4874-A7D3-7C3352A9926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079D69E-314F-4457-BE01-4FDD403E9E7C}"/>
              </a:ext>
            </a:extLst>
          </p:cNvPr>
          <p:cNvSpPr>
            <a:spLocks noGrp="1"/>
          </p:cNvSpPr>
          <p:nvPr>
            <p:ph type="dt" sz="half" idx="10"/>
          </p:nvPr>
        </p:nvSpPr>
        <p:spPr/>
        <p:txBody>
          <a:bodyPr/>
          <a:lstStyle/>
          <a:p>
            <a:fld id="{43BFA501-9ADF-483A-B336-0C5D4740F9E4}" type="datetimeFigureOut">
              <a:rPr lang="en-US" smtClean="0"/>
              <a:t>30-Sep-21</a:t>
            </a:fld>
            <a:endParaRPr lang="en-US"/>
          </a:p>
        </p:txBody>
      </p:sp>
      <p:sp>
        <p:nvSpPr>
          <p:cNvPr id="6" name="Footer Placeholder 5">
            <a:extLst>
              <a:ext uri="{FF2B5EF4-FFF2-40B4-BE49-F238E27FC236}">
                <a16:creationId xmlns:a16="http://schemas.microsoft.com/office/drawing/2014/main" id="{6689A55C-C34A-45B3-A7AC-A62CFD37333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513D515-D3AE-4EB3-A9F5-AD191CB7A581}"/>
              </a:ext>
            </a:extLst>
          </p:cNvPr>
          <p:cNvSpPr>
            <a:spLocks noGrp="1"/>
          </p:cNvSpPr>
          <p:nvPr>
            <p:ph type="sldNum" sz="quarter" idx="12"/>
          </p:nvPr>
        </p:nvSpPr>
        <p:spPr/>
        <p:txBody>
          <a:bodyPr/>
          <a:lstStyle/>
          <a:p>
            <a:fld id="{84240DD8-5086-4FD5-AA5B-8F65A362AA1D}" type="slidenum">
              <a:rPr lang="en-US" smtClean="0"/>
              <a:t>‹#›</a:t>
            </a:fld>
            <a:endParaRPr lang="en-US"/>
          </a:p>
        </p:txBody>
      </p:sp>
    </p:spTree>
    <p:extLst>
      <p:ext uri="{BB962C8B-B14F-4D97-AF65-F5344CB8AC3E}">
        <p14:creationId xmlns:p14="http://schemas.microsoft.com/office/powerpoint/2010/main" val="190434222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3856FE9-A6E4-46A4-BEAC-34BAB9928FD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E75B70BB-A106-41A4-9F0A-E14F8C56D8B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131C16A-B8DD-4B27-BD24-4B67AF6EBD9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3BFA501-9ADF-483A-B336-0C5D4740F9E4}" type="datetimeFigureOut">
              <a:rPr lang="en-US" smtClean="0"/>
              <a:t>30-Sep-21</a:t>
            </a:fld>
            <a:endParaRPr lang="en-US"/>
          </a:p>
        </p:txBody>
      </p:sp>
      <p:sp>
        <p:nvSpPr>
          <p:cNvPr id="5" name="Footer Placeholder 4">
            <a:extLst>
              <a:ext uri="{FF2B5EF4-FFF2-40B4-BE49-F238E27FC236}">
                <a16:creationId xmlns:a16="http://schemas.microsoft.com/office/drawing/2014/main" id="{E8BAC436-7DC0-47F7-AECF-0C8AD572917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6F345892-6237-44A4-BCAD-6FAF00A6987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4240DD8-5086-4FD5-AA5B-8F65A362AA1D}" type="slidenum">
              <a:rPr lang="en-US" smtClean="0"/>
              <a:t>‹#›</a:t>
            </a:fld>
            <a:endParaRPr lang="en-US"/>
          </a:p>
        </p:txBody>
      </p:sp>
    </p:spTree>
    <p:extLst>
      <p:ext uri="{BB962C8B-B14F-4D97-AF65-F5344CB8AC3E}">
        <p14:creationId xmlns:p14="http://schemas.microsoft.com/office/powerpoint/2010/main" val="203152071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2.xml"/><Relationship Id="rId1" Type="http://schemas.openxmlformats.org/officeDocument/2006/relationships/slideLayout" Target="../slideLayouts/slideLayout2.xml"/><Relationship Id="rId4" Type="http://schemas.openxmlformats.org/officeDocument/2006/relationships/hyperlink" Target="https://unesdoc.unesco.org/ark:/48223/pf0000368780.locale=en" TargetMode="External"/></Relationships>
</file>

<file path=ppt/slides/_rels/slide13.xml.rels><?xml version="1.0" encoding="UTF-8" standalone="yes"?>
<Relationships xmlns="http://schemas.openxmlformats.org/package/2006/relationships"><Relationship Id="rId3" Type="http://schemas.openxmlformats.org/officeDocument/2006/relationships/hyperlink" Target="https://unesdoc.unesco.org/ark:/48223/pf0000368780.locale=en" TargetMode="External"/><Relationship Id="rId2" Type="http://schemas.openxmlformats.org/officeDocument/2006/relationships/notesSlide" Target="../notesSlides/notesSlide13.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1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4.xml"/><Relationship Id="rId1" Type="http://schemas.openxmlformats.org/officeDocument/2006/relationships/slideLayout" Target="../slideLayouts/slideLayout2.xml"/><Relationship Id="rId4" Type="http://schemas.openxmlformats.org/officeDocument/2006/relationships/hyperlink" Target="https://in.docworkspace.com/d/sIESjirKKAYfq2YoG" TargetMode="External"/></Relationships>
</file>

<file path=ppt/slides/_rels/slide1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7.xml"/><Relationship Id="rId1" Type="http://schemas.openxmlformats.org/officeDocument/2006/relationships/slideLayout" Target="../slideLayouts/slideLayout5.xml"/></Relationships>
</file>

<file path=ppt/slides/_rels/slide1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8.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1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0.xml"/><Relationship Id="rId1" Type="http://schemas.openxmlformats.org/officeDocument/2006/relationships/slideLayout" Target="../slideLayouts/slideLayout2.xml"/><Relationship Id="rId4" Type="http://schemas.openxmlformats.org/officeDocument/2006/relationships/comments" Target="../comments/comment1.xml"/></Relationships>
</file>

<file path=ppt/slides/_rels/slide2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hyperlink" Target="https://www.globalpartnership.org/where-we-work/afghanistan" TargetMode="External"/><Relationship Id="rId2" Type="http://schemas.openxmlformats.org/officeDocument/2006/relationships/notesSlide" Target="../notesSlides/notesSlide23.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2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3" Type="http://schemas.openxmlformats.org/officeDocument/2006/relationships/hyperlink" Target="http://www.teachingtolerance.org/" TargetMode="External"/><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5E0AF7-4324-4C51-B084-E14E8AD8529B}"/>
              </a:ext>
            </a:extLst>
          </p:cNvPr>
          <p:cNvSpPr>
            <a:spLocks noGrp="1"/>
          </p:cNvSpPr>
          <p:nvPr>
            <p:ph type="ctrTitle"/>
          </p:nvPr>
        </p:nvSpPr>
        <p:spPr/>
        <p:txBody>
          <a:bodyPr/>
          <a:lstStyle/>
          <a:p>
            <a:r>
              <a:rPr lang="en-US" dirty="0"/>
              <a:t>Inclusive Schools</a:t>
            </a:r>
          </a:p>
        </p:txBody>
      </p:sp>
      <p:sp>
        <p:nvSpPr>
          <p:cNvPr id="3" name="Subtitle 2">
            <a:extLst>
              <a:ext uri="{FF2B5EF4-FFF2-40B4-BE49-F238E27FC236}">
                <a16:creationId xmlns:a16="http://schemas.microsoft.com/office/drawing/2014/main" id="{F5656E29-1AD1-42B9-95F4-FF91FC901600}"/>
              </a:ext>
            </a:extLst>
          </p:cNvPr>
          <p:cNvSpPr>
            <a:spLocks noGrp="1"/>
          </p:cNvSpPr>
          <p:nvPr>
            <p:ph type="subTitle" idx="1"/>
          </p:nvPr>
        </p:nvSpPr>
        <p:spPr/>
        <p:txBody>
          <a:bodyPr/>
          <a:lstStyle/>
          <a:p>
            <a:r>
              <a:rPr lang="en-US" dirty="0"/>
              <a:t>Day 3</a:t>
            </a:r>
          </a:p>
          <a:p>
            <a:r>
              <a:rPr lang="en-US" dirty="0"/>
              <a:t>Universal Design for Learning</a:t>
            </a:r>
          </a:p>
          <a:p>
            <a:endParaRPr lang="en-US" dirty="0"/>
          </a:p>
        </p:txBody>
      </p:sp>
      <p:pic>
        <p:nvPicPr>
          <p:cNvPr id="4" name="Picture 3">
            <a:extLst>
              <a:ext uri="{FF2B5EF4-FFF2-40B4-BE49-F238E27FC236}">
                <a16:creationId xmlns:a16="http://schemas.microsoft.com/office/drawing/2014/main" id="{65B4092F-15D0-4F65-9AE8-DA589917D799}"/>
              </a:ext>
            </a:extLst>
          </p:cNvPr>
          <p:cNvPicPr>
            <a:picLocks noChangeAspect="1"/>
          </p:cNvPicPr>
          <p:nvPr/>
        </p:nvPicPr>
        <p:blipFill>
          <a:blip r:embed="rId3"/>
          <a:stretch>
            <a:fillRect/>
          </a:stretch>
        </p:blipFill>
        <p:spPr>
          <a:xfrm>
            <a:off x="728364" y="33792"/>
            <a:ext cx="10973751" cy="1432684"/>
          </a:xfrm>
          <a:prstGeom prst="rect">
            <a:avLst/>
          </a:prstGeom>
        </p:spPr>
      </p:pic>
    </p:spTree>
    <p:extLst>
      <p:ext uri="{BB962C8B-B14F-4D97-AF65-F5344CB8AC3E}">
        <p14:creationId xmlns:p14="http://schemas.microsoft.com/office/powerpoint/2010/main" val="30284113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28223507-BF1F-4410-84A7-6B269D937F9D}"/>
              </a:ext>
            </a:extLst>
          </p:cNvPr>
          <p:cNvSpPr>
            <a:spLocks noGrp="1"/>
          </p:cNvSpPr>
          <p:nvPr>
            <p:ph type="title"/>
          </p:nvPr>
        </p:nvSpPr>
        <p:spPr>
          <a:xfrm>
            <a:off x="838200" y="1678536"/>
            <a:ext cx="10515600" cy="634335"/>
          </a:xfrm>
        </p:spPr>
        <p:txBody>
          <a:bodyPr>
            <a:normAutofit fontScale="90000"/>
          </a:bodyPr>
          <a:lstStyle/>
          <a:p>
            <a:r>
              <a:rPr lang="en-US" dirty="0"/>
              <a:t>Think it over: Can these issues be resolved?</a:t>
            </a:r>
          </a:p>
        </p:txBody>
      </p:sp>
      <p:sp>
        <p:nvSpPr>
          <p:cNvPr id="5" name="Content Placeholder 4">
            <a:extLst>
              <a:ext uri="{FF2B5EF4-FFF2-40B4-BE49-F238E27FC236}">
                <a16:creationId xmlns:a16="http://schemas.microsoft.com/office/drawing/2014/main" id="{6E75B346-C973-4BC1-B543-E399AF4DC5CB}"/>
              </a:ext>
            </a:extLst>
          </p:cNvPr>
          <p:cNvSpPr>
            <a:spLocks noGrp="1"/>
          </p:cNvSpPr>
          <p:nvPr>
            <p:ph idx="1"/>
          </p:nvPr>
        </p:nvSpPr>
        <p:spPr>
          <a:xfrm>
            <a:off x="838200" y="2506662"/>
            <a:ext cx="10515600" cy="4351338"/>
          </a:xfrm>
        </p:spPr>
        <p:txBody>
          <a:bodyPr>
            <a:normAutofit fontScale="92500" lnSpcReduction="10000"/>
          </a:bodyPr>
          <a:lstStyle/>
          <a:p>
            <a:pPr marL="514350" indent="-514350">
              <a:buFont typeface="+mj-lt"/>
              <a:buAutoNum type="arabicPeriod"/>
            </a:pPr>
            <a:r>
              <a:rPr lang="en-US" dirty="0"/>
              <a:t>On any given school day, over 1 billion children around the world head to class.</a:t>
            </a:r>
          </a:p>
          <a:p>
            <a:pPr marL="514350" indent="-514350">
              <a:buFont typeface="+mj-lt"/>
              <a:buAutoNum type="arabicPeriod"/>
            </a:pPr>
            <a:r>
              <a:rPr lang="en-US" dirty="0"/>
              <a:t>More children and adolescents today are enrolled in pre-primary, primary and secondary education than ever before. Yet, for many of them, </a:t>
            </a:r>
            <a:r>
              <a:rPr lang="en-US" dirty="0">
                <a:highlight>
                  <a:srgbClr val="FFFF00"/>
                </a:highlight>
              </a:rPr>
              <a:t>schooling does not lead to learning </a:t>
            </a:r>
            <a:r>
              <a:rPr lang="en-US" dirty="0"/>
              <a:t>– and this was before COVID-19 shuttered schools and disrupted learning across the globe, creating an urgent need to reimagine education.</a:t>
            </a:r>
          </a:p>
          <a:p>
            <a:pPr marL="514350" indent="-514350">
              <a:buFont typeface="+mj-lt"/>
              <a:buAutoNum type="arabicPeriod"/>
            </a:pPr>
            <a:r>
              <a:rPr lang="en-US" dirty="0"/>
              <a:t>A </a:t>
            </a:r>
            <a:r>
              <a:rPr lang="en-US" dirty="0">
                <a:highlight>
                  <a:srgbClr val="FFFF00"/>
                </a:highlight>
              </a:rPr>
              <a:t>lack of trained teachers, inadequate learning materials, makeshift classes and poor sanitation facilities </a:t>
            </a:r>
            <a:r>
              <a:rPr lang="en-US" dirty="0"/>
              <a:t>make learning difficult for many children. Others come to school too </a:t>
            </a:r>
            <a:r>
              <a:rPr lang="en-US" dirty="0">
                <a:highlight>
                  <a:srgbClr val="FFFF00"/>
                </a:highlight>
              </a:rPr>
              <a:t>hungry, sick or exhausted from work or household tasks</a:t>
            </a:r>
            <a:r>
              <a:rPr lang="en-US" dirty="0"/>
              <a:t> to benefit from their lessons.</a:t>
            </a:r>
          </a:p>
          <a:p>
            <a:pPr marL="0" indent="0">
              <a:buNone/>
            </a:pPr>
            <a:r>
              <a:rPr lang="en-US" sz="1900" dirty="0"/>
              <a:t>Ref: https://www.unicef.org/education</a:t>
            </a:r>
          </a:p>
        </p:txBody>
      </p:sp>
      <p:pic>
        <p:nvPicPr>
          <p:cNvPr id="6" name="Picture 5">
            <a:extLst>
              <a:ext uri="{FF2B5EF4-FFF2-40B4-BE49-F238E27FC236}">
                <a16:creationId xmlns:a16="http://schemas.microsoft.com/office/drawing/2014/main" id="{5B9B9123-82E5-49C0-8144-36240095051E}"/>
              </a:ext>
            </a:extLst>
          </p:cNvPr>
          <p:cNvPicPr>
            <a:picLocks noChangeAspect="1"/>
          </p:cNvPicPr>
          <p:nvPr/>
        </p:nvPicPr>
        <p:blipFill>
          <a:blip r:embed="rId3"/>
          <a:stretch>
            <a:fillRect/>
          </a:stretch>
        </p:blipFill>
        <p:spPr>
          <a:xfrm>
            <a:off x="648348" y="256094"/>
            <a:ext cx="10895304" cy="1422442"/>
          </a:xfrm>
          <a:prstGeom prst="rect">
            <a:avLst/>
          </a:prstGeom>
        </p:spPr>
      </p:pic>
    </p:spTree>
    <p:extLst>
      <p:ext uri="{BB962C8B-B14F-4D97-AF65-F5344CB8AC3E}">
        <p14:creationId xmlns:p14="http://schemas.microsoft.com/office/powerpoint/2010/main" val="142977306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0D26947-BCEB-4671-8950-0A1AA6102C53}"/>
              </a:ext>
            </a:extLst>
          </p:cNvPr>
          <p:cNvSpPr>
            <a:spLocks noGrp="1"/>
          </p:cNvSpPr>
          <p:nvPr>
            <p:ph idx="1"/>
          </p:nvPr>
        </p:nvSpPr>
        <p:spPr/>
        <p:txBody>
          <a:bodyPr/>
          <a:lstStyle/>
          <a:p>
            <a:pPr marL="0" indent="0">
              <a:buNone/>
            </a:pPr>
            <a:endParaRPr kumimoji="0" lang="en-US" sz="24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indent="0">
              <a:buNone/>
            </a:pPr>
            <a:endParaRPr lang="en-US" sz="2400" dirty="0">
              <a:solidFill>
                <a:prstClr val="black"/>
              </a:solidFill>
              <a:latin typeface="Calibri" panose="020F0502020204030204"/>
            </a:endParaRPr>
          </a:p>
          <a:p>
            <a:pPr marL="0" indent="0">
              <a:buNone/>
            </a:pPr>
            <a:r>
              <a:rPr kumimoji="0" lang="en-US" sz="2400" b="0" i="0" u="none" strike="noStrike" kern="1200" cap="none" spc="0" normalizeH="0" baseline="0" noProof="0" dirty="0">
                <a:ln>
                  <a:noFill/>
                </a:ln>
                <a:solidFill>
                  <a:prstClr val="black"/>
                </a:solidFill>
                <a:effectLst/>
                <a:uLnTx/>
                <a:uFillTx/>
                <a:latin typeface="Calibri" panose="020F0502020204030204"/>
                <a:ea typeface="+mn-ea"/>
                <a:cs typeface="+mn-cs"/>
              </a:rPr>
              <a:t>The Two Frameworks Used For Inclusive Classrooms</a:t>
            </a:r>
          </a:p>
          <a:p>
            <a:pPr marL="0" indent="0">
              <a:buNone/>
            </a:pPr>
            <a:endParaRPr lang="en-US" sz="2400" dirty="0">
              <a:solidFill>
                <a:prstClr val="black"/>
              </a:solidFill>
              <a:latin typeface="Calibri" panose="020F0502020204030204"/>
            </a:endParaRPr>
          </a:p>
          <a:p>
            <a:pPr>
              <a:buFont typeface="Wingdings" panose="05000000000000000000" pitchFamily="2" charset="2"/>
              <a:buChar char="Ø"/>
            </a:pPr>
            <a:r>
              <a:rPr kumimoji="0" lang="en-US" sz="2400" b="1" i="0" u="none" strike="noStrike" kern="1200" cap="none" spc="0" normalizeH="0" baseline="0" noProof="0" dirty="0">
                <a:ln>
                  <a:noFill/>
                </a:ln>
                <a:solidFill>
                  <a:prstClr val="black"/>
                </a:solidFill>
                <a:effectLst/>
                <a:uLnTx/>
                <a:uFillTx/>
                <a:latin typeface="Calibri" panose="020F0502020204030204"/>
                <a:ea typeface="+mn-ea"/>
                <a:cs typeface="+mn-cs"/>
              </a:rPr>
              <a:t>Differentiation</a:t>
            </a:r>
            <a:r>
              <a:rPr kumimoji="0" lang="en-US" sz="2400" b="0" i="0" u="none" strike="noStrike" kern="1200" cap="none" spc="0" normalizeH="0" baseline="0" noProof="0" dirty="0">
                <a:ln>
                  <a:noFill/>
                </a:ln>
                <a:solidFill>
                  <a:prstClr val="black"/>
                </a:solidFill>
                <a:effectLst/>
                <a:uLnTx/>
                <a:uFillTx/>
                <a:latin typeface="Calibri" panose="020F0502020204030204"/>
                <a:ea typeface="+mn-ea"/>
                <a:cs typeface="+mn-cs"/>
              </a:rPr>
              <a:t> (differentiated curriculum and instruction)  </a:t>
            </a:r>
          </a:p>
          <a:p>
            <a:pPr marL="0" indent="0">
              <a:buNone/>
            </a:pPr>
            <a:r>
              <a:rPr kumimoji="0" lang="en-US" sz="2400" b="0" i="0" u="none" strike="noStrike" kern="1200" cap="none" spc="0" normalizeH="0" baseline="0" noProof="0" dirty="0">
                <a:ln>
                  <a:noFill/>
                </a:ln>
                <a:solidFill>
                  <a:prstClr val="black"/>
                </a:solidFill>
                <a:effectLst/>
                <a:uLnTx/>
                <a:uFillTx/>
                <a:latin typeface="Calibri" panose="020F0502020204030204"/>
                <a:ea typeface="+mn-ea"/>
                <a:cs typeface="+mn-cs"/>
              </a:rPr>
              <a:t>and </a:t>
            </a:r>
          </a:p>
          <a:p>
            <a:pPr>
              <a:buFont typeface="Wingdings" panose="05000000000000000000" pitchFamily="2" charset="2"/>
              <a:buChar char="Ø"/>
            </a:pPr>
            <a:r>
              <a:rPr kumimoji="0" lang="en-US" sz="2400" b="1" i="0" u="none" strike="noStrike" kern="1200" cap="none" spc="0" normalizeH="0" baseline="0" noProof="0" dirty="0">
                <a:ln>
                  <a:noFill/>
                </a:ln>
                <a:solidFill>
                  <a:prstClr val="black"/>
                </a:solidFill>
                <a:effectLst/>
                <a:uLnTx/>
                <a:uFillTx/>
                <a:latin typeface="Calibri" panose="020F0502020204030204"/>
                <a:ea typeface="+mn-ea"/>
                <a:cs typeface="+mn-cs"/>
              </a:rPr>
              <a:t>Universal Design for Learning </a:t>
            </a:r>
            <a:r>
              <a:rPr kumimoji="0" lang="en-US" sz="2400" b="0" i="0" u="none" strike="noStrike" kern="1200" cap="none" spc="0" normalizeH="0" baseline="0" noProof="0" dirty="0">
                <a:ln>
                  <a:noFill/>
                </a:ln>
                <a:solidFill>
                  <a:prstClr val="black"/>
                </a:solidFill>
                <a:effectLst/>
                <a:uLnTx/>
                <a:uFillTx/>
                <a:latin typeface="Calibri" panose="020F0502020204030204"/>
                <a:ea typeface="+mn-ea"/>
                <a:cs typeface="+mn-cs"/>
              </a:rPr>
              <a:t>(UDL)</a:t>
            </a:r>
            <a:endParaRPr lang="en-US" dirty="0"/>
          </a:p>
        </p:txBody>
      </p:sp>
      <p:pic>
        <p:nvPicPr>
          <p:cNvPr id="4" name="Picture 3">
            <a:extLst>
              <a:ext uri="{FF2B5EF4-FFF2-40B4-BE49-F238E27FC236}">
                <a16:creationId xmlns:a16="http://schemas.microsoft.com/office/drawing/2014/main" id="{6BBC4C67-870A-4124-8E95-01FBAEB3AE06}"/>
              </a:ext>
            </a:extLst>
          </p:cNvPr>
          <p:cNvPicPr>
            <a:picLocks noChangeAspect="1"/>
          </p:cNvPicPr>
          <p:nvPr/>
        </p:nvPicPr>
        <p:blipFill>
          <a:blip r:embed="rId3"/>
          <a:stretch>
            <a:fillRect/>
          </a:stretch>
        </p:blipFill>
        <p:spPr>
          <a:xfrm>
            <a:off x="838200" y="217475"/>
            <a:ext cx="10228385" cy="1402777"/>
          </a:xfrm>
          <a:prstGeom prst="rect">
            <a:avLst/>
          </a:prstGeom>
        </p:spPr>
      </p:pic>
    </p:spTree>
    <p:extLst>
      <p:ext uri="{BB962C8B-B14F-4D97-AF65-F5344CB8AC3E}">
        <p14:creationId xmlns:p14="http://schemas.microsoft.com/office/powerpoint/2010/main" val="208165555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90B59DD9-B9CF-4C38-A2D1-4546D695765A}"/>
              </a:ext>
            </a:extLst>
          </p:cNvPr>
          <p:cNvPicPr>
            <a:picLocks noChangeAspect="1"/>
          </p:cNvPicPr>
          <p:nvPr/>
        </p:nvPicPr>
        <p:blipFill>
          <a:blip r:embed="rId3"/>
          <a:stretch>
            <a:fillRect/>
          </a:stretch>
        </p:blipFill>
        <p:spPr>
          <a:xfrm>
            <a:off x="592014" y="322384"/>
            <a:ext cx="10855571" cy="1289540"/>
          </a:xfrm>
          <a:prstGeom prst="rect">
            <a:avLst/>
          </a:prstGeom>
        </p:spPr>
      </p:pic>
      <p:sp>
        <p:nvSpPr>
          <p:cNvPr id="4" name="Content Placeholder 3">
            <a:extLst>
              <a:ext uri="{FF2B5EF4-FFF2-40B4-BE49-F238E27FC236}">
                <a16:creationId xmlns:a16="http://schemas.microsoft.com/office/drawing/2014/main" id="{2B428BF1-6E16-4A73-8284-CA666D82D018}"/>
              </a:ext>
            </a:extLst>
          </p:cNvPr>
          <p:cNvSpPr>
            <a:spLocks noGrp="1"/>
          </p:cNvSpPr>
          <p:nvPr>
            <p:ph idx="1"/>
          </p:nvPr>
        </p:nvSpPr>
        <p:spPr/>
        <p:txBody>
          <a:bodyPr>
            <a:normAutofit lnSpcReduction="10000"/>
          </a:bodyPr>
          <a:lstStyle/>
          <a:p>
            <a:pPr marL="0" indent="0">
              <a:buNone/>
            </a:pPr>
            <a:r>
              <a:rPr lang="en-US" sz="2400" b="0" i="0" dirty="0">
                <a:effectLst/>
              </a:rPr>
              <a:t>Differentiation, in simple terms, is defined as teachers responding to learners’ needs. The principles that guide differentiation are:</a:t>
            </a:r>
          </a:p>
          <a:p>
            <a:pPr marL="0" indent="0">
              <a:buNone/>
            </a:pPr>
            <a:r>
              <a:rPr lang="en-US" sz="2400" b="0" i="0" dirty="0">
                <a:effectLst/>
              </a:rPr>
              <a:t>• A differentiated classroom is flexible.</a:t>
            </a:r>
          </a:p>
          <a:p>
            <a:pPr marL="0" indent="0">
              <a:buNone/>
            </a:pPr>
            <a:r>
              <a:rPr lang="en-US" sz="2400" b="0" i="0" dirty="0">
                <a:effectLst/>
              </a:rPr>
              <a:t>• A differentiated classroom provides an environment that encourages and supports learning.</a:t>
            </a:r>
          </a:p>
          <a:p>
            <a:pPr marL="0" indent="0">
              <a:buNone/>
            </a:pPr>
            <a:r>
              <a:rPr lang="en-US" sz="2400" b="0" i="0" dirty="0">
                <a:effectLst/>
              </a:rPr>
              <a:t>• Differentiation of instruction stems from effective and ongoing assessment of learner needs.(formative assessments)</a:t>
            </a:r>
          </a:p>
          <a:p>
            <a:pPr marL="0" indent="0">
              <a:buNone/>
            </a:pPr>
            <a:r>
              <a:rPr lang="en-US" sz="2400" b="0" i="0" dirty="0">
                <a:effectLst/>
              </a:rPr>
              <a:t>• Students and teachers are collaborators in learning. Differentiated curriculum and instruction requires considerable effort at the school level and in classroom transactions. </a:t>
            </a:r>
          </a:p>
          <a:p>
            <a:pPr marL="0" indent="0">
              <a:buNone/>
            </a:pPr>
            <a:endParaRPr lang="en-US" sz="2400" dirty="0"/>
          </a:p>
          <a:p>
            <a:pPr marL="0" indent="0">
              <a:buNone/>
            </a:pPr>
            <a:r>
              <a:rPr lang="en-US" sz="1400" dirty="0"/>
              <a:t>Reference: </a:t>
            </a:r>
            <a:r>
              <a:rPr lang="en-US" sz="1400" dirty="0">
                <a:hlinkClick r:id="rId4"/>
              </a:rPr>
              <a:t>N for nose: state of the education report for India 2019; children with disabilities - UNESCO Digital Library</a:t>
            </a:r>
            <a:r>
              <a:rPr lang="en-US" sz="1400" dirty="0"/>
              <a:t> P(75)</a:t>
            </a:r>
          </a:p>
        </p:txBody>
      </p:sp>
    </p:spTree>
    <p:extLst>
      <p:ext uri="{BB962C8B-B14F-4D97-AF65-F5344CB8AC3E}">
        <p14:creationId xmlns:p14="http://schemas.microsoft.com/office/powerpoint/2010/main" val="361771258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2CCBBF5-4782-4B1A-B767-B22E2362750D}"/>
              </a:ext>
            </a:extLst>
          </p:cNvPr>
          <p:cNvSpPr>
            <a:spLocks noGrp="1"/>
          </p:cNvSpPr>
          <p:nvPr>
            <p:ph idx="1"/>
          </p:nvPr>
        </p:nvSpPr>
        <p:spPr/>
        <p:txBody>
          <a:bodyPr>
            <a:normAutofit fontScale="62500" lnSpcReduction="20000"/>
          </a:bodyPr>
          <a:lstStyle/>
          <a:p>
            <a:pPr marL="0" indent="0">
              <a:lnSpc>
                <a:spcPct val="110000"/>
              </a:lnSpc>
              <a:buNone/>
            </a:pPr>
            <a:r>
              <a:rPr lang="en-US" dirty="0"/>
              <a:t>UDL provides a framework for designing curricula and teaching methodology by thinking of all the potential needs of diverse students. The principles that guide UDL are:</a:t>
            </a:r>
          </a:p>
          <a:p>
            <a:pPr marL="0" indent="0">
              <a:lnSpc>
                <a:spcPct val="110000"/>
              </a:lnSpc>
              <a:buNone/>
            </a:pPr>
            <a:r>
              <a:rPr lang="en-US" dirty="0"/>
              <a:t>• There are multiple ways of representing knowledge (content, information etc.) for students.</a:t>
            </a:r>
          </a:p>
          <a:p>
            <a:pPr marL="0" indent="0">
              <a:lnSpc>
                <a:spcPct val="110000"/>
              </a:lnSpc>
              <a:buNone/>
            </a:pPr>
            <a:r>
              <a:rPr lang="en-US" dirty="0"/>
              <a:t>• There are multiple ways that students can demonstrate their knowledge and understanding (bringing into focus the purpose and modes of assessment).</a:t>
            </a:r>
          </a:p>
          <a:p>
            <a:pPr marL="0" indent="0">
              <a:lnSpc>
                <a:spcPct val="110000"/>
              </a:lnSpc>
              <a:buNone/>
            </a:pPr>
            <a:r>
              <a:rPr lang="en-US" dirty="0"/>
              <a:t>• Teachers can engage students in learning in many ways. Implementation of the UDL framework is said to improve the learning process for all students. </a:t>
            </a:r>
          </a:p>
          <a:p>
            <a:pPr marL="0" indent="0">
              <a:lnSpc>
                <a:spcPct val="110000"/>
              </a:lnSpc>
              <a:buNone/>
            </a:pPr>
            <a:r>
              <a:rPr lang="en-US" dirty="0"/>
              <a:t>Providing all students with multiple ways of accessing and demonstrating knowledge increases their chance at educational success (Capp, 2017). </a:t>
            </a:r>
          </a:p>
          <a:p>
            <a:pPr marL="0" indent="0">
              <a:lnSpc>
                <a:spcPct val="110000"/>
              </a:lnSpc>
              <a:buNone/>
            </a:pPr>
            <a:r>
              <a:rPr lang="en-US" dirty="0"/>
              <a:t>Flexibility too, is a key foundation for UDL. </a:t>
            </a:r>
          </a:p>
          <a:p>
            <a:pPr marL="0" indent="0">
              <a:lnSpc>
                <a:spcPct val="110000"/>
              </a:lnSpc>
              <a:buNone/>
            </a:pPr>
            <a:r>
              <a:rPr lang="en-US" dirty="0"/>
              <a:t>Just like inclusive education, UDL is an evolving paradigm, and evidence for its applicability to educational design continues to be generated.</a:t>
            </a:r>
          </a:p>
          <a:p>
            <a:pPr marL="0" indent="0">
              <a:buNone/>
            </a:pPr>
            <a:br>
              <a:rPr lang="en-US" b="0" i="0" dirty="0">
                <a:solidFill>
                  <a:srgbClr val="000000"/>
                </a:solidFill>
                <a:effectLst/>
                <a:latin typeface="Arial" panose="020B0604020202020204" pitchFamily="34" charset="0"/>
              </a:rPr>
            </a:br>
            <a:r>
              <a:rPr lang="en-US" sz="2200" dirty="0"/>
              <a:t>Reference: </a:t>
            </a:r>
            <a:r>
              <a:rPr lang="en-US" sz="2200" dirty="0">
                <a:hlinkClick r:id="rId3"/>
              </a:rPr>
              <a:t>N for nose: state of the education report for India 2019; children with disabilities - UNESCO Digital Library</a:t>
            </a:r>
            <a:r>
              <a:rPr lang="en-US" sz="2200" dirty="0"/>
              <a:t> P(75)</a:t>
            </a:r>
          </a:p>
          <a:p>
            <a:pPr marL="0" indent="0">
              <a:buNone/>
            </a:pPr>
            <a:endParaRPr lang="en-US" dirty="0"/>
          </a:p>
        </p:txBody>
      </p:sp>
      <p:pic>
        <p:nvPicPr>
          <p:cNvPr id="4" name="Picture 3">
            <a:extLst>
              <a:ext uri="{FF2B5EF4-FFF2-40B4-BE49-F238E27FC236}">
                <a16:creationId xmlns:a16="http://schemas.microsoft.com/office/drawing/2014/main" id="{A46A0845-738D-4AEF-9F5F-FBDC797796D4}"/>
              </a:ext>
            </a:extLst>
          </p:cNvPr>
          <p:cNvPicPr>
            <a:picLocks noChangeAspect="1"/>
          </p:cNvPicPr>
          <p:nvPr/>
        </p:nvPicPr>
        <p:blipFill>
          <a:blip r:embed="rId4"/>
          <a:stretch>
            <a:fillRect/>
          </a:stretch>
        </p:blipFill>
        <p:spPr>
          <a:xfrm>
            <a:off x="838200" y="217475"/>
            <a:ext cx="10228385" cy="1402777"/>
          </a:xfrm>
          <a:prstGeom prst="rect">
            <a:avLst/>
          </a:prstGeom>
        </p:spPr>
      </p:pic>
    </p:spTree>
    <p:extLst>
      <p:ext uri="{BB962C8B-B14F-4D97-AF65-F5344CB8AC3E}">
        <p14:creationId xmlns:p14="http://schemas.microsoft.com/office/powerpoint/2010/main" val="5279284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30D40BBB-35FD-4F73-AE2C-9FE23CD85826}"/>
              </a:ext>
            </a:extLst>
          </p:cNvPr>
          <p:cNvPicPr>
            <a:picLocks noChangeAspect="1"/>
          </p:cNvPicPr>
          <p:nvPr/>
        </p:nvPicPr>
        <p:blipFill>
          <a:blip r:embed="rId3"/>
          <a:stretch>
            <a:fillRect/>
          </a:stretch>
        </p:blipFill>
        <p:spPr>
          <a:xfrm>
            <a:off x="838200" y="217475"/>
            <a:ext cx="10228385" cy="1402777"/>
          </a:xfrm>
          <a:prstGeom prst="rect">
            <a:avLst/>
          </a:prstGeom>
        </p:spPr>
      </p:pic>
      <p:sp>
        <p:nvSpPr>
          <p:cNvPr id="4" name="Title 3">
            <a:extLst>
              <a:ext uri="{FF2B5EF4-FFF2-40B4-BE49-F238E27FC236}">
                <a16:creationId xmlns:a16="http://schemas.microsoft.com/office/drawing/2014/main" id="{0D54E6C8-967A-488B-B658-7D2B849611D5}"/>
              </a:ext>
            </a:extLst>
          </p:cNvPr>
          <p:cNvSpPr>
            <a:spLocks noGrp="1"/>
          </p:cNvSpPr>
          <p:nvPr>
            <p:ph type="title"/>
          </p:nvPr>
        </p:nvSpPr>
        <p:spPr/>
        <p:txBody>
          <a:bodyPr/>
          <a:lstStyle/>
          <a:p>
            <a:endParaRPr lang="en-US" dirty="0"/>
          </a:p>
        </p:txBody>
      </p:sp>
      <p:sp>
        <p:nvSpPr>
          <p:cNvPr id="5" name="Content Placeholder 4">
            <a:extLst>
              <a:ext uri="{FF2B5EF4-FFF2-40B4-BE49-F238E27FC236}">
                <a16:creationId xmlns:a16="http://schemas.microsoft.com/office/drawing/2014/main" id="{A979323A-A92A-4958-A3AC-E2751621B6CE}"/>
              </a:ext>
            </a:extLst>
          </p:cNvPr>
          <p:cNvSpPr>
            <a:spLocks noGrp="1"/>
          </p:cNvSpPr>
          <p:nvPr>
            <p:ph idx="1"/>
          </p:nvPr>
        </p:nvSpPr>
        <p:spPr/>
        <p:txBody>
          <a:bodyPr/>
          <a:lstStyle/>
          <a:p>
            <a:pPr marL="0" indent="0">
              <a:buNone/>
            </a:pPr>
            <a:endParaRPr lang="en-US" dirty="0"/>
          </a:p>
          <a:p>
            <a:pPr marL="0" indent="0">
              <a:buNone/>
            </a:pPr>
            <a:r>
              <a:rPr lang="en-US" dirty="0"/>
              <a:t>Reading activity: </a:t>
            </a:r>
          </a:p>
          <a:p>
            <a:pPr marL="0" indent="0">
              <a:buNone/>
            </a:pPr>
            <a:r>
              <a:rPr lang="en-US" dirty="0"/>
              <a:t>Article reference from resources folder:</a:t>
            </a:r>
          </a:p>
          <a:p>
            <a:r>
              <a:rPr lang="en-US" dirty="0"/>
              <a:t>To read first during training: </a:t>
            </a:r>
            <a:r>
              <a:rPr lang="en-US" dirty="0">
                <a:hlinkClick r:id="rId4"/>
              </a:rPr>
              <a:t>Anupam_Ahuja.pdf (docworkspace.com)</a:t>
            </a:r>
            <a:r>
              <a:rPr lang="en-US" dirty="0"/>
              <a:t> file name in resources folder: “UDL for day 3”</a:t>
            </a:r>
          </a:p>
          <a:p>
            <a:r>
              <a:rPr lang="en-US" dirty="0"/>
              <a:t>Additional reading / for skimming: </a:t>
            </a:r>
          </a:p>
          <a:p>
            <a:pPr lvl="1"/>
            <a:r>
              <a:rPr lang="en-US" dirty="0"/>
              <a:t>Universal Design for Learning _ Understood - For learning and thinking differences</a:t>
            </a:r>
          </a:p>
          <a:p>
            <a:pPr lvl="1"/>
            <a:r>
              <a:rPr lang="en-US" dirty="0"/>
              <a:t>UDL Lesson Planning _ Understood - For learning and thinking differences</a:t>
            </a:r>
          </a:p>
          <a:p>
            <a:pPr lvl="1"/>
            <a:endParaRPr lang="en-US" dirty="0"/>
          </a:p>
        </p:txBody>
      </p:sp>
    </p:spTree>
    <p:extLst>
      <p:ext uri="{BB962C8B-B14F-4D97-AF65-F5344CB8AC3E}">
        <p14:creationId xmlns:p14="http://schemas.microsoft.com/office/powerpoint/2010/main" val="156982989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90B59DD9-B9CF-4C38-A2D1-4546D695765A}"/>
              </a:ext>
            </a:extLst>
          </p:cNvPr>
          <p:cNvPicPr>
            <a:picLocks noChangeAspect="1"/>
          </p:cNvPicPr>
          <p:nvPr/>
        </p:nvPicPr>
        <p:blipFill>
          <a:blip r:embed="rId3"/>
          <a:stretch>
            <a:fillRect/>
          </a:stretch>
        </p:blipFill>
        <p:spPr>
          <a:xfrm>
            <a:off x="592014" y="322384"/>
            <a:ext cx="10855571" cy="1289540"/>
          </a:xfrm>
          <a:prstGeom prst="rect">
            <a:avLst/>
          </a:prstGeom>
        </p:spPr>
      </p:pic>
      <p:sp>
        <p:nvSpPr>
          <p:cNvPr id="4" name="Content Placeholder 3">
            <a:extLst>
              <a:ext uri="{FF2B5EF4-FFF2-40B4-BE49-F238E27FC236}">
                <a16:creationId xmlns:a16="http://schemas.microsoft.com/office/drawing/2014/main" id="{2B428BF1-6E16-4A73-8284-CA666D82D018}"/>
              </a:ext>
            </a:extLst>
          </p:cNvPr>
          <p:cNvSpPr>
            <a:spLocks noGrp="1"/>
          </p:cNvSpPr>
          <p:nvPr>
            <p:ph idx="1"/>
          </p:nvPr>
        </p:nvSpPr>
        <p:spPr/>
        <p:txBody>
          <a:bodyPr>
            <a:normAutofit/>
          </a:bodyPr>
          <a:lstStyle/>
          <a:p>
            <a:pPr marL="0" indent="0">
              <a:lnSpc>
                <a:spcPct val="100000"/>
              </a:lnSpc>
              <a:buNone/>
            </a:pPr>
            <a:r>
              <a:rPr lang="en-US" sz="2400" dirty="0"/>
              <a:t>1. What is  Universal Design For Learning(UDL) ?</a:t>
            </a:r>
          </a:p>
          <a:p>
            <a:pPr marL="0" indent="0">
              <a:lnSpc>
                <a:spcPct val="100000"/>
              </a:lnSpc>
              <a:buNone/>
            </a:pPr>
            <a:r>
              <a:rPr lang="en-US" sz="2400" dirty="0"/>
              <a:t>According to CAST , Universal Design for Learning (UDL) is a framework to improve and optimize teaching and learning for all people based on scientific insights into how humans learn.</a:t>
            </a:r>
          </a:p>
          <a:p>
            <a:pPr marL="0" indent="0">
              <a:lnSpc>
                <a:spcPct val="100000"/>
              </a:lnSpc>
              <a:buNone/>
            </a:pPr>
            <a:endParaRPr lang="en-US" sz="2400" dirty="0"/>
          </a:p>
          <a:p>
            <a:pPr marL="0" indent="0">
              <a:lnSpc>
                <a:spcPct val="100000"/>
              </a:lnSpc>
              <a:buNone/>
            </a:pPr>
            <a:r>
              <a:rPr lang="en-US" sz="2400" dirty="0"/>
              <a:t>2. What are UDL guidelines?</a:t>
            </a:r>
          </a:p>
          <a:p>
            <a:pPr marL="0" indent="0">
              <a:lnSpc>
                <a:spcPct val="100000"/>
              </a:lnSpc>
              <a:buNone/>
            </a:pPr>
            <a:r>
              <a:rPr lang="en-US" sz="2400" dirty="0"/>
              <a:t>CAST describes the UDL guidelines as tools to design and implement UDL.</a:t>
            </a:r>
          </a:p>
          <a:p>
            <a:pPr marL="0" indent="0">
              <a:buNone/>
            </a:pPr>
            <a:endParaRPr lang="en-US" sz="1600" dirty="0"/>
          </a:p>
          <a:p>
            <a:pPr marL="0" indent="0">
              <a:buNone/>
            </a:pPr>
            <a:endParaRPr lang="en-US" sz="1600" dirty="0"/>
          </a:p>
          <a:p>
            <a:pPr marL="0" indent="0">
              <a:buNone/>
            </a:pPr>
            <a:r>
              <a:rPr lang="en-US" sz="1600" dirty="0" err="1"/>
              <a:t>Reference:https</a:t>
            </a:r>
            <a:r>
              <a:rPr lang="en-US" sz="1600" dirty="0"/>
              <a:t>://www.texthelp.com/resources/universal-design-for-learning/</a:t>
            </a:r>
          </a:p>
        </p:txBody>
      </p:sp>
    </p:spTree>
    <p:extLst>
      <p:ext uri="{BB962C8B-B14F-4D97-AF65-F5344CB8AC3E}">
        <p14:creationId xmlns:p14="http://schemas.microsoft.com/office/powerpoint/2010/main" val="233606635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90B59DD9-B9CF-4C38-A2D1-4546D695765A}"/>
              </a:ext>
            </a:extLst>
          </p:cNvPr>
          <p:cNvPicPr>
            <a:picLocks noChangeAspect="1"/>
          </p:cNvPicPr>
          <p:nvPr/>
        </p:nvPicPr>
        <p:blipFill>
          <a:blip r:embed="rId3"/>
          <a:stretch>
            <a:fillRect/>
          </a:stretch>
        </p:blipFill>
        <p:spPr>
          <a:xfrm>
            <a:off x="592014" y="322384"/>
            <a:ext cx="10855571" cy="1289540"/>
          </a:xfrm>
          <a:prstGeom prst="rect">
            <a:avLst/>
          </a:prstGeom>
        </p:spPr>
      </p:pic>
      <p:sp>
        <p:nvSpPr>
          <p:cNvPr id="4" name="Content Placeholder 3">
            <a:extLst>
              <a:ext uri="{FF2B5EF4-FFF2-40B4-BE49-F238E27FC236}">
                <a16:creationId xmlns:a16="http://schemas.microsoft.com/office/drawing/2014/main" id="{2B428BF1-6E16-4A73-8284-CA666D82D018}"/>
              </a:ext>
            </a:extLst>
          </p:cNvPr>
          <p:cNvSpPr>
            <a:spLocks noGrp="1"/>
          </p:cNvSpPr>
          <p:nvPr>
            <p:ph idx="1"/>
          </p:nvPr>
        </p:nvSpPr>
        <p:spPr>
          <a:xfrm>
            <a:off x="715745" y="1825624"/>
            <a:ext cx="10855571" cy="4709991"/>
          </a:xfrm>
        </p:spPr>
        <p:txBody>
          <a:bodyPr>
            <a:normAutofit/>
          </a:bodyPr>
          <a:lstStyle/>
          <a:p>
            <a:pPr marL="0" indent="0">
              <a:buNone/>
            </a:pPr>
            <a:r>
              <a:rPr lang="en-US" sz="2400" dirty="0"/>
              <a:t>Yesterday one our points of discussion was, </a:t>
            </a:r>
          </a:p>
          <a:p>
            <a:pPr marL="0" indent="0">
              <a:buNone/>
            </a:pPr>
            <a:r>
              <a:rPr lang="en-US" sz="2400" b="1" dirty="0"/>
              <a:t>Should children adapt to school?, or the school accommodate children?</a:t>
            </a:r>
          </a:p>
          <a:p>
            <a:pPr marL="0" indent="0">
              <a:buNone/>
            </a:pPr>
            <a:r>
              <a:rPr lang="en-US" sz="2400" dirty="0"/>
              <a:t>It is scientifically proven that learner diversity should be accommodated in schools. For this UDL is the answer.</a:t>
            </a:r>
          </a:p>
          <a:p>
            <a:pPr marL="0" indent="0" algn="ctr">
              <a:buNone/>
            </a:pPr>
            <a:r>
              <a:rPr lang="en-US" sz="2400" dirty="0"/>
              <a:t>Why UDL?</a:t>
            </a:r>
          </a:p>
          <a:p>
            <a:pPr marL="0" indent="0">
              <a:buNone/>
            </a:pPr>
            <a:r>
              <a:rPr lang="en-US" sz="2400" dirty="0"/>
              <a:t>UDL approach to teaching minimizes barriers maximizes learning for all students.</a:t>
            </a:r>
          </a:p>
          <a:p>
            <a:pPr marL="0" indent="0">
              <a:buNone/>
            </a:pPr>
            <a:r>
              <a:rPr lang="en-US" sz="2400" dirty="0"/>
              <a:t>UDL aims to change the design of the environment and curriculum rather than to change the learner.</a:t>
            </a:r>
          </a:p>
          <a:p>
            <a:pPr marL="0" indent="0">
              <a:buNone/>
            </a:pPr>
            <a:endParaRPr lang="en-US" sz="2400" dirty="0"/>
          </a:p>
          <a:p>
            <a:pPr marL="0" indent="0">
              <a:buNone/>
            </a:pPr>
            <a:endParaRPr lang="en-US" sz="2400" dirty="0"/>
          </a:p>
          <a:p>
            <a:pPr marL="0" indent="0">
              <a:buNone/>
            </a:pPr>
            <a:r>
              <a:rPr lang="en-US" sz="1600" dirty="0"/>
              <a:t>Reference: https://www.texthelp.com/resources/universal-design-for-learning/</a:t>
            </a:r>
          </a:p>
        </p:txBody>
      </p:sp>
    </p:spTree>
    <p:extLst>
      <p:ext uri="{BB962C8B-B14F-4D97-AF65-F5344CB8AC3E}">
        <p14:creationId xmlns:p14="http://schemas.microsoft.com/office/powerpoint/2010/main" val="122372732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 Placeholder 7">
            <a:extLst>
              <a:ext uri="{FF2B5EF4-FFF2-40B4-BE49-F238E27FC236}">
                <a16:creationId xmlns:a16="http://schemas.microsoft.com/office/drawing/2014/main" id="{DB505D15-5060-40A0-9E19-B1F7EAD34C53}"/>
              </a:ext>
            </a:extLst>
          </p:cNvPr>
          <p:cNvSpPr>
            <a:spLocks noGrp="1"/>
          </p:cNvSpPr>
          <p:nvPr>
            <p:ph type="body" idx="1"/>
          </p:nvPr>
        </p:nvSpPr>
        <p:spPr>
          <a:xfrm>
            <a:off x="927099" y="1074333"/>
            <a:ext cx="5157787" cy="496772"/>
          </a:xfrm>
        </p:spPr>
        <p:txBody>
          <a:bodyPr>
            <a:normAutofit fontScale="92500" lnSpcReduction="20000"/>
          </a:bodyPr>
          <a:lstStyle/>
          <a:p>
            <a:r>
              <a:rPr lang="en-US" dirty="0"/>
              <a:t>Inclusive pedagogy-Modification</a:t>
            </a:r>
          </a:p>
        </p:txBody>
      </p:sp>
      <p:sp>
        <p:nvSpPr>
          <p:cNvPr id="9" name="Content Placeholder 8">
            <a:extLst>
              <a:ext uri="{FF2B5EF4-FFF2-40B4-BE49-F238E27FC236}">
                <a16:creationId xmlns:a16="http://schemas.microsoft.com/office/drawing/2014/main" id="{6FFA58A4-2D90-4CA7-8CD3-F767B3D03699}"/>
              </a:ext>
            </a:extLst>
          </p:cNvPr>
          <p:cNvSpPr>
            <a:spLocks noGrp="1"/>
          </p:cNvSpPr>
          <p:nvPr>
            <p:ph sz="half" idx="2"/>
          </p:nvPr>
        </p:nvSpPr>
        <p:spPr>
          <a:xfrm>
            <a:off x="592015" y="1589722"/>
            <a:ext cx="5580185" cy="5052147"/>
          </a:xfrm>
        </p:spPr>
        <p:txBody>
          <a:bodyPr>
            <a:normAutofit fontScale="92500" lnSpcReduction="20000"/>
          </a:bodyPr>
          <a:lstStyle/>
          <a:p>
            <a:pPr marL="457200" indent="-457200">
              <a:buFont typeface="+mj-lt"/>
              <a:buAutoNum type="arabicPeriod"/>
            </a:pPr>
            <a:r>
              <a:rPr lang="en-US" sz="2000" dirty="0"/>
              <a:t>Content is changed</a:t>
            </a:r>
          </a:p>
          <a:p>
            <a:pPr marL="457200" indent="-457200">
              <a:buFont typeface="+mj-lt"/>
              <a:buAutoNum type="arabicPeriod"/>
            </a:pPr>
            <a:r>
              <a:rPr lang="en-US" sz="2000" dirty="0"/>
              <a:t>Same teaching plan</a:t>
            </a:r>
          </a:p>
          <a:p>
            <a:pPr marL="457200" indent="-457200">
              <a:buFont typeface="+mj-lt"/>
              <a:buAutoNum type="arabicPeriod"/>
            </a:pPr>
            <a:r>
              <a:rPr lang="en-US" sz="2000" dirty="0"/>
              <a:t>Learning goal altered</a:t>
            </a:r>
          </a:p>
          <a:p>
            <a:pPr marL="457200" indent="-457200">
              <a:buFont typeface="+mj-lt"/>
              <a:buAutoNum type="arabicPeriod"/>
            </a:pPr>
            <a:r>
              <a:rPr lang="en-US" sz="2000" dirty="0"/>
              <a:t>Teaching process with reduced expectation, but same instruction </a:t>
            </a:r>
          </a:p>
          <a:p>
            <a:pPr marL="457200" indent="-457200">
              <a:buFont typeface="+mj-lt"/>
              <a:buAutoNum type="arabicPeriod"/>
            </a:pPr>
            <a:r>
              <a:rPr lang="en-US" sz="2000" dirty="0"/>
              <a:t>Sets individual learning goals</a:t>
            </a:r>
          </a:p>
          <a:p>
            <a:pPr marL="457200" indent="-457200">
              <a:buFont typeface="+mj-lt"/>
              <a:buAutoNum type="arabicPeriod"/>
            </a:pPr>
            <a:r>
              <a:rPr lang="en-US" sz="2000" dirty="0" err="1"/>
              <a:t>Eg</a:t>
            </a:r>
            <a:r>
              <a:rPr lang="en-US" sz="2000" dirty="0"/>
              <a:t>: simplified adapted  version of text/alteration of curriculum</a:t>
            </a:r>
          </a:p>
          <a:p>
            <a:pPr marL="457200" indent="-457200">
              <a:buFont typeface="+mj-lt"/>
              <a:buAutoNum type="arabicPeriod"/>
            </a:pPr>
            <a:r>
              <a:rPr lang="en-US" sz="2000" dirty="0"/>
              <a:t>Concept altered and assessment with few questions, altered project, shortened assignment, adjusted curriculum.</a:t>
            </a:r>
          </a:p>
          <a:p>
            <a:pPr marL="457200" indent="-457200">
              <a:buFont typeface="+mj-lt"/>
              <a:buAutoNum type="arabicPeriod"/>
            </a:pPr>
            <a:r>
              <a:rPr lang="en-US" sz="2000" dirty="0"/>
              <a:t>Conventional seating</a:t>
            </a:r>
          </a:p>
          <a:p>
            <a:pPr marL="457200" indent="-457200">
              <a:buFont typeface="+mj-lt"/>
              <a:buAutoNum type="arabicPeriod"/>
            </a:pPr>
            <a:r>
              <a:rPr lang="en-US" sz="2000" dirty="0"/>
              <a:t>Common timings</a:t>
            </a:r>
          </a:p>
        </p:txBody>
      </p:sp>
      <p:sp>
        <p:nvSpPr>
          <p:cNvPr id="10" name="Text Placeholder 9">
            <a:extLst>
              <a:ext uri="{FF2B5EF4-FFF2-40B4-BE49-F238E27FC236}">
                <a16:creationId xmlns:a16="http://schemas.microsoft.com/office/drawing/2014/main" id="{2A06901B-F26D-4E6B-865F-47529E6A6716}"/>
              </a:ext>
            </a:extLst>
          </p:cNvPr>
          <p:cNvSpPr>
            <a:spLocks noGrp="1"/>
          </p:cNvSpPr>
          <p:nvPr>
            <p:ph type="body" sz="quarter" idx="3"/>
          </p:nvPr>
        </p:nvSpPr>
        <p:spPr>
          <a:xfrm>
            <a:off x="6172200" y="1149148"/>
            <a:ext cx="5183188" cy="347142"/>
          </a:xfrm>
        </p:spPr>
        <p:txBody>
          <a:bodyPr>
            <a:normAutofit fontScale="92500" lnSpcReduction="20000"/>
          </a:bodyPr>
          <a:lstStyle/>
          <a:p>
            <a:r>
              <a:rPr lang="en-US" dirty="0"/>
              <a:t>Inclusive pedagogy -Accommodation</a:t>
            </a:r>
          </a:p>
        </p:txBody>
      </p:sp>
      <p:sp>
        <p:nvSpPr>
          <p:cNvPr id="11" name="Content Placeholder 10">
            <a:extLst>
              <a:ext uri="{FF2B5EF4-FFF2-40B4-BE49-F238E27FC236}">
                <a16:creationId xmlns:a16="http://schemas.microsoft.com/office/drawing/2014/main" id="{1C048574-3481-4842-A865-8A683759BF10}"/>
              </a:ext>
            </a:extLst>
          </p:cNvPr>
          <p:cNvSpPr>
            <a:spLocks noGrp="1"/>
          </p:cNvSpPr>
          <p:nvPr>
            <p:ph sz="quarter" idx="4"/>
          </p:nvPr>
        </p:nvSpPr>
        <p:spPr>
          <a:xfrm>
            <a:off x="6172200" y="1481655"/>
            <a:ext cx="5580185" cy="5052146"/>
          </a:xfrm>
        </p:spPr>
        <p:txBody>
          <a:bodyPr>
            <a:normAutofit fontScale="92500" lnSpcReduction="20000"/>
          </a:bodyPr>
          <a:lstStyle/>
          <a:p>
            <a:pPr marL="457200" indent="-457200">
              <a:buFont typeface="+mj-lt"/>
              <a:buAutoNum type="arabicPeriod"/>
            </a:pPr>
            <a:r>
              <a:rPr lang="en-US" sz="2000" dirty="0"/>
              <a:t>The process of learning is changed</a:t>
            </a:r>
          </a:p>
          <a:p>
            <a:pPr marL="457200" indent="-457200">
              <a:buFont typeface="+mj-lt"/>
              <a:buAutoNum type="arabicPeriod"/>
            </a:pPr>
            <a:r>
              <a:rPr lang="en-US" sz="2000" dirty="0"/>
              <a:t>Changes in teaching plan</a:t>
            </a:r>
          </a:p>
          <a:p>
            <a:pPr marL="457200" indent="-457200">
              <a:buFont typeface="+mj-lt"/>
              <a:buAutoNum type="arabicPeriod"/>
            </a:pPr>
            <a:r>
              <a:rPr lang="en-US" sz="2000" dirty="0"/>
              <a:t>Work standards not altered</a:t>
            </a:r>
          </a:p>
          <a:p>
            <a:pPr marL="457200" indent="-457200">
              <a:buFont typeface="+mj-lt"/>
              <a:buAutoNum type="arabicPeriod"/>
            </a:pPr>
            <a:r>
              <a:rPr lang="en-US" sz="2000" dirty="0"/>
              <a:t>Teaching with differentiated instructions and materials</a:t>
            </a:r>
          </a:p>
          <a:p>
            <a:pPr marL="457200" indent="-457200">
              <a:buFont typeface="+mj-lt"/>
              <a:buAutoNum type="arabicPeriod"/>
            </a:pPr>
            <a:r>
              <a:rPr lang="en-US" sz="2000" dirty="0"/>
              <a:t>No concession in learning goals, only the way or route to accomplish is varied</a:t>
            </a:r>
          </a:p>
          <a:p>
            <a:pPr marL="457200" indent="-457200">
              <a:buFont typeface="+mj-lt"/>
              <a:buAutoNum type="arabicPeriod"/>
            </a:pPr>
            <a:r>
              <a:rPr lang="en-US" sz="2000" dirty="0" err="1"/>
              <a:t>Eg</a:t>
            </a:r>
            <a:r>
              <a:rPr lang="en-US" sz="2000" dirty="0"/>
              <a:t>: same materials altered environment plus additional resources -audiotape, advanced organizer, computer software, more time, manipulatives, assisted technology</a:t>
            </a:r>
          </a:p>
          <a:p>
            <a:pPr marL="457200" indent="-457200">
              <a:buFont typeface="+mj-lt"/>
              <a:buAutoNum type="arabicPeriod"/>
            </a:pPr>
            <a:r>
              <a:rPr lang="en-US" sz="2000" dirty="0"/>
              <a:t>Same content, but approach adapted-write/type, speak orally/type, </a:t>
            </a:r>
          </a:p>
          <a:p>
            <a:pPr marL="457200" indent="-457200">
              <a:buFont typeface="+mj-lt"/>
              <a:buAutoNum type="arabicPeriod"/>
            </a:pPr>
            <a:r>
              <a:rPr lang="en-US" sz="2000" dirty="0"/>
              <a:t>Seating altered as per need-</a:t>
            </a:r>
            <a:r>
              <a:rPr lang="en-US" sz="2000" dirty="0" err="1"/>
              <a:t>Eg</a:t>
            </a:r>
            <a:r>
              <a:rPr lang="en-US" sz="2000" dirty="0"/>
              <a:t> low vision close to black board. ADHD is never near window,</a:t>
            </a:r>
          </a:p>
          <a:p>
            <a:pPr marL="457200" indent="-457200">
              <a:buFont typeface="+mj-lt"/>
              <a:buAutoNum type="arabicPeriod"/>
            </a:pPr>
            <a:r>
              <a:rPr lang="en-US" sz="2000" dirty="0"/>
              <a:t>More time for teacher preparation, student working, peer tutoring</a:t>
            </a:r>
          </a:p>
          <a:p>
            <a:pPr marL="457200" indent="-457200">
              <a:buFont typeface="+mj-lt"/>
              <a:buAutoNum type="arabicPeriod"/>
            </a:pPr>
            <a:r>
              <a:rPr lang="en-US" sz="2000" dirty="0"/>
              <a:t>Environment is resource rich, accommodative, </a:t>
            </a:r>
          </a:p>
        </p:txBody>
      </p:sp>
      <p:pic>
        <p:nvPicPr>
          <p:cNvPr id="12" name="Picture 11">
            <a:extLst>
              <a:ext uri="{FF2B5EF4-FFF2-40B4-BE49-F238E27FC236}">
                <a16:creationId xmlns:a16="http://schemas.microsoft.com/office/drawing/2014/main" id="{E56E2DE3-7E2D-449F-BEB2-0B2CCA3331CB}"/>
              </a:ext>
            </a:extLst>
          </p:cNvPr>
          <p:cNvPicPr>
            <a:picLocks noChangeAspect="1"/>
          </p:cNvPicPr>
          <p:nvPr/>
        </p:nvPicPr>
        <p:blipFill>
          <a:blip r:embed="rId3"/>
          <a:stretch>
            <a:fillRect/>
          </a:stretch>
        </p:blipFill>
        <p:spPr>
          <a:xfrm>
            <a:off x="169765" y="349140"/>
            <a:ext cx="12022235" cy="858202"/>
          </a:xfrm>
          <a:prstGeom prst="rect">
            <a:avLst/>
          </a:prstGeom>
        </p:spPr>
      </p:pic>
    </p:spTree>
    <p:extLst>
      <p:ext uri="{BB962C8B-B14F-4D97-AF65-F5344CB8AC3E}">
        <p14:creationId xmlns:p14="http://schemas.microsoft.com/office/powerpoint/2010/main" val="59011892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a:extLst>
              <a:ext uri="{FF2B5EF4-FFF2-40B4-BE49-F238E27FC236}">
                <a16:creationId xmlns:a16="http://schemas.microsoft.com/office/drawing/2014/main" id="{0B4CBECC-D895-4690-8309-0FE02A7E42EF}"/>
              </a:ext>
            </a:extLst>
          </p:cNvPr>
          <p:cNvPicPr>
            <a:picLocks noGrp="1" noChangeAspect="1"/>
          </p:cNvPicPr>
          <p:nvPr>
            <p:ph idx="1"/>
          </p:nvPr>
        </p:nvPicPr>
        <p:blipFill>
          <a:blip r:embed="rId3"/>
          <a:stretch>
            <a:fillRect/>
          </a:stretch>
        </p:blipFill>
        <p:spPr>
          <a:xfrm>
            <a:off x="1184814" y="1340862"/>
            <a:ext cx="10218292" cy="5167860"/>
          </a:xfrm>
          <a:prstGeom prst="rect">
            <a:avLst/>
          </a:prstGeom>
        </p:spPr>
      </p:pic>
      <p:pic>
        <p:nvPicPr>
          <p:cNvPr id="5" name="Picture 4">
            <a:extLst>
              <a:ext uri="{FF2B5EF4-FFF2-40B4-BE49-F238E27FC236}">
                <a16:creationId xmlns:a16="http://schemas.microsoft.com/office/drawing/2014/main" id="{D87C0161-2503-4BEC-AB61-00EDE7FFBF3B}"/>
              </a:ext>
            </a:extLst>
          </p:cNvPr>
          <p:cNvPicPr>
            <a:picLocks noChangeAspect="1"/>
          </p:cNvPicPr>
          <p:nvPr/>
        </p:nvPicPr>
        <p:blipFill>
          <a:blip r:embed="rId4"/>
          <a:stretch>
            <a:fillRect/>
          </a:stretch>
        </p:blipFill>
        <p:spPr>
          <a:xfrm>
            <a:off x="1113759" y="349278"/>
            <a:ext cx="9964481" cy="1183687"/>
          </a:xfrm>
          <a:prstGeom prst="rect">
            <a:avLst/>
          </a:prstGeom>
        </p:spPr>
      </p:pic>
    </p:spTree>
    <p:extLst>
      <p:ext uri="{BB962C8B-B14F-4D97-AF65-F5344CB8AC3E}">
        <p14:creationId xmlns:p14="http://schemas.microsoft.com/office/powerpoint/2010/main" val="264704806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90B59DD9-B9CF-4C38-A2D1-4546D695765A}"/>
              </a:ext>
            </a:extLst>
          </p:cNvPr>
          <p:cNvPicPr>
            <a:picLocks noChangeAspect="1"/>
          </p:cNvPicPr>
          <p:nvPr/>
        </p:nvPicPr>
        <p:blipFill>
          <a:blip r:embed="rId3"/>
          <a:stretch>
            <a:fillRect/>
          </a:stretch>
        </p:blipFill>
        <p:spPr>
          <a:xfrm>
            <a:off x="592014" y="322384"/>
            <a:ext cx="10855571" cy="1289540"/>
          </a:xfrm>
          <a:prstGeom prst="rect">
            <a:avLst/>
          </a:prstGeom>
        </p:spPr>
      </p:pic>
      <p:sp>
        <p:nvSpPr>
          <p:cNvPr id="4" name="Content Placeholder 3">
            <a:extLst>
              <a:ext uri="{FF2B5EF4-FFF2-40B4-BE49-F238E27FC236}">
                <a16:creationId xmlns:a16="http://schemas.microsoft.com/office/drawing/2014/main" id="{2B428BF1-6E16-4A73-8284-CA666D82D018}"/>
              </a:ext>
            </a:extLst>
          </p:cNvPr>
          <p:cNvSpPr>
            <a:spLocks noGrp="1"/>
          </p:cNvSpPr>
          <p:nvPr>
            <p:ph idx="1"/>
          </p:nvPr>
        </p:nvSpPr>
        <p:spPr>
          <a:xfrm>
            <a:off x="1443788" y="1865918"/>
            <a:ext cx="8355469" cy="3740798"/>
          </a:xfrm>
        </p:spPr>
        <p:txBody>
          <a:bodyPr>
            <a:normAutofit fontScale="25000" lnSpcReduction="20000"/>
          </a:bodyPr>
          <a:lstStyle/>
          <a:p>
            <a:pPr marL="0" indent="0" algn="ctr">
              <a:buNone/>
            </a:pPr>
            <a:r>
              <a:rPr lang="en-US" sz="11200" dirty="0"/>
              <a:t>Conditions to use UDL</a:t>
            </a:r>
          </a:p>
          <a:p>
            <a:pPr marL="0" indent="0">
              <a:buNone/>
            </a:pPr>
            <a:endParaRPr lang="en-US" sz="4900" dirty="0"/>
          </a:p>
          <a:p>
            <a:pPr marL="0" indent="0">
              <a:buNone/>
            </a:pPr>
            <a:r>
              <a:rPr lang="en-US" sz="7200" dirty="0"/>
              <a:t>By anticipating learner variability and proactively reducing the barriers to learning, UDL empowers all learners to engage in rigorous, meaningful learning experiences.</a:t>
            </a:r>
          </a:p>
          <a:p>
            <a:pPr marL="0" indent="0">
              <a:buNone/>
            </a:pPr>
            <a:endParaRPr lang="en-US" sz="7200" dirty="0"/>
          </a:p>
          <a:p>
            <a:pPr marL="0" indent="0">
              <a:buNone/>
            </a:pPr>
            <a:endParaRPr lang="en-US" sz="7200" dirty="0"/>
          </a:p>
          <a:p>
            <a:pPr marL="0" indent="0">
              <a:buNone/>
            </a:pPr>
            <a:r>
              <a:rPr lang="en-US" sz="7200" dirty="0"/>
              <a:t>Important to note: </a:t>
            </a:r>
          </a:p>
          <a:p>
            <a:pPr marL="0" indent="0">
              <a:buNone/>
            </a:pPr>
            <a:endParaRPr lang="en-US" sz="7200" dirty="0"/>
          </a:p>
          <a:p>
            <a:pPr marL="1371600" lvl="3" indent="0">
              <a:buNone/>
            </a:pPr>
            <a:r>
              <a:rPr lang="en-US" sz="7200" dirty="0"/>
              <a:t>There will be always planning before implementation.</a:t>
            </a:r>
          </a:p>
          <a:p>
            <a:pPr marL="1371600" lvl="3" indent="0">
              <a:buNone/>
            </a:pPr>
            <a:r>
              <a:rPr lang="en-US" sz="7200" dirty="0"/>
              <a:t> </a:t>
            </a:r>
            <a:r>
              <a:rPr lang="en-US" sz="7200" b="1" dirty="0">
                <a:solidFill>
                  <a:srgbClr val="FF0000"/>
                </a:solidFill>
              </a:rPr>
              <a:t>Strictly No No </a:t>
            </a:r>
            <a:r>
              <a:rPr lang="en-US" sz="7200" b="1" dirty="0" err="1">
                <a:solidFill>
                  <a:srgbClr val="FF0000"/>
                </a:solidFill>
              </a:rPr>
              <a:t>No</a:t>
            </a:r>
            <a:r>
              <a:rPr lang="en-US" sz="7200" b="1" dirty="0">
                <a:solidFill>
                  <a:srgbClr val="FF0000"/>
                </a:solidFill>
              </a:rPr>
              <a:t>  </a:t>
            </a:r>
            <a:r>
              <a:rPr lang="en-US" sz="7200" dirty="0"/>
              <a:t>to  trial and error. Teacher has conviction or at least believes that every child can learn.</a:t>
            </a:r>
          </a:p>
          <a:p>
            <a:pPr marL="0" indent="0">
              <a:buNone/>
            </a:pPr>
            <a:endParaRPr lang="en-US" sz="4900" dirty="0"/>
          </a:p>
          <a:p>
            <a:pPr marL="0" indent="0">
              <a:buNone/>
            </a:pPr>
            <a:endParaRPr lang="en-US" sz="4900" dirty="0"/>
          </a:p>
          <a:p>
            <a:pPr marL="0" indent="0">
              <a:buNone/>
            </a:pPr>
            <a:endParaRPr lang="en-US" sz="4900" dirty="0"/>
          </a:p>
          <a:p>
            <a:pPr marL="0" indent="0">
              <a:buNone/>
            </a:pPr>
            <a:endParaRPr lang="en-US" dirty="0"/>
          </a:p>
          <a:p>
            <a:pPr marL="0" indent="0">
              <a:buNone/>
            </a:pPr>
            <a:r>
              <a:rPr lang="en-US" sz="6400" dirty="0"/>
              <a:t>Reference: https://www.texthelp.com/resources/universal-design-for-learning/</a:t>
            </a:r>
          </a:p>
          <a:p>
            <a:pPr marL="0" indent="0">
              <a:buNone/>
            </a:pPr>
            <a:endParaRPr lang="en-US" dirty="0"/>
          </a:p>
        </p:txBody>
      </p:sp>
    </p:spTree>
    <p:extLst>
      <p:ext uri="{BB962C8B-B14F-4D97-AF65-F5344CB8AC3E}">
        <p14:creationId xmlns:p14="http://schemas.microsoft.com/office/powerpoint/2010/main" val="7835846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C49933A0-4D2E-485F-AF22-DEFBB0E03ACA}"/>
              </a:ext>
            </a:extLst>
          </p:cNvPr>
          <p:cNvGraphicFramePr>
            <a:graphicFrameLocks noGrp="1"/>
          </p:cNvGraphicFramePr>
          <p:nvPr>
            <p:extLst>
              <p:ext uri="{D42A27DB-BD31-4B8C-83A1-F6EECF244321}">
                <p14:modId xmlns:p14="http://schemas.microsoft.com/office/powerpoint/2010/main" val="2210334877"/>
              </p:ext>
            </p:extLst>
          </p:nvPr>
        </p:nvGraphicFramePr>
        <p:xfrm>
          <a:off x="133095" y="854439"/>
          <a:ext cx="11925810" cy="6015208"/>
        </p:xfrm>
        <a:graphic>
          <a:graphicData uri="http://schemas.openxmlformats.org/drawingml/2006/table">
            <a:tbl>
              <a:tblPr bandRow="1"/>
              <a:tblGrid>
                <a:gridCol w="529057">
                  <a:extLst>
                    <a:ext uri="{9D8B030D-6E8A-4147-A177-3AD203B41FA5}">
                      <a16:colId xmlns:a16="http://schemas.microsoft.com/office/drawing/2014/main" val="3539189565"/>
                    </a:ext>
                  </a:extLst>
                </a:gridCol>
                <a:gridCol w="1152580">
                  <a:extLst>
                    <a:ext uri="{9D8B030D-6E8A-4147-A177-3AD203B41FA5}">
                      <a16:colId xmlns:a16="http://schemas.microsoft.com/office/drawing/2014/main" val="994547776"/>
                    </a:ext>
                  </a:extLst>
                </a:gridCol>
                <a:gridCol w="779506">
                  <a:extLst>
                    <a:ext uri="{9D8B030D-6E8A-4147-A177-3AD203B41FA5}">
                      <a16:colId xmlns:a16="http://schemas.microsoft.com/office/drawing/2014/main" val="2196437927"/>
                    </a:ext>
                  </a:extLst>
                </a:gridCol>
                <a:gridCol w="1268314">
                  <a:extLst>
                    <a:ext uri="{9D8B030D-6E8A-4147-A177-3AD203B41FA5}">
                      <a16:colId xmlns:a16="http://schemas.microsoft.com/office/drawing/2014/main" val="3747486485"/>
                    </a:ext>
                  </a:extLst>
                </a:gridCol>
                <a:gridCol w="994616">
                  <a:extLst>
                    <a:ext uri="{9D8B030D-6E8A-4147-A177-3AD203B41FA5}">
                      <a16:colId xmlns:a16="http://schemas.microsoft.com/office/drawing/2014/main" val="3329178919"/>
                    </a:ext>
                  </a:extLst>
                </a:gridCol>
                <a:gridCol w="5847280">
                  <a:extLst>
                    <a:ext uri="{9D8B030D-6E8A-4147-A177-3AD203B41FA5}">
                      <a16:colId xmlns:a16="http://schemas.microsoft.com/office/drawing/2014/main" val="2050884227"/>
                    </a:ext>
                  </a:extLst>
                </a:gridCol>
                <a:gridCol w="1354457">
                  <a:extLst>
                    <a:ext uri="{9D8B030D-6E8A-4147-A177-3AD203B41FA5}">
                      <a16:colId xmlns:a16="http://schemas.microsoft.com/office/drawing/2014/main" val="3539907309"/>
                    </a:ext>
                  </a:extLst>
                </a:gridCol>
              </a:tblGrid>
              <a:tr h="264704">
                <a:tc>
                  <a:txBody>
                    <a:bodyPr/>
                    <a:lstStyle/>
                    <a:p>
                      <a:pPr marL="0" marR="0">
                        <a:lnSpc>
                          <a:spcPct val="106000"/>
                        </a:lnSpc>
                        <a:spcBef>
                          <a:spcPts val="0"/>
                        </a:spcBef>
                        <a:spcAft>
                          <a:spcPts val="0"/>
                        </a:spcAft>
                      </a:pPr>
                      <a:r>
                        <a:rPr lang="en-US" sz="1400" b="1">
                          <a:solidFill>
                            <a:srgbClr val="806000"/>
                          </a:solidFill>
                          <a:effectLst/>
                          <a:latin typeface="Calibri" panose="020F0502020204030204" pitchFamily="34" charset="0"/>
                          <a:ea typeface="Times New Roman" panose="02020603050405020304" pitchFamily="18" charset="0"/>
                          <a:cs typeface="Calibri" panose="020F0502020204030204" pitchFamily="34" charset="0"/>
                        </a:rPr>
                        <a:t>Day</a:t>
                      </a:r>
                      <a:endParaRPr lang="en-US" sz="1400">
                        <a:effectLst/>
                        <a:latin typeface="Calibri" panose="020F0502020204030204" pitchFamily="34" charset="0"/>
                        <a:ea typeface="Calibri" panose="020F0502020204030204" pitchFamily="34" charset="0"/>
                      </a:endParaRPr>
                    </a:p>
                  </a:txBody>
                  <a:tcPr marL="54194" marR="54194" marT="0" marB="0" anchor="ctr">
                    <a:lnL w="19050" cap="flat" cmpd="sng" algn="ctr">
                      <a:solidFill>
                        <a:srgbClr val="000000"/>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gridSpan="2">
                  <a:txBody>
                    <a:bodyPr/>
                    <a:lstStyle/>
                    <a:p>
                      <a:pPr marL="0" marR="0">
                        <a:lnSpc>
                          <a:spcPct val="106000"/>
                        </a:lnSpc>
                        <a:spcBef>
                          <a:spcPts val="0"/>
                        </a:spcBef>
                        <a:spcAft>
                          <a:spcPts val="0"/>
                        </a:spcAft>
                      </a:pPr>
                      <a:r>
                        <a:rPr lang="en-US" sz="1400" b="1">
                          <a:solidFill>
                            <a:srgbClr val="806000"/>
                          </a:solidFill>
                          <a:effectLst/>
                          <a:highlight>
                            <a:srgbClr val="FFFFFF"/>
                          </a:highlight>
                          <a:latin typeface="Calibri" panose="020F0502020204030204" pitchFamily="34" charset="0"/>
                          <a:ea typeface="Times New Roman" panose="02020603050405020304" pitchFamily="18" charset="0"/>
                          <a:cs typeface="Calibri" panose="020F0502020204030204" pitchFamily="34" charset="0"/>
                        </a:rPr>
                        <a:t>Sub-topic</a:t>
                      </a:r>
                      <a:endParaRPr lang="en-US" sz="1400">
                        <a:effectLst/>
                        <a:latin typeface="Calibri" panose="020F0502020204030204" pitchFamily="34" charset="0"/>
                        <a:ea typeface="Calibri" panose="020F0502020204030204" pitchFamily="34" charset="0"/>
                      </a:endParaRPr>
                    </a:p>
                  </a:txBody>
                  <a:tcPr marL="54194" marR="54194"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hMerge="1">
                  <a:txBody>
                    <a:bodyPr/>
                    <a:lstStyle/>
                    <a:p>
                      <a:pPr marL="0" marR="0">
                        <a:lnSpc>
                          <a:spcPct val="106000"/>
                        </a:lnSpc>
                        <a:spcBef>
                          <a:spcPts val="0"/>
                        </a:spcBef>
                        <a:spcAft>
                          <a:spcPts val="0"/>
                        </a:spcAft>
                      </a:pPr>
                      <a:endParaRPr lang="en-US" sz="1400">
                        <a:effectLst/>
                        <a:latin typeface="Calibri" panose="020F0502020204030204" pitchFamily="34" charset="0"/>
                        <a:ea typeface="Calibri" panose="020F0502020204030204" pitchFamily="34" charset="0"/>
                      </a:endParaRPr>
                    </a:p>
                  </a:txBody>
                  <a:tcPr marL="54194" marR="54194"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gridSpan="2">
                  <a:txBody>
                    <a:bodyPr/>
                    <a:lstStyle/>
                    <a:p>
                      <a:pPr marL="0" marR="0">
                        <a:lnSpc>
                          <a:spcPct val="106000"/>
                        </a:lnSpc>
                        <a:spcBef>
                          <a:spcPts val="0"/>
                        </a:spcBef>
                        <a:spcAft>
                          <a:spcPts val="0"/>
                        </a:spcAft>
                      </a:pPr>
                      <a:r>
                        <a:rPr lang="en-US" sz="1400" b="1" dirty="0">
                          <a:solidFill>
                            <a:srgbClr val="806000"/>
                          </a:solidFill>
                          <a:effectLst/>
                          <a:highlight>
                            <a:srgbClr val="FFFFFF"/>
                          </a:highlight>
                          <a:latin typeface="Calibri" panose="020F0502020204030204" pitchFamily="34" charset="0"/>
                          <a:ea typeface="Times New Roman" panose="02020603050405020304" pitchFamily="18" charset="0"/>
                          <a:cs typeface="Calibri" panose="020F0502020204030204" pitchFamily="34" charset="0"/>
                        </a:rPr>
                        <a:t>Concepts</a:t>
                      </a:r>
                      <a:endParaRPr lang="en-US" sz="1400" dirty="0">
                        <a:effectLst/>
                        <a:latin typeface="Calibri" panose="020F0502020204030204" pitchFamily="34" charset="0"/>
                        <a:ea typeface="Calibri" panose="020F0502020204030204" pitchFamily="34" charset="0"/>
                      </a:endParaRPr>
                    </a:p>
                  </a:txBody>
                  <a:tcPr marL="54194" marR="54194"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hMerge="1">
                  <a:txBody>
                    <a:bodyPr/>
                    <a:lstStyle/>
                    <a:p>
                      <a:pPr marL="0" marR="0">
                        <a:lnSpc>
                          <a:spcPct val="106000"/>
                        </a:lnSpc>
                        <a:spcBef>
                          <a:spcPts val="0"/>
                        </a:spcBef>
                        <a:spcAft>
                          <a:spcPts val="0"/>
                        </a:spcAft>
                      </a:pPr>
                      <a:endParaRPr lang="en-US" sz="1400" dirty="0">
                        <a:effectLst/>
                        <a:latin typeface="Calibri" panose="020F0502020204030204" pitchFamily="34" charset="0"/>
                        <a:ea typeface="Calibri" panose="020F0502020204030204" pitchFamily="34" charset="0"/>
                      </a:endParaRPr>
                    </a:p>
                  </a:txBody>
                  <a:tcPr marL="54194" marR="54194"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marL="0" marR="0">
                        <a:lnSpc>
                          <a:spcPct val="106000"/>
                        </a:lnSpc>
                        <a:spcBef>
                          <a:spcPts val="0"/>
                        </a:spcBef>
                        <a:spcAft>
                          <a:spcPts val="0"/>
                        </a:spcAft>
                      </a:pPr>
                      <a:r>
                        <a:rPr lang="en-US" sz="1400" b="1" dirty="0">
                          <a:solidFill>
                            <a:srgbClr val="806000"/>
                          </a:solidFill>
                          <a:effectLst/>
                          <a:highlight>
                            <a:srgbClr val="FFFFFF"/>
                          </a:highlight>
                          <a:latin typeface="Calibri" panose="020F0502020204030204" pitchFamily="34" charset="0"/>
                          <a:ea typeface="Times New Roman" panose="02020603050405020304" pitchFamily="18" charset="0"/>
                          <a:cs typeface="Calibri" panose="020F0502020204030204" pitchFamily="34" charset="0"/>
                        </a:rPr>
                        <a:t>Pedagogy</a:t>
                      </a:r>
                      <a:endParaRPr lang="en-US" sz="1400" dirty="0">
                        <a:effectLst/>
                        <a:latin typeface="Calibri" panose="020F0502020204030204" pitchFamily="34" charset="0"/>
                        <a:ea typeface="Calibri" panose="020F0502020204030204" pitchFamily="34" charset="0"/>
                      </a:endParaRPr>
                    </a:p>
                  </a:txBody>
                  <a:tcPr marL="54194" marR="54194"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marL="0" marR="0">
                        <a:lnSpc>
                          <a:spcPct val="106000"/>
                        </a:lnSpc>
                        <a:spcBef>
                          <a:spcPts val="0"/>
                        </a:spcBef>
                        <a:spcAft>
                          <a:spcPts val="0"/>
                        </a:spcAft>
                      </a:pPr>
                      <a:r>
                        <a:rPr lang="en-US" sz="1400" b="1" dirty="0">
                          <a:solidFill>
                            <a:srgbClr val="806000"/>
                          </a:solidFill>
                          <a:effectLst/>
                          <a:highlight>
                            <a:srgbClr val="FFFFFF"/>
                          </a:highlight>
                          <a:latin typeface="Calibri" panose="020F0502020204030204" pitchFamily="34" charset="0"/>
                          <a:ea typeface="Times New Roman" panose="02020603050405020304" pitchFamily="18" charset="0"/>
                          <a:cs typeface="Calibri" panose="020F0502020204030204" pitchFamily="34" charset="0"/>
                        </a:rPr>
                        <a:t>Time</a:t>
                      </a:r>
                      <a:endParaRPr lang="en-US" sz="1400" dirty="0">
                        <a:effectLst/>
                        <a:latin typeface="Calibri" panose="020F0502020204030204" pitchFamily="34" charset="0"/>
                        <a:ea typeface="Calibri" panose="020F0502020204030204" pitchFamily="34" charset="0"/>
                      </a:endParaRPr>
                    </a:p>
                  </a:txBody>
                  <a:tcPr marL="54194" marR="54194" marT="0" marB="0">
                    <a:lnL w="12700" cap="flat" cmpd="sng" algn="ctr">
                      <a:solidFill>
                        <a:srgbClr val="BFBFBF"/>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extLst>
                  <a:ext uri="{0D108BD9-81ED-4DB2-BD59-A6C34878D82A}">
                    <a16:rowId xmlns:a16="http://schemas.microsoft.com/office/drawing/2014/main" val="1515825287"/>
                  </a:ext>
                </a:extLst>
              </a:tr>
              <a:tr h="233713">
                <a:tc rowSpan="17">
                  <a:txBody>
                    <a:bodyPr/>
                    <a:lstStyle/>
                    <a:p>
                      <a:pPr marL="0" marR="0">
                        <a:lnSpc>
                          <a:spcPct val="106000"/>
                        </a:lnSpc>
                        <a:spcBef>
                          <a:spcPts val="0"/>
                        </a:spcBef>
                        <a:spcAft>
                          <a:spcPts val="0"/>
                        </a:spcAft>
                      </a:pPr>
                      <a:r>
                        <a:rPr lang="en-US" sz="1400" dirty="0">
                          <a:solidFill>
                            <a:srgbClr val="806000"/>
                          </a:solidFill>
                          <a:effectLst/>
                          <a:latin typeface="Calibri" panose="020F0502020204030204" pitchFamily="34" charset="0"/>
                          <a:ea typeface="Times New Roman" panose="02020603050405020304" pitchFamily="18" charset="0"/>
                          <a:cs typeface="Calibri" panose="020F0502020204030204" pitchFamily="34" charset="0"/>
                        </a:rPr>
                        <a:t>Day 3</a:t>
                      </a:r>
                      <a:endParaRPr lang="en-US" sz="1400" dirty="0">
                        <a:effectLst/>
                        <a:latin typeface="Calibri" panose="020F0502020204030204" pitchFamily="34" charset="0"/>
                        <a:ea typeface="Calibri" panose="020F0502020204030204" pitchFamily="34" charset="0"/>
                      </a:endParaRPr>
                    </a:p>
                  </a:txBody>
                  <a:tcPr marL="54194" marR="54194" marT="0" marB="0" anchor="ctr">
                    <a:lnL w="19050" cap="flat" cmpd="sng" algn="ctr">
                      <a:solidFill>
                        <a:srgbClr val="000000"/>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gridSpan="6">
                  <a:txBody>
                    <a:bodyPr/>
                    <a:lstStyle/>
                    <a:p>
                      <a:pPr marL="0" marR="0">
                        <a:lnSpc>
                          <a:spcPct val="106000"/>
                        </a:lnSpc>
                        <a:spcBef>
                          <a:spcPts val="0"/>
                        </a:spcBef>
                        <a:spcAft>
                          <a:spcPts val="0"/>
                        </a:spcAft>
                      </a:pPr>
                      <a:r>
                        <a:rPr lang="en-US" sz="1400" i="1">
                          <a:solidFill>
                            <a:srgbClr val="806000"/>
                          </a:solidFill>
                          <a:effectLst/>
                          <a:highlight>
                            <a:srgbClr val="FFFFFF"/>
                          </a:highlight>
                          <a:latin typeface="Calibri" panose="020F0502020204030204" pitchFamily="34" charset="0"/>
                          <a:ea typeface="Calibri" panose="020F0502020204030204" pitchFamily="34" charset="0"/>
                          <a:cs typeface="Calibri" panose="020F0502020204030204" pitchFamily="34" charset="0"/>
                        </a:rPr>
                        <a:t>Sub Competencies mapped:</a:t>
                      </a:r>
                      <a:r>
                        <a:rPr lang="en-US" sz="1400">
                          <a:solidFill>
                            <a:srgbClr val="806000"/>
                          </a:solidFill>
                          <a:effectLst/>
                          <a:highlight>
                            <a:srgbClr val="FFFFFF"/>
                          </a:highlight>
                          <a:latin typeface="Calibri" panose="020F0502020204030204" pitchFamily="34" charset="0"/>
                          <a:ea typeface="Calibri" panose="020F0502020204030204" pitchFamily="34" charset="0"/>
                          <a:cs typeface="Calibri" panose="020F0502020204030204" pitchFamily="34" charset="0"/>
                        </a:rPr>
                        <a:t> </a:t>
                      </a:r>
                      <a:r>
                        <a:rPr lang="en-US" sz="1400">
                          <a:solidFill>
                            <a:srgbClr val="806000"/>
                          </a:solidFill>
                          <a:effectLst/>
                          <a:latin typeface="Calibri" panose="020F0502020204030204" pitchFamily="34" charset="0"/>
                          <a:ea typeface="Calibri" panose="020F0502020204030204" pitchFamily="34" charset="0"/>
                          <a:cs typeface="Calibri" panose="020F0502020204030204" pitchFamily="34" charset="0"/>
                        </a:rPr>
                        <a:t>Working effectively with others</a:t>
                      </a:r>
                      <a:endParaRPr lang="en-US" sz="1400">
                        <a:effectLst/>
                        <a:latin typeface="Calibri" panose="020F0502020204030204" pitchFamily="34" charset="0"/>
                        <a:ea typeface="Calibri" panose="020F0502020204030204" pitchFamily="34" charset="0"/>
                      </a:endParaRPr>
                    </a:p>
                  </a:txBody>
                  <a:tcPr marL="54194" marR="54194" marT="0" marB="0" anchor="ctr">
                    <a:lnL w="12700" cap="flat" cmpd="sng" algn="ctr">
                      <a:solidFill>
                        <a:srgbClr val="BFBFBF"/>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2554686631"/>
                  </a:ext>
                </a:extLst>
              </a:tr>
              <a:tr h="399919">
                <a:tc vMerge="1">
                  <a:txBody>
                    <a:bodyPr/>
                    <a:lstStyle/>
                    <a:p>
                      <a:endParaRPr lang="en-US"/>
                    </a:p>
                  </a:txBody>
                  <a:tcPr/>
                </a:tc>
                <a:tc rowSpan="16">
                  <a:txBody>
                    <a:bodyPr/>
                    <a:lstStyle/>
                    <a:p>
                      <a:pPr marL="0" marR="0">
                        <a:lnSpc>
                          <a:spcPct val="106000"/>
                        </a:lnSpc>
                        <a:spcBef>
                          <a:spcPts val="0"/>
                        </a:spcBef>
                        <a:spcAft>
                          <a:spcPts val="0"/>
                        </a:spcAft>
                      </a:pPr>
                      <a:r>
                        <a:rPr lang="en-US" sz="1400" dirty="0">
                          <a:solidFill>
                            <a:srgbClr val="2F5496"/>
                          </a:solidFill>
                          <a:effectLst/>
                          <a:highlight>
                            <a:srgbClr val="FFFFFF"/>
                          </a:highlight>
                          <a:latin typeface="Times New Roman" panose="02020603050405020304" pitchFamily="18" charset="0"/>
                          <a:ea typeface="Times New Roman" panose="02020603050405020304" pitchFamily="18" charset="0"/>
                        </a:rPr>
                        <a:t>Universal Design Learning</a:t>
                      </a:r>
                    </a:p>
                    <a:p>
                      <a:pPr marL="0" marR="0">
                        <a:lnSpc>
                          <a:spcPct val="106000"/>
                        </a:lnSpc>
                        <a:spcBef>
                          <a:spcPts val="0"/>
                        </a:spcBef>
                        <a:spcAft>
                          <a:spcPts val="0"/>
                        </a:spcAft>
                      </a:pPr>
                      <a:r>
                        <a:rPr lang="en-US" sz="1400" b="1" dirty="0">
                          <a:solidFill>
                            <a:srgbClr val="2F5496"/>
                          </a:solidFill>
                          <a:effectLst/>
                          <a:highlight>
                            <a:srgbClr val="FFFFFF"/>
                          </a:highlight>
                          <a:latin typeface="Times New Roman" panose="02020603050405020304" pitchFamily="18" charset="0"/>
                          <a:ea typeface="Calibri" panose="020F0502020204030204" pitchFamily="34" charset="0"/>
                        </a:rPr>
                        <a:t>UDL</a:t>
                      </a:r>
                      <a:endParaRPr lang="en-US" sz="1400" b="1" dirty="0">
                        <a:effectLst/>
                        <a:latin typeface="Calibri" panose="020F0502020204030204" pitchFamily="34" charset="0"/>
                        <a:ea typeface="Calibri" panose="020F0502020204030204" pitchFamily="34" charset="0"/>
                      </a:endParaRPr>
                    </a:p>
                  </a:txBody>
                  <a:tcPr marL="54194" marR="54194"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rowSpan="16" gridSpan="2">
                  <a:txBody>
                    <a:bodyPr/>
                    <a:lstStyle/>
                    <a:p>
                      <a:pPr marL="0" marR="0">
                        <a:lnSpc>
                          <a:spcPct val="106000"/>
                        </a:lnSpc>
                        <a:spcBef>
                          <a:spcPts val="0"/>
                        </a:spcBef>
                        <a:spcAft>
                          <a:spcPts val="0"/>
                        </a:spcAft>
                      </a:pPr>
                      <a:r>
                        <a:rPr lang="en-US" sz="1400" dirty="0">
                          <a:effectLst/>
                          <a:latin typeface="Calibri" panose="020F0502020204030204" pitchFamily="34" charset="0"/>
                          <a:ea typeface="Calibri" panose="020F0502020204030204" pitchFamily="34" charset="0"/>
                        </a:rPr>
                        <a:t>Concept 3: UDL and Inclusive pedagogy</a:t>
                      </a:r>
                    </a:p>
                    <a:p>
                      <a:pPr marL="0" marR="0">
                        <a:lnSpc>
                          <a:spcPct val="106000"/>
                        </a:lnSpc>
                        <a:spcBef>
                          <a:spcPts val="0"/>
                        </a:spcBef>
                        <a:spcAft>
                          <a:spcPts val="0"/>
                        </a:spcAft>
                      </a:pPr>
                      <a:r>
                        <a:rPr lang="en-US" sz="1400" dirty="0">
                          <a:effectLst/>
                          <a:latin typeface="Calibri" panose="020F0502020204030204" pitchFamily="34" charset="0"/>
                          <a:ea typeface="Calibri" panose="020F0502020204030204" pitchFamily="34" charset="0"/>
                        </a:rPr>
                        <a:t>Concept 4:Diversity facilitates inclusivity</a:t>
                      </a:r>
                    </a:p>
                  </a:txBody>
                  <a:tcPr marL="54194" marR="54194"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rowSpan="16" hMerge="1">
                  <a:txBody>
                    <a:bodyPr/>
                    <a:lstStyle/>
                    <a:p>
                      <a:pPr marL="0" marR="0">
                        <a:lnSpc>
                          <a:spcPct val="106000"/>
                        </a:lnSpc>
                        <a:spcBef>
                          <a:spcPts val="0"/>
                        </a:spcBef>
                        <a:spcAft>
                          <a:spcPts val="0"/>
                        </a:spcAft>
                      </a:pPr>
                      <a:r>
                        <a:rPr lang="en-US" sz="1400" dirty="0">
                          <a:effectLst/>
                          <a:latin typeface="Calibri" panose="020F0502020204030204" pitchFamily="34" charset="0"/>
                          <a:ea typeface="Calibri" panose="020F0502020204030204" pitchFamily="34" charset="0"/>
                        </a:rPr>
                        <a:t>Concept 3: UDL and Inclusive pedagogy</a:t>
                      </a:r>
                    </a:p>
                    <a:p>
                      <a:pPr marL="0" marR="0">
                        <a:lnSpc>
                          <a:spcPct val="106000"/>
                        </a:lnSpc>
                        <a:spcBef>
                          <a:spcPts val="0"/>
                        </a:spcBef>
                        <a:spcAft>
                          <a:spcPts val="0"/>
                        </a:spcAft>
                      </a:pPr>
                      <a:r>
                        <a:rPr lang="en-US" sz="1400" dirty="0">
                          <a:effectLst/>
                          <a:latin typeface="Calibri" panose="020F0502020204030204" pitchFamily="34" charset="0"/>
                          <a:ea typeface="Calibri" panose="020F0502020204030204" pitchFamily="34" charset="0"/>
                        </a:rPr>
                        <a:t>Concept 4:Diversity facilitates inclusivity</a:t>
                      </a:r>
                    </a:p>
                    <a:p>
                      <a:pPr marL="0" marR="0">
                        <a:lnSpc>
                          <a:spcPct val="106000"/>
                        </a:lnSpc>
                        <a:spcBef>
                          <a:spcPts val="0"/>
                        </a:spcBef>
                        <a:spcAft>
                          <a:spcPts val="0"/>
                        </a:spcAft>
                      </a:pPr>
                      <a:endParaRPr lang="en-US" sz="1400" dirty="0">
                        <a:effectLst/>
                        <a:latin typeface="Calibri" panose="020F0502020204030204" pitchFamily="34" charset="0"/>
                        <a:ea typeface="Calibri" panose="020F0502020204030204" pitchFamily="34" charset="0"/>
                      </a:endParaRPr>
                    </a:p>
                  </a:txBody>
                  <a:tcPr marL="54194" marR="54194"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gridSpan="2">
                  <a:txBody>
                    <a:bodyPr/>
                    <a:lstStyle/>
                    <a:p>
                      <a:pPr marL="0" marR="0">
                        <a:lnSpc>
                          <a:spcPct val="106000"/>
                        </a:lnSpc>
                        <a:spcBef>
                          <a:spcPts val="0"/>
                        </a:spcBef>
                        <a:spcAft>
                          <a:spcPts val="0"/>
                        </a:spcAft>
                      </a:pPr>
                      <a:r>
                        <a:rPr lang="en-US" sz="1400">
                          <a:solidFill>
                            <a:srgbClr val="806000"/>
                          </a:solidFill>
                          <a:effectLst/>
                          <a:highlight>
                            <a:srgbClr val="FFFFFF"/>
                          </a:highlight>
                          <a:latin typeface="Calibri" panose="020F0502020204030204" pitchFamily="34" charset="0"/>
                          <a:ea typeface="Times New Roman" panose="02020603050405020304" pitchFamily="18" charset="0"/>
                          <a:cs typeface="Calibri" panose="020F0502020204030204" pitchFamily="34" charset="0"/>
                        </a:rPr>
                        <a:t>Welcome,  Review day 2</a:t>
                      </a:r>
                      <a:endParaRPr lang="en-US" sz="1400" dirty="0">
                        <a:effectLst/>
                        <a:latin typeface="Calibri" panose="020F0502020204030204" pitchFamily="34" charset="0"/>
                        <a:ea typeface="Calibri" panose="020F0502020204030204" pitchFamily="34" charset="0"/>
                      </a:endParaRPr>
                    </a:p>
                  </a:txBody>
                  <a:tcPr marL="54194" marR="54194"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hMerge="1">
                  <a:txBody>
                    <a:bodyPr/>
                    <a:lstStyle/>
                    <a:p>
                      <a:pPr marL="0" marR="0">
                        <a:lnSpc>
                          <a:spcPct val="106000"/>
                        </a:lnSpc>
                        <a:spcBef>
                          <a:spcPts val="0"/>
                        </a:spcBef>
                        <a:spcAft>
                          <a:spcPts val="0"/>
                        </a:spcAft>
                      </a:pPr>
                      <a:r>
                        <a:rPr lang="en-US" sz="1400" dirty="0">
                          <a:solidFill>
                            <a:srgbClr val="806000"/>
                          </a:solidFill>
                          <a:effectLst/>
                          <a:highlight>
                            <a:srgbClr val="FFFFFF"/>
                          </a:highlight>
                          <a:latin typeface="Calibri" panose="020F0502020204030204" pitchFamily="34" charset="0"/>
                          <a:ea typeface="Times New Roman" panose="02020603050405020304" pitchFamily="18" charset="0"/>
                          <a:cs typeface="Calibri" panose="020F0502020204030204" pitchFamily="34" charset="0"/>
                        </a:rPr>
                        <a:t>Welcome,  Review day 2</a:t>
                      </a:r>
                      <a:endParaRPr lang="en-US" sz="1400" dirty="0">
                        <a:effectLst/>
                        <a:latin typeface="Calibri" panose="020F0502020204030204" pitchFamily="34" charset="0"/>
                        <a:ea typeface="Calibri" panose="020F0502020204030204" pitchFamily="34" charset="0"/>
                      </a:endParaRPr>
                    </a:p>
                  </a:txBody>
                  <a:tcPr marL="54194" marR="54194"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marL="0" marR="0">
                        <a:lnSpc>
                          <a:spcPct val="106000"/>
                        </a:lnSpc>
                        <a:spcBef>
                          <a:spcPts val="0"/>
                        </a:spcBef>
                        <a:spcAft>
                          <a:spcPts val="0"/>
                        </a:spcAft>
                      </a:pPr>
                      <a:r>
                        <a:rPr lang="en-US" sz="1400">
                          <a:solidFill>
                            <a:srgbClr val="806000"/>
                          </a:solidFill>
                          <a:effectLst/>
                          <a:highlight>
                            <a:srgbClr val="FFFFFF"/>
                          </a:highlight>
                          <a:latin typeface="Calibri" panose="020F0502020204030204" pitchFamily="34" charset="0"/>
                          <a:ea typeface="Times New Roman" panose="02020603050405020304" pitchFamily="18" charset="0"/>
                          <a:cs typeface="Calibri" panose="020F0502020204030204" pitchFamily="34" charset="0"/>
                        </a:rPr>
                        <a:t>30 mins</a:t>
                      </a:r>
                      <a:endParaRPr lang="en-US" sz="1400" dirty="0">
                        <a:effectLst/>
                        <a:latin typeface="Calibri" panose="020F0502020204030204" pitchFamily="34" charset="0"/>
                        <a:ea typeface="Calibri" panose="020F0502020204030204" pitchFamily="34" charset="0"/>
                      </a:endParaRPr>
                    </a:p>
                  </a:txBody>
                  <a:tcPr marL="54194" marR="54194" marT="0" marB="0">
                    <a:lnL w="12700" cap="flat" cmpd="sng" algn="ctr">
                      <a:solidFill>
                        <a:srgbClr val="BFBFBF"/>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extLst>
                  <a:ext uri="{0D108BD9-81ED-4DB2-BD59-A6C34878D82A}">
                    <a16:rowId xmlns:a16="http://schemas.microsoft.com/office/drawing/2014/main" val="2733088880"/>
                  </a:ext>
                </a:extLst>
              </a:tr>
              <a:tr h="230218">
                <a:tc vMerge="1">
                  <a:txBody>
                    <a:bodyPr/>
                    <a:lstStyle/>
                    <a:p>
                      <a:endParaRPr lang="en-US"/>
                    </a:p>
                  </a:txBody>
                  <a:tcPr/>
                </a:tc>
                <a:tc vMerge="1">
                  <a:txBody>
                    <a:bodyPr/>
                    <a:lstStyle/>
                    <a:p>
                      <a:endParaRPr lang="en-US"/>
                    </a:p>
                  </a:txBody>
                  <a:tcPr/>
                </a:tc>
                <a:tc gridSpan="2" vMerge="1">
                  <a:txBody>
                    <a:bodyPr/>
                    <a:lstStyle/>
                    <a:p>
                      <a:endParaRPr lang="en-US"/>
                    </a:p>
                  </a:txBody>
                  <a:tcPr/>
                </a:tc>
                <a:tc hMerge="1" vMerge="1">
                  <a:txBody>
                    <a:bodyPr/>
                    <a:lstStyle/>
                    <a:p>
                      <a:endParaRPr lang="en-US"/>
                    </a:p>
                  </a:txBody>
                  <a:tcPr/>
                </a:tc>
                <a:tc gridSpan="2">
                  <a:txBody>
                    <a:bodyPr/>
                    <a:lstStyle/>
                    <a:p>
                      <a:r>
                        <a:rPr lang="en-US" sz="1400">
                          <a:solidFill>
                            <a:srgbClr val="806000"/>
                          </a:solidFill>
                          <a:effectLst/>
                          <a:highlight>
                            <a:srgbClr val="FFFFFF"/>
                          </a:highlight>
                          <a:latin typeface="Calibri" panose="020F0502020204030204" pitchFamily="34" charset="0"/>
                          <a:ea typeface="Times New Roman" panose="02020603050405020304" pitchFamily="18" charset="0"/>
                          <a:cs typeface="Calibri" panose="020F0502020204030204" pitchFamily="34" charset="0"/>
                        </a:rPr>
                        <a:t>community building activity: Find your partner</a:t>
                      </a:r>
                      <a:endParaRPr lang="en-US"/>
                    </a:p>
                  </a:txBody>
                  <a:tcPr marL="54194" marR="54194"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hMerge="1">
                  <a:txBody>
                    <a:bodyPr/>
                    <a:lstStyle/>
                    <a:p>
                      <a:r>
                        <a:rPr lang="en-US" sz="1400" dirty="0">
                          <a:solidFill>
                            <a:srgbClr val="806000"/>
                          </a:solidFill>
                          <a:effectLst/>
                          <a:highlight>
                            <a:srgbClr val="FFFFFF"/>
                          </a:highlight>
                          <a:latin typeface="Calibri" panose="020F0502020204030204" pitchFamily="34" charset="0"/>
                          <a:ea typeface="Times New Roman" panose="02020603050405020304" pitchFamily="18" charset="0"/>
                          <a:cs typeface="Calibri" panose="020F0502020204030204" pitchFamily="34" charset="0"/>
                        </a:rPr>
                        <a:t>community building activity: Find your partner</a:t>
                      </a:r>
                      <a:endParaRPr lang="en-US" sz="1400" dirty="0"/>
                    </a:p>
                  </a:txBody>
                  <a:tcPr marL="54194" marR="54194"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r>
                        <a:rPr lang="en-US" sz="1400" dirty="0">
                          <a:solidFill>
                            <a:srgbClr val="806000"/>
                          </a:solidFill>
                          <a:effectLst/>
                          <a:highlight>
                            <a:srgbClr val="FFFFFF"/>
                          </a:highlight>
                          <a:latin typeface="Calibri" panose="020F0502020204030204" pitchFamily="34" charset="0"/>
                          <a:ea typeface="Times New Roman" panose="02020603050405020304" pitchFamily="18" charset="0"/>
                          <a:cs typeface="Calibri" panose="020F0502020204030204" pitchFamily="34" charset="0"/>
                        </a:rPr>
                        <a:t>40 mins</a:t>
                      </a:r>
                      <a:endParaRPr lang="en-US" sz="1400" dirty="0"/>
                    </a:p>
                  </a:txBody>
                  <a:tcPr marL="54194" marR="54194" marT="0" marB="0">
                    <a:lnL w="12700" cap="flat" cmpd="sng" algn="ctr">
                      <a:solidFill>
                        <a:srgbClr val="BFBFBF"/>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extLst>
                  <a:ext uri="{0D108BD9-81ED-4DB2-BD59-A6C34878D82A}">
                    <a16:rowId xmlns:a16="http://schemas.microsoft.com/office/drawing/2014/main" val="3352400878"/>
                  </a:ext>
                </a:extLst>
              </a:tr>
              <a:tr h="264704">
                <a:tc vMerge="1">
                  <a:txBody>
                    <a:bodyPr/>
                    <a:lstStyle/>
                    <a:p>
                      <a:endParaRPr lang="en-US"/>
                    </a:p>
                  </a:txBody>
                  <a:tcPr/>
                </a:tc>
                <a:tc vMerge="1">
                  <a:txBody>
                    <a:bodyPr/>
                    <a:lstStyle/>
                    <a:p>
                      <a:endParaRPr lang="en-US"/>
                    </a:p>
                  </a:txBody>
                  <a:tcPr/>
                </a:tc>
                <a:tc gridSpan="2" vMerge="1">
                  <a:txBody>
                    <a:bodyPr/>
                    <a:lstStyle/>
                    <a:p>
                      <a:endParaRPr lang="en-US"/>
                    </a:p>
                  </a:txBody>
                  <a:tcPr/>
                </a:tc>
                <a:tc hMerge="1" vMerge="1">
                  <a:txBody>
                    <a:bodyPr/>
                    <a:lstStyle/>
                    <a:p>
                      <a:endParaRPr lang="en-US"/>
                    </a:p>
                  </a:txBody>
                  <a:tcPr/>
                </a:tc>
                <a:tc gridSpan="2">
                  <a:txBody>
                    <a:bodyPr/>
                    <a:lstStyle/>
                    <a:p>
                      <a:r>
                        <a:rPr lang="en-US" sz="1400"/>
                        <a:t>Preliminary activity to understand practices of inclusivity</a:t>
                      </a:r>
                      <a:endParaRPr lang="en-US"/>
                    </a:p>
                  </a:txBody>
                  <a:tcPr marL="54194" marR="54194"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hMerge="1">
                  <a:txBody>
                    <a:bodyPr/>
                    <a:lstStyle/>
                    <a:p>
                      <a:r>
                        <a:rPr lang="en-US" sz="1400" dirty="0"/>
                        <a:t>Preliminary activity to understand practices of inclusivity</a:t>
                      </a:r>
                    </a:p>
                  </a:txBody>
                  <a:tcPr marL="54194" marR="54194"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r>
                        <a:rPr lang="en-US" sz="1400" dirty="0">
                          <a:solidFill>
                            <a:srgbClr val="806000"/>
                          </a:solidFill>
                          <a:effectLst/>
                          <a:highlight>
                            <a:srgbClr val="FFFFFF"/>
                          </a:highlight>
                          <a:latin typeface="Calibri" panose="020F0502020204030204" pitchFamily="34" charset="0"/>
                          <a:ea typeface="Times New Roman" panose="02020603050405020304" pitchFamily="18" charset="0"/>
                          <a:cs typeface="Calibri" panose="020F0502020204030204" pitchFamily="34" charset="0"/>
                        </a:rPr>
                        <a:t> 20 min</a:t>
                      </a:r>
                      <a:endParaRPr lang="en-US" sz="1400" dirty="0"/>
                    </a:p>
                  </a:txBody>
                  <a:tcPr marL="54194" marR="54194" marT="0" marB="0">
                    <a:lnL w="12700" cap="flat" cmpd="sng" algn="ctr">
                      <a:solidFill>
                        <a:srgbClr val="BFBFBF"/>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extLst>
                  <a:ext uri="{0D108BD9-81ED-4DB2-BD59-A6C34878D82A}">
                    <a16:rowId xmlns:a16="http://schemas.microsoft.com/office/drawing/2014/main" val="1920051742"/>
                  </a:ext>
                </a:extLst>
              </a:tr>
              <a:tr h="230218">
                <a:tc vMerge="1">
                  <a:txBody>
                    <a:bodyPr/>
                    <a:lstStyle/>
                    <a:p>
                      <a:endParaRPr lang="en-US"/>
                    </a:p>
                  </a:txBody>
                  <a:tcPr/>
                </a:tc>
                <a:tc vMerge="1">
                  <a:txBody>
                    <a:bodyPr/>
                    <a:lstStyle/>
                    <a:p>
                      <a:endParaRPr lang="en-US"/>
                    </a:p>
                  </a:txBody>
                  <a:tcPr/>
                </a:tc>
                <a:tc gridSpan="2" vMerge="1">
                  <a:txBody>
                    <a:bodyPr/>
                    <a:lstStyle/>
                    <a:p>
                      <a:endParaRPr lang="en-US"/>
                    </a:p>
                  </a:txBody>
                  <a:tcPr/>
                </a:tc>
                <a:tc hMerge="1" vMerge="1">
                  <a:txBody>
                    <a:bodyPr/>
                    <a:lstStyle/>
                    <a:p>
                      <a:endParaRPr lang="en-US"/>
                    </a:p>
                  </a:txBody>
                  <a:tcPr/>
                </a:tc>
                <a:tc gridSpan="2">
                  <a:txBody>
                    <a:bodyPr/>
                    <a:lstStyle/>
                    <a:p>
                      <a:endParaRPr lang="en-US" dirty="0"/>
                    </a:p>
                  </a:txBody>
                  <a:tcPr marL="54194" marR="54194"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hMerge="1">
                  <a:txBody>
                    <a:bodyPr/>
                    <a:lstStyle/>
                    <a:p>
                      <a:endParaRPr lang="en-US" sz="1400" dirty="0"/>
                    </a:p>
                  </a:txBody>
                  <a:tcPr marL="54194" marR="54194"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endParaRPr lang="en-US" sz="1400" dirty="0"/>
                    </a:p>
                  </a:txBody>
                  <a:tcPr marL="54194" marR="54194" marT="0" marB="0">
                    <a:lnL w="12700" cap="flat" cmpd="sng" algn="ctr">
                      <a:solidFill>
                        <a:srgbClr val="BFBFBF"/>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extLst>
                  <a:ext uri="{0D108BD9-81ED-4DB2-BD59-A6C34878D82A}">
                    <a16:rowId xmlns:a16="http://schemas.microsoft.com/office/drawing/2014/main" val="4037167663"/>
                  </a:ext>
                </a:extLst>
              </a:tr>
              <a:tr h="230218">
                <a:tc vMerge="1">
                  <a:txBody>
                    <a:bodyPr/>
                    <a:lstStyle/>
                    <a:p>
                      <a:endParaRPr lang="en-US"/>
                    </a:p>
                  </a:txBody>
                  <a:tcPr/>
                </a:tc>
                <a:tc vMerge="1">
                  <a:txBody>
                    <a:bodyPr/>
                    <a:lstStyle/>
                    <a:p>
                      <a:endParaRPr lang="en-US"/>
                    </a:p>
                  </a:txBody>
                  <a:tcPr/>
                </a:tc>
                <a:tc gridSpan="2" vMerge="1">
                  <a:txBody>
                    <a:bodyPr/>
                    <a:lstStyle/>
                    <a:p>
                      <a:endParaRPr lang="en-US"/>
                    </a:p>
                  </a:txBody>
                  <a:tcPr/>
                </a:tc>
                <a:tc hMerge="1" vMerge="1">
                  <a:txBody>
                    <a:bodyPr/>
                    <a:lstStyle/>
                    <a:p>
                      <a:endParaRPr lang="en-US"/>
                    </a:p>
                  </a:txBody>
                  <a:tcPr/>
                </a:tc>
                <a:tc gridSpan="2">
                  <a:txBody>
                    <a:bodyPr/>
                    <a:lstStyle/>
                    <a:p>
                      <a:r>
                        <a:rPr lang="en-US" sz="1400">
                          <a:solidFill>
                            <a:srgbClr val="806000"/>
                          </a:solidFill>
                          <a:effectLst/>
                          <a:latin typeface="Calibri" panose="020F0502020204030204" pitchFamily="34" charset="0"/>
                          <a:ea typeface="Times New Roman" panose="02020603050405020304" pitchFamily="18" charset="0"/>
                          <a:cs typeface="Calibri" panose="020F0502020204030204" pitchFamily="34" charset="0"/>
                        </a:rPr>
                        <a:t>Short Break</a:t>
                      </a:r>
                      <a:endParaRPr lang="en-US"/>
                    </a:p>
                  </a:txBody>
                  <a:tcPr marL="54194" marR="54194"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D0CECE"/>
                    </a:solidFill>
                  </a:tcPr>
                </a:tc>
                <a:tc hMerge="1">
                  <a:txBody>
                    <a:bodyPr/>
                    <a:lstStyle/>
                    <a:p>
                      <a:r>
                        <a:rPr lang="en-US" sz="1400" dirty="0">
                          <a:solidFill>
                            <a:srgbClr val="806000"/>
                          </a:solidFill>
                          <a:effectLst/>
                          <a:latin typeface="Calibri" panose="020F0502020204030204" pitchFamily="34" charset="0"/>
                          <a:ea typeface="Times New Roman" panose="02020603050405020304" pitchFamily="18" charset="0"/>
                          <a:cs typeface="Calibri" panose="020F0502020204030204" pitchFamily="34" charset="0"/>
                        </a:rPr>
                        <a:t>Short Break</a:t>
                      </a:r>
                      <a:endParaRPr lang="en-US" sz="1400" dirty="0"/>
                    </a:p>
                  </a:txBody>
                  <a:tcPr marL="54194" marR="54194"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D0CECE"/>
                    </a:solidFill>
                  </a:tcPr>
                </a:tc>
                <a:tc>
                  <a:txBody>
                    <a:bodyPr/>
                    <a:lstStyle/>
                    <a:p>
                      <a:r>
                        <a:rPr lang="en-US" sz="1400">
                          <a:solidFill>
                            <a:srgbClr val="806000"/>
                          </a:solidFill>
                          <a:effectLst/>
                          <a:latin typeface="Calibri" panose="020F0502020204030204" pitchFamily="34" charset="0"/>
                          <a:ea typeface="Times New Roman" panose="02020603050405020304" pitchFamily="18" charset="0"/>
                          <a:cs typeface="Calibri" panose="020F0502020204030204" pitchFamily="34" charset="0"/>
                        </a:rPr>
                        <a:t>10 mins</a:t>
                      </a:r>
                      <a:endParaRPr lang="en-US" sz="1400"/>
                    </a:p>
                  </a:txBody>
                  <a:tcPr marL="54194" marR="54194" marT="0" marB="0">
                    <a:lnL w="12700" cap="flat" cmpd="sng" algn="ctr">
                      <a:solidFill>
                        <a:srgbClr val="BFBFBF"/>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D0CECE"/>
                    </a:solidFill>
                  </a:tcPr>
                </a:tc>
                <a:extLst>
                  <a:ext uri="{0D108BD9-81ED-4DB2-BD59-A6C34878D82A}">
                    <a16:rowId xmlns:a16="http://schemas.microsoft.com/office/drawing/2014/main" val="4285029001"/>
                  </a:ext>
                </a:extLst>
              </a:tr>
              <a:tr h="272411">
                <a:tc vMerge="1">
                  <a:txBody>
                    <a:bodyPr/>
                    <a:lstStyle/>
                    <a:p>
                      <a:endParaRPr lang="en-US"/>
                    </a:p>
                  </a:txBody>
                  <a:tcPr/>
                </a:tc>
                <a:tc vMerge="1">
                  <a:txBody>
                    <a:bodyPr/>
                    <a:lstStyle/>
                    <a:p>
                      <a:endParaRPr lang="en-US"/>
                    </a:p>
                  </a:txBody>
                  <a:tcPr/>
                </a:tc>
                <a:tc gridSpan="2" vMerge="1">
                  <a:txBody>
                    <a:bodyPr/>
                    <a:lstStyle/>
                    <a:p>
                      <a:endParaRPr lang="en-US"/>
                    </a:p>
                  </a:txBody>
                  <a:tcPr/>
                </a:tc>
                <a:tc hMerge="1" vMerge="1">
                  <a:txBody>
                    <a:bodyPr/>
                    <a:lstStyle/>
                    <a:p>
                      <a:endParaRPr lang="en-US"/>
                    </a:p>
                  </a:txBody>
                  <a:tcPr/>
                </a:tc>
                <a:tc gridSpan="2">
                  <a:txBody>
                    <a:bodyPr/>
                    <a:lstStyle/>
                    <a:p>
                      <a:r>
                        <a:rPr lang="en-US" sz="1400">
                          <a:solidFill>
                            <a:srgbClr val="806000"/>
                          </a:solidFill>
                          <a:effectLst/>
                          <a:highlight>
                            <a:srgbClr val="FFFFFF"/>
                          </a:highlight>
                          <a:latin typeface="Calibri" panose="020F0502020204030204" pitchFamily="34" charset="0"/>
                          <a:ea typeface="Times New Roman" panose="02020603050405020304" pitchFamily="18" charset="0"/>
                          <a:cs typeface="Calibri" panose="020F0502020204030204" pitchFamily="34" charset="0"/>
                        </a:rPr>
                        <a:t> How to practice inclusion? Thinking</a:t>
                      </a:r>
                      <a:endParaRPr lang="en-US"/>
                    </a:p>
                  </a:txBody>
                  <a:tcPr marL="54194" marR="54194"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hMerge="1">
                  <a:txBody>
                    <a:bodyPr/>
                    <a:lstStyle/>
                    <a:p>
                      <a:r>
                        <a:rPr lang="en-US" sz="1400" dirty="0">
                          <a:solidFill>
                            <a:srgbClr val="806000"/>
                          </a:solidFill>
                          <a:effectLst/>
                          <a:highlight>
                            <a:srgbClr val="FFFFFF"/>
                          </a:highlight>
                          <a:latin typeface="Calibri" panose="020F0502020204030204" pitchFamily="34" charset="0"/>
                          <a:ea typeface="Times New Roman" panose="02020603050405020304" pitchFamily="18" charset="0"/>
                          <a:cs typeface="Calibri" panose="020F0502020204030204" pitchFamily="34" charset="0"/>
                        </a:rPr>
                        <a:t> How to practice inclusion? Thinking</a:t>
                      </a:r>
                      <a:endParaRPr lang="en-US" sz="1400" dirty="0"/>
                    </a:p>
                  </a:txBody>
                  <a:tcPr marL="54194" marR="54194"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r>
                        <a:rPr lang="en-US" sz="1400" dirty="0">
                          <a:solidFill>
                            <a:srgbClr val="806000"/>
                          </a:solidFill>
                          <a:effectLst/>
                          <a:highlight>
                            <a:srgbClr val="FFFFFF"/>
                          </a:highlight>
                          <a:latin typeface="Calibri" panose="020F0502020204030204" pitchFamily="34" charset="0"/>
                          <a:ea typeface="Times New Roman" panose="02020603050405020304" pitchFamily="18" charset="0"/>
                          <a:cs typeface="Calibri" panose="020F0502020204030204" pitchFamily="34" charset="0"/>
                        </a:rPr>
                        <a:t> 15 min</a:t>
                      </a:r>
                      <a:endParaRPr lang="en-US" sz="1400" dirty="0"/>
                    </a:p>
                  </a:txBody>
                  <a:tcPr marL="54194" marR="54194" marT="0" marB="0">
                    <a:lnL w="12700" cap="flat" cmpd="sng" algn="ctr">
                      <a:solidFill>
                        <a:srgbClr val="BFBFBF"/>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extLst>
                  <a:ext uri="{0D108BD9-81ED-4DB2-BD59-A6C34878D82A}">
                    <a16:rowId xmlns:a16="http://schemas.microsoft.com/office/drawing/2014/main" val="2267203472"/>
                  </a:ext>
                </a:extLst>
              </a:tr>
              <a:tr h="367134">
                <a:tc vMerge="1">
                  <a:txBody>
                    <a:bodyPr/>
                    <a:lstStyle/>
                    <a:p>
                      <a:endParaRPr lang="en-US"/>
                    </a:p>
                  </a:txBody>
                  <a:tcPr/>
                </a:tc>
                <a:tc vMerge="1">
                  <a:txBody>
                    <a:bodyPr/>
                    <a:lstStyle/>
                    <a:p>
                      <a:endParaRPr lang="en-US"/>
                    </a:p>
                  </a:txBody>
                  <a:tcPr/>
                </a:tc>
                <a:tc gridSpan="2" vMerge="1">
                  <a:txBody>
                    <a:bodyPr/>
                    <a:lstStyle/>
                    <a:p>
                      <a:endParaRPr lang="en-US"/>
                    </a:p>
                  </a:txBody>
                  <a:tcPr/>
                </a:tc>
                <a:tc hMerge="1" vMerge="1">
                  <a:txBody>
                    <a:bodyPr/>
                    <a:lstStyle/>
                    <a:p>
                      <a:endParaRPr lang="en-US"/>
                    </a:p>
                  </a:txBody>
                  <a:tcPr/>
                </a:tc>
                <a:tc gridSpan="2">
                  <a:txBody>
                    <a:bodyPr/>
                    <a:lstStyle/>
                    <a:p>
                      <a:r>
                        <a:rPr lang="en-US" sz="1400" dirty="0">
                          <a:solidFill>
                            <a:srgbClr val="806000"/>
                          </a:solidFill>
                          <a:effectLst/>
                          <a:highlight>
                            <a:srgbClr val="FFFFFF"/>
                          </a:highlight>
                          <a:latin typeface="Calibri" panose="020F0502020204030204" pitchFamily="34" charset="0"/>
                          <a:ea typeface="Times New Roman" panose="02020603050405020304" pitchFamily="18" charset="0"/>
                          <a:cs typeface="Calibri" panose="020F0502020204030204" pitchFamily="34" charset="0"/>
                        </a:rPr>
                        <a:t> UDL at a glance: Reading two articles and  analyzing its contextual relevance</a:t>
                      </a:r>
                      <a:endParaRPr lang="en-US" dirty="0"/>
                    </a:p>
                  </a:txBody>
                  <a:tcPr marL="54194" marR="54194"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hMerge="1">
                  <a:txBody>
                    <a:bodyPr/>
                    <a:lstStyle/>
                    <a:p>
                      <a:r>
                        <a:rPr lang="en-US" sz="1400" dirty="0">
                          <a:solidFill>
                            <a:srgbClr val="806000"/>
                          </a:solidFill>
                          <a:effectLst/>
                          <a:highlight>
                            <a:srgbClr val="FFFFFF"/>
                          </a:highlight>
                          <a:latin typeface="Calibri" panose="020F0502020204030204" pitchFamily="34" charset="0"/>
                          <a:ea typeface="Times New Roman" panose="02020603050405020304" pitchFamily="18" charset="0"/>
                          <a:cs typeface="Calibri" panose="020F0502020204030204" pitchFamily="34" charset="0"/>
                        </a:rPr>
                        <a:t> UDL at a glance: Video-watching and  analyzing its contextual relevance</a:t>
                      </a:r>
                      <a:endParaRPr lang="en-US" sz="1400" dirty="0"/>
                    </a:p>
                  </a:txBody>
                  <a:tcPr marL="54194" marR="54194"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r>
                        <a:rPr lang="en-US" sz="1400" dirty="0">
                          <a:solidFill>
                            <a:srgbClr val="806000"/>
                          </a:solidFill>
                          <a:effectLst/>
                          <a:highlight>
                            <a:srgbClr val="FFFFFF"/>
                          </a:highlight>
                          <a:latin typeface="Calibri" panose="020F0502020204030204" pitchFamily="34" charset="0"/>
                          <a:ea typeface="Times New Roman" panose="02020603050405020304" pitchFamily="18" charset="0"/>
                          <a:cs typeface="Calibri" panose="020F0502020204030204" pitchFamily="34" charset="0"/>
                        </a:rPr>
                        <a:t> 25 min</a:t>
                      </a:r>
                      <a:endParaRPr lang="en-US" sz="1400" dirty="0"/>
                    </a:p>
                  </a:txBody>
                  <a:tcPr marL="54194" marR="54194" marT="0" marB="0">
                    <a:lnL w="12700" cap="flat" cmpd="sng" algn="ctr">
                      <a:solidFill>
                        <a:srgbClr val="BFBFBF"/>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extLst>
                  <a:ext uri="{0D108BD9-81ED-4DB2-BD59-A6C34878D82A}">
                    <a16:rowId xmlns:a16="http://schemas.microsoft.com/office/drawing/2014/main" val="3433158806"/>
                  </a:ext>
                </a:extLst>
              </a:tr>
              <a:tr h="230218">
                <a:tc vMerge="1">
                  <a:txBody>
                    <a:bodyPr/>
                    <a:lstStyle/>
                    <a:p>
                      <a:endParaRPr lang="en-US"/>
                    </a:p>
                  </a:txBody>
                  <a:tcPr/>
                </a:tc>
                <a:tc vMerge="1">
                  <a:txBody>
                    <a:bodyPr/>
                    <a:lstStyle/>
                    <a:p>
                      <a:endParaRPr lang="en-US"/>
                    </a:p>
                  </a:txBody>
                  <a:tcPr/>
                </a:tc>
                <a:tc gridSpan="2" vMerge="1">
                  <a:txBody>
                    <a:bodyPr/>
                    <a:lstStyle/>
                    <a:p>
                      <a:endParaRPr lang="en-US"/>
                    </a:p>
                  </a:txBody>
                  <a:tcPr/>
                </a:tc>
                <a:tc hMerge="1" vMerge="1">
                  <a:txBody>
                    <a:bodyPr/>
                    <a:lstStyle/>
                    <a:p>
                      <a:endParaRPr lang="en-US"/>
                    </a:p>
                  </a:txBody>
                  <a:tcPr/>
                </a:tc>
                <a:tc gridSpan="2">
                  <a:txBody>
                    <a:bodyPr/>
                    <a:lstStyle/>
                    <a:p>
                      <a:r>
                        <a:rPr lang="en-US" sz="1400" dirty="0">
                          <a:solidFill>
                            <a:srgbClr val="806000"/>
                          </a:solidFill>
                          <a:effectLst/>
                          <a:highlight>
                            <a:srgbClr val="FFFFFF"/>
                          </a:highlight>
                          <a:latin typeface="Calibri" panose="020F0502020204030204" pitchFamily="34" charset="0"/>
                          <a:ea typeface="Times New Roman" panose="02020603050405020304" pitchFamily="18" charset="0"/>
                          <a:cs typeface="Calibri" panose="020F0502020204030204" pitchFamily="34" charset="0"/>
                        </a:rPr>
                        <a:t> Facilitator led presentation about UDL and UDL lesson plan</a:t>
                      </a:r>
                      <a:endParaRPr lang="en-US" dirty="0"/>
                    </a:p>
                  </a:txBody>
                  <a:tcPr marL="54194" marR="54194"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hMerge="1">
                  <a:txBody>
                    <a:bodyPr/>
                    <a:lstStyle/>
                    <a:p>
                      <a:r>
                        <a:rPr lang="en-US" sz="1400" dirty="0">
                          <a:solidFill>
                            <a:srgbClr val="806000"/>
                          </a:solidFill>
                          <a:effectLst/>
                          <a:highlight>
                            <a:srgbClr val="FFFFFF"/>
                          </a:highlight>
                          <a:latin typeface="Calibri" panose="020F0502020204030204" pitchFamily="34" charset="0"/>
                          <a:ea typeface="Times New Roman" panose="02020603050405020304" pitchFamily="18" charset="0"/>
                          <a:cs typeface="Calibri" panose="020F0502020204030204" pitchFamily="34" charset="0"/>
                        </a:rPr>
                        <a:t> Facilitator presentation about UDL</a:t>
                      </a:r>
                      <a:endParaRPr lang="en-US" sz="1400" dirty="0"/>
                    </a:p>
                  </a:txBody>
                  <a:tcPr marL="54194" marR="54194"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r>
                        <a:rPr lang="en-US" sz="1400" dirty="0">
                          <a:solidFill>
                            <a:srgbClr val="806000"/>
                          </a:solidFill>
                          <a:effectLst/>
                          <a:highlight>
                            <a:srgbClr val="FFFFFF"/>
                          </a:highlight>
                          <a:latin typeface="Calibri" panose="020F0502020204030204" pitchFamily="34" charset="0"/>
                          <a:ea typeface="Times New Roman" panose="02020603050405020304" pitchFamily="18" charset="0"/>
                          <a:cs typeface="Calibri" panose="020F0502020204030204" pitchFamily="34" charset="0"/>
                        </a:rPr>
                        <a:t> 40 min</a:t>
                      </a:r>
                      <a:endParaRPr lang="en-US" sz="1400" dirty="0"/>
                    </a:p>
                  </a:txBody>
                  <a:tcPr marL="54194" marR="54194" marT="0" marB="0">
                    <a:lnL w="12700" cap="flat" cmpd="sng" algn="ctr">
                      <a:solidFill>
                        <a:srgbClr val="BFBFBF"/>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extLst>
                  <a:ext uri="{0D108BD9-81ED-4DB2-BD59-A6C34878D82A}">
                    <a16:rowId xmlns:a16="http://schemas.microsoft.com/office/drawing/2014/main" val="2222008558"/>
                  </a:ext>
                </a:extLst>
              </a:tr>
              <a:tr h="240554">
                <a:tc vMerge="1">
                  <a:txBody>
                    <a:bodyPr/>
                    <a:lstStyle/>
                    <a:p>
                      <a:endParaRPr lang="en-US"/>
                    </a:p>
                  </a:txBody>
                  <a:tcPr/>
                </a:tc>
                <a:tc vMerge="1">
                  <a:txBody>
                    <a:bodyPr/>
                    <a:lstStyle/>
                    <a:p>
                      <a:endParaRPr lang="en-US"/>
                    </a:p>
                  </a:txBody>
                  <a:tcPr/>
                </a:tc>
                <a:tc gridSpan="2" vMerge="1">
                  <a:txBody>
                    <a:bodyPr/>
                    <a:lstStyle/>
                    <a:p>
                      <a:endParaRPr lang="en-US"/>
                    </a:p>
                  </a:txBody>
                  <a:tcPr/>
                </a:tc>
                <a:tc hMerge="1" vMerge="1">
                  <a:txBody>
                    <a:bodyPr/>
                    <a:lstStyle/>
                    <a:p>
                      <a:endParaRPr lang="en-US"/>
                    </a:p>
                  </a:txBody>
                  <a:tcPr/>
                </a:tc>
                <a:tc gridSpan="2">
                  <a:txBody>
                    <a:bodyPr/>
                    <a:lstStyle/>
                    <a:p>
                      <a:r>
                        <a:rPr lang="en-US" sz="1400" dirty="0">
                          <a:solidFill>
                            <a:srgbClr val="806000"/>
                          </a:solidFill>
                          <a:effectLst/>
                          <a:latin typeface="Calibri" panose="020F0502020204030204" pitchFamily="34" charset="0"/>
                          <a:ea typeface="Times New Roman" panose="02020603050405020304" pitchFamily="18" charset="0"/>
                          <a:cs typeface="Calibri" panose="020F0502020204030204" pitchFamily="34" charset="0"/>
                        </a:rPr>
                        <a:t>Lunch</a:t>
                      </a:r>
                      <a:endParaRPr lang="en-US" dirty="0"/>
                    </a:p>
                  </a:txBody>
                  <a:tcPr marL="54194" marR="54194"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D0CECE"/>
                    </a:solidFill>
                  </a:tcPr>
                </a:tc>
                <a:tc hMerge="1">
                  <a:txBody>
                    <a:bodyPr/>
                    <a:lstStyle/>
                    <a:p>
                      <a:r>
                        <a:rPr lang="en-US" sz="1400" dirty="0">
                          <a:solidFill>
                            <a:srgbClr val="806000"/>
                          </a:solidFill>
                          <a:effectLst/>
                          <a:latin typeface="Calibri" panose="020F0502020204030204" pitchFamily="34" charset="0"/>
                          <a:ea typeface="Times New Roman" panose="02020603050405020304" pitchFamily="18" charset="0"/>
                          <a:cs typeface="Calibri" panose="020F0502020204030204" pitchFamily="34" charset="0"/>
                        </a:rPr>
                        <a:t>Lunch</a:t>
                      </a:r>
                      <a:endParaRPr lang="en-US" sz="1400" dirty="0"/>
                    </a:p>
                  </a:txBody>
                  <a:tcPr marL="54194" marR="54194"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D0CECE"/>
                    </a:solidFill>
                  </a:tcPr>
                </a:tc>
                <a:tc>
                  <a:txBody>
                    <a:bodyPr/>
                    <a:lstStyle/>
                    <a:p>
                      <a:r>
                        <a:rPr lang="en-US" sz="1400">
                          <a:solidFill>
                            <a:srgbClr val="806000"/>
                          </a:solidFill>
                          <a:effectLst/>
                          <a:latin typeface="Calibri" panose="020F0502020204030204" pitchFamily="34" charset="0"/>
                          <a:ea typeface="Times New Roman" panose="02020603050405020304" pitchFamily="18" charset="0"/>
                          <a:cs typeface="Calibri" panose="020F0502020204030204" pitchFamily="34" charset="0"/>
                        </a:rPr>
                        <a:t>60 mins</a:t>
                      </a:r>
                      <a:endParaRPr lang="en-US" sz="1400"/>
                    </a:p>
                  </a:txBody>
                  <a:tcPr marL="54194" marR="54194" marT="0" marB="0">
                    <a:lnL w="12700" cap="flat" cmpd="sng" algn="ctr">
                      <a:solidFill>
                        <a:srgbClr val="BFBFBF"/>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D0CECE"/>
                    </a:solidFill>
                  </a:tcPr>
                </a:tc>
                <a:extLst>
                  <a:ext uri="{0D108BD9-81ED-4DB2-BD59-A6C34878D82A}">
                    <a16:rowId xmlns:a16="http://schemas.microsoft.com/office/drawing/2014/main" val="2182624370"/>
                  </a:ext>
                </a:extLst>
              </a:tr>
              <a:tr h="830668">
                <a:tc vMerge="1">
                  <a:txBody>
                    <a:bodyPr/>
                    <a:lstStyle/>
                    <a:p>
                      <a:endParaRPr lang="en-US"/>
                    </a:p>
                  </a:txBody>
                  <a:tcPr/>
                </a:tc>
                <a:tc vMerge="1">
                  <a:txBody>
                    <a:bodyPr/>
                    <a:lstStyle/>
                    <a:p>
                      <a:endParaRPr lang="en-US"/>
                    </a:p>
                  </a:txBody>
                  <a:tcPr/>
                </a:tc>
                <a:tc gridSpan="2" vMerge="1">
                  <a:txBody>
                    <a:bodyPr/>
                    <a:lstStyle/>
                    <a:p>
                      <a:endParaRPr lang="en-US"/>
                    </a:p>
                  </a:txBody>
                  <a:tcPr/>
                </a:tc>
                <a:tc hMerge="1" vMerge="1">
                  <a:txBody>
                    <a:bodyPr/>
                    <a:lstStyle/>
                    <a:p>
                      <a:endParaRPr lang="en-US"/>
                    </a:p>
                  </a:txBody>
                  <a:tcPr/>
                </a:tc>
                <a:tc gridSpan="2">
                  <a:txBody>
                    <a:bodyPr/>
                    <a:lstStyle/>
                    <a:p>
                      <a:r>
                        <a:rPr lang="en-US" sz="1400">
                          <a:solidFill>
                            <a:srgbClr val="806000"/>
                          </a:solidFill>
                          <a:effectLst/>
                          <a:latin typeface="Calibri" panose="020F0502020204030204" pitchFamily="34" charset="0"/>
                          <a:ea typeface="Times New Roman" panose="02020603050405020304" pitchFamily="18" charset="0"/>
                          <a:cs typeface="Calibri" panose="020F0502020204030204" pitchFamily="34" charset="0"/>
                        </a:rPr>
                        <a:t> Practice preparing a lesson plan using UDL frameworks for </a:t>
                      </a:r>
                      <a:r>
                        <a:rPr lang="en-US" sz="1400" b="1">
                          <a:solidFill>
                            <a:srgbClr val="806000"/>
                          </a:solidFill>
                          <a:effectLst/>
                          <a:latin typeface="Calibri" panose="020F0502020204030204" pitchFamily="34" charset="0"/>
                          <a:ea typeface="Times New Roman" panose="02020603050405020304" pitchFamily="18" charset="0"/>
                          <a:cs typeface="Calibri" panose="020F0502020204030204" pitchFamily="34" charset="0"/>
                        </a:rPr>
                        <a:t>indoor </a:t>
                      </a:r>
                      <a:r>
                        <a:rPr lang="en-US" sz="1400">
                          <a:solidFill>
                            <a:srgbClr val="806000"/>
                          </a:solidFill>
                          <a:effectLst/>
                          <a:latin typeface="Calibri" panose="020F0502020204030204" pitchFamily="34" charset="0"/>
                          <a:ea typeface="Times New Roman" panose="02020603050405020304" pitchFamily="18" charset="0"/>
                          <a:cs typeface="Calibri" panose="020F0502020204030204" pitchFamily="34" charset="0"/>
                        </a:rPr>
                        <a:t>activity: Left-group as Performers,  develop a plan of an indoor activity and </a:t>
                      </a:r>
                    </a:p>
                    <a:p>
                      <a:r>
                        <a:rPr lang="en-US" sz="1400">
                          <a:solidFill>
                            <a:srgbClr val="806000"/>
                          </a:solidFill>
                          <a:effectLst/>
                          <a:latin typeface="Calibri" panose="020F0502020204030204" pitchFamily="34" charset="0"/>
                          <a:ea typeface="Times New Roman" panose="02020603050405020304" pitchFamily="18" charset="0"/>
                          <a:cs typeface="Calibri" panose="020F0502020204030204" pitchFamily="34" charset="0"/>
                        </a:rPr>
                        <a:t>others in right group –are Observers</a:t>
                      </a:r>
                      <a:endParaRPr lang="en-US"/>
                    </a:p>
                  </a:txBody>
                  <a:tcPr marL="54194" marR="54194"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hMerge="1">
                  <a:txBody>
                    <a:bodyPr/>
                    <a:lstStyle/>
                    <a:p>
                      <a:r>
                        <a:rPr lang="en-US" sz="1400" dirty="0">
                          <a:solidFill>
                            <a:srgbClr val="806000"/>
                          </a:solidFill>
                          <a:effectLst/>
                          <a:latin typeface="Calibri" panose="020F0502020204030204" pitchFamily="34" charset="0"/>
                          <a:ea typeface="Times New Roman" panose="02020603050405020304" pitchFamily="18" charset="0"/>
                          <a:cs typeface="Calibri" panose="020F0502020204030204" pitchFamily="34" charset="0"/>
                        </a:rPr>
                        <a:t> Practice preparing a lesson plan using UDL frameworks for </a:t>
                      </a:r>
                      <a:r>
                        <a:rPr lang="en-US" sz="1400" b="1" dirty="0">
                          <a:solidFill>
                            <a:srgbClr val="806000"/>
                          </a:solidFill>
                          <a:effectLst/>
                          <a:latin typeface="Calibri" panose="020F0502020204030204" pitchFamily="34" charset="0"/>
                          <a:ea typeface="Times New Roman" panose="02020603050405020304" pitchFamily="18" charset="0"/>
                          <a:cs typeface="Calibri" panose="020F0502020204030204" pitchFamily="34" charset="0"/>
                        </a:rPr>
                        <a:t>indoor </a:t>
                      </a:r>
                      <a:r>
                        <a:rPr lang="en-US" sz="1400" dirty="0">
                          <a:solidFill>
                            <a:srgbClr val="806000"/>
                          </a:solidFill>
                          <a:effectLst/>
                          <a:latin typeface="Calibri" panose="020F0502020204030204" pitchFamily="34" charset="0"/>
                          <a:ea typeface="Times New Roman" panose="02020603050405020304" pitchFamily="18" charset="0"/>
                          <a:cs typeface="Calibri" panose="020F0502020204030204" pitchFamily="34" charset="0"/>
                        </a:rPr>
                        <a:t>activity: Left-group as Performers,  develop a plan of an indoor activity and </a:t>
                      </a:r>
                    </a:p>
                    <a:p>
                      <a:r>
                        <a:rPr lang="en-US" sz="1400" dirty="0">
                          <a:solidFill>
                            <a:srgbClr val="806000"/>
                          </a:solidFill>
                          <a:effectLst/>
                          <a:latin typeface="Calibri" panose="020F0502020204030204" pitchFamily="34" charset="0"/>
                          <a:ea typeface="Times New Roman" panose="02020603050405020304" pitchFamily="18" charset="0"/>
                          <a:cs typeface="Calibri" panose="020F0502020204030204" pitchFamily="34" charset="0"/>
                        </a:rPr>
                        <a:t>others in right group –are Observers</a:t>
                      </a:r>
                      <a:endParaRPr lang="en-US" sz="1400" dirty="0"/>
                    </a:p>
                  </a:txBody>
                  <a:tcPr marL="54194" marR="54194"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r>
                        <a:rPr lang="en-US" sz="1400" dirty="0">
                          <a:solidFill>
                            <a:srgbClr val="806000"/>
                          </a:solidFill>
                          <a:effectLst/>
                          <a:latin typeface="Calibri" panose="020F0502020204030204" pitchFamily="34" charset="0"/>
                          <a:ea typeface="Times New Roman" panose="02020603050405020304" pitchFamily="18" charset="0"/>
                          <a:cs typeface="Calibri" panose="020F0502020204030204" pitchFamily="34" charset="0"/>
                        </a:rPr>
                        <a:t> 40 mins</a:t>
                      </a:r>
                      <a:endParaRPr lang="en-US" sz="1400" dirty="0"/>
                    </a:p>
                  </a:txBody>
                  <a:tcPr marL="54194" marR="54194" marT="0" marB="0">
                    <a:lnL w="12700" cap="flat" cmpd="sng" algn="ctr">
                      <a:solidFill>
                        <a:srgbClr val="BFBFBF"/>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extLst>
                  <a:ext uri="{0D108BD9-81ED-4DB2-BD59-A6C34878D82A}">
                    <a16:rowId xmlns:a16="http://schemas.microsoft.com/office/drawing/2014/main" val="2809897142"/>
                  </a:ext>
                </a:extLst>
              </a:tr>
              <a:tr h="460438">
                <a:tc vMerge="1">
                  <a:txBody>
                    <a:bodyPr/>
                    <a:lstStyle/>
                    <a:p>
                      <a:endParaRPr lang="en-US"/>
                    </a:p>
                  </a:txBody>
                  <a:tcPr/>
                </a:tc>
                <a:tc vMerge="1">
                  <a:txBody>
                    <a:bodyPr/>
                    <a:lstStyle/>
                    <a:p>
                      <a:endParaRPr lang="en-US"/>
                    </a:p>
                  </a:txBody>
                  <a:tcPr/>
                </a:tc>
                <a:tc gridSpan="2" vMerge="1">
                  <a:txBody>
                    <a:bodyPr/>
                    <a:lstStyle/>
                    <a:p>
                      <a:endParaRPr lang="en-US"/>
                    </a:p>
                  </a:txBody>
                  <a:tcPr/>
                </a:tc>
                <a:tc hMerge="1" vMerge="1">
                  <a:txBody>
                    <a:bodyPr/>
                    <a:lstStyle/>
                    <a:p>
                      <a:endParaRPr lang="en-US"/>
                    </a:p>
                  </a:txBody>
                  <a:tcPr/>
                </a:tc>
                <a:tc gridSpan="2">
                  <a:txBody>
                    <a:bodyPr/>
                    <a:lstStyle/>
                    <a:p>
                      <a:r>
                        <a:rPr lang="en-US" sz="1400" dirty="0">
                          <a:solidFill>
                            <a:srgbClr val="806000"/>
                          </a:solidFill>
                          <a:effectLst/>
                          <a:highlight>
                            <a:srgbClr val="FFFFFF"/>
                          </a:highlight>
                          <a:latin typeface="Calibri" panose="020F0502020204030204" pitchFamily="34" charset="0"/>
                          <a:ea typeface="Times New Roman" panose="02020603050405020304" pitchFamily="18" charset="0"/>
                          <a:cs typeface="Calibri" panose="020F0502020204030204" pitchFamily="34" charset="0"/>
                        </a:rPr>
                        <a:t> Presentation by performers (can be either formal talk/role play/mime/pictorial  )</a:t>
                      </a:r>
                    </a:p>
                    <a:p>
                      <a:r>
                        <a:rPr lang="en-US" sz="1400" dirty="0">
                          <a:solidFill>
                            <a:srgbClr val="806000"/>
                          </a:solidFill>
                          <a:effectLst/>
                          <a:highlight>
                            <a:srgbClr val="FFFFFF"/>
                          </a:highlight>
                          <a:latin typeface="Calibri" panose="020F0502020204030204" pitchFamily="34" charset="0"/>
                          <a:cs typeface="Calibri" panose="020F0502020204030204" pitchFamily="34" charset="0"/>
                        </a:rPr>
                        <a:t>Presentation by observers: Reflect what to notice and how to give feedback</a:t>
                      </a:r>
                      <a:endParaRPr lang="en-US" dirty="0"/>
                    </a:p>
                  </a:txBody>
                  <a:tcPr marL="54194" marR="54194"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hMerge="1">
                  <a:txBody>
                    <a:bodyPr/>
                    <a:lstStyle/>
                    <a:p>
                      <a:r>
                        <a:rPr lang="en-US" sz="1400" dirty="0">
                          <a:solidFill>
                            <a:srgbClr val="806000"/>
                          </a:solidFill>
                          <a:effectLst/>
                          <a:highlight>
                            <a:srgbClr val="FFFFFF"/>
                          </a:highlight>
                          <a:latin typeface="Calibri" panose="020F0502020204030204" pitchFamily="34" charset="0"/>
                          <a:ea typeface="Times New Roman" panose="02020603050405020304" pitchFamily="18" charset="0"/>
                          <a:cs typeface="Calibri" panose="020F0502020204030204" pitchFamily="34" charset="0"/>
                        </a:rPr>
                        <a:t> presentation by performers (can be either formal talk/role play/mime/pictorial  )</a:t>
                      </a:r>
                    </a:p>
                    <a:p>
                      <a:r>
                        <a:rPr lang="en-US" sz="1400" dirty="0">
                          <a:solidFill>
                            <a:srgbClr val="806000"/>
                          </a:solidFill>
                          <a:effectLst/>
                          <a:highlight>
                            <a:srgbClr val="FFFFFF"/>
                          </a:highlight>
                          <a:latin typeface="Calibri" panose="020F0502020204030204" pitchFamily="34" charset="0"/>
                          <a:cs typeface="Calibri" panose="020F0502020204030204" pitchFamily="34" charset="0"/>
                        </a:rPr>
                        <a:t>Presentation by observers: Reflect what to notice and how to give feedback</a:t>
                      </a:r>
                      <a:endParaRPr lang="en-US" sz="1400" dirty="0"/>
                    </a:p>
                  </a:txBody>
                  <a:tcPr marL="54194" marR="54194"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r>
                        <a:rPr lang="en-US" sz="1400" dirty="0">
                          <a:solidFill>
                            <a:srgbClr val="806000"/>
                          </a:solidFill>
                          <a:effectLst/>
                          <a:highlight>
                            <a:srgbClr val="FFFFFF"/>
                          </a:highlight>
                          <a:latin typeface="Calibri" panose="020F0502020204030204" pitchFamily="34" charset="0"/>
                          <a:ea typeface="Times New Roman" panose="02020603050405020304" pitchFamily="18" charset="0"/>
                          <a:cs typeface="Calibri" panose="020F0502020204030204" pitchFamily="34" charset="0"/>
                        </a:rPr>
                        <a:t> 30 mins</a:t>
                      </a:r>
                      <a:endParaRPr lang="en-US" sz="1400" dirty="0"/>
                    </a:p>
                  </a:txBody>
                  <a:tcPr marL="54194" marR="54194" marT="0" marB="0">
                    <a:lnL w="12700" cap="flat" cmpd="sng" algn="ctr">
                      <a:solidFill>
                        <a:srgbClr val="BFBFBF"/>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extLst>
                  <a:ext uri="{0D108BD9-81ED-4DB2-BD59-A6C34878D82A}">
                    <a16:rowId xmlns:a16="http://schemas.microsoft.com/office/drawing/2014/main" val="3399261913"/>
                  </a:ext>
                </a:extLst>
              </a:tr>
              <a:tr h="230218">
                <a:tc vMerge="1">
                  <a:txBody>
                    <a:bodyPr/>
                    <a:lstStyle/>
                    <a:p>
                      <a:endParaRPr lang="en-US"/>
                    </a:p>
                  </a:txBody>
                  <a:tcPr/>
                </a:tc>
                <a:tc vMerge="1">
                  <a:txBody>
                    <a:bodyPr/>
                    <a:lstStyle/>
                    <a:p>
                      <a:endParaRPr lang="en-US"/>
                    </a:p>
                  </a:txBody>
                  <a:tcPr/>
                </a:tc>
                <a:tc gridSpan="2" vMerge="1">
                  <a:txBody>
                    <a:bodyPr/>
                    <a:lstStyle/>
                    <a:p>
                      <a:endParaRPr lang="en-US"/>
                    </a:p>
                  </a:txBody>
                  <a:tcPr/>
                </a:tc>
                <a:tc hMerge="1" vMerge="1">
                  <a:txBody>
                    <a:bodyPr/>
                    <a:lstStyle/>
                    <a:p>
                      <a:endParaRPr lang="en-US"/>
                    </a:p>
                  </a:txBody>
                  <a:tcPr/>
                </a:tc>
                <a:tc gridSpan="2">
                  <a:txBody>
                    <a:bodyPr/>
                    <a:lstStyle/>
                    <a:p>
                      <a:r>
                        <a:rPr lang="en-US" sz="1400">
                          <a:solidFill>
                            <a:srgbClr val="806000"/>
                          </a:solidFill>
                          <a:effectLst/>
                          <a:highlight>
                            <a:srgbClr val="FFFFFF"/>
                          </a:highlight>
                          <a:latin typeface="Calibri" panose="020F0502020204030204" pitchFamily="34" charset="0"/>
                          <a:ea typeface="Times New Roman" panose="02020603050405020304" pitchFamily="18" charset="0"/>
                          <a:cs typeface="Calibri" panose="020F0502020204030204" pitchFamily="34" charset="0"/>
                        </a:rPr>
                        <a:t> </a:t>
                      </a:r>
                      <a:endParaRPr lang="en-US"/>
                    </a:p>
                  </a:txBody>
                  <a:tcPr marL="54194" marR="54194"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hMerge="1">
                  <a:txBody>
                    <a:bodyPr/>
                    <a:lstStyle/>
                    <a:p>
                      <a:r>
                        <a:rPr lang="en-US" sz="1400" dirty="0">
                          <a:solidFill>
                            <a:srgbClr val="806000"/>
                          </a:solidFill>
                          <a:effectLst/>
                          <a:highlight>
                            <a:srgbClr val="FFFFFF"/>
                          </a:highlight>
                          <a:latin typeface="Calibri" panose="020F0502020204030204" pitchFamily="34" charset="0"/>
                          <a:ea typeface="Times New Roman" panose="02020603050405020304" pitchFamily="18" charset="0"/>
                          <a:cs typeface="Calibri" panose="020F0502020204030204" pitchFamily="34" charset="0"/>
                        </a:rPr>
                        <a:t> </a:t>
                      </a:r>
                      <a:endParaRPr lang="en-US" sz="1400" dirty="0"/>
                    </a:p>
                  </a:txBody>
                  <a:tcPr marL="54194" marR="54194"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r>
                        <a:rPr lang="en-US" sz="1400" dirty="0">
                          <a:solidFill>
                            <a:srgbClr val="806000"/>
                          </a:solidFill>
                          <a:effectLst/>
                          <a:highlight>
                            <a:srgbClr val="FFFFFF"/>
                          </a:highlight>
                          <a:latin typeface="Calibri" panose="020F0502020204030204" pitchFamily="34" charset="0"/>
                          <a:ea typeface="Times New Roman" panose="02020603050405020304" pitchFamily="18" charset="0"/>
                          <a:cs typeface="Calibri" panose="020F0502020204030204" pitchFamily="34" charset="0"/>
                        </a:rPr>
                        <a:t> </a:t>
                      </a:r>
                      <a:endParaRPr lang="en-US" sz="1400" dirty="0"/>
                    </a:p>
                  </a:txBody>
                  <a:tcPr marL="54194" marR="54194" marT="0" marB="0">
                    <a:lnL w="12700" cap="flat" cmpd="sng" algn="ctr">
                      <a:solidFill>
                        <a:srgbClr val="BFBFBF"/>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extLst>
                  <a:ext uri="{0D108BD9-81ED-4DB2-BD59-A6C34878D82A}">
                    <a16:rowId xmlns:a16="http://schemas.microsoft.com/office/drawing/2014/main" val="3506650235"/>
                  </a:ext>
                </a:extLst>
              </a:tr>
              <a:tr h="244414">
                <a:tc vMerge="1">
                  <a:txBody>
                    <a:bodyPr/>
                    <a:lstStyle/>
                    <a:p>
                      <a:endParaRPr lang="en-US"/>
                    </a:p>
                  </a:txBody>
                  <a:tcPr/>
                </a:tc>
                <a:tc vMerge="1">
                  <a:txBody>
                    <a:bodyPr/>
                    <a:lstStyle/>
                    <a:p>
                      <a:endParaRPr lang="en-US"/>
                    </a:p>
                  </a:txBody>
                  <a:tcPr/>
                </a:tc>
                <a:tc gridSpan="2" vMerge="1">
                  <a:txBody>
                    <a:bodyPr/>
                    <a:lstStyle/>
                    <a:p>
                      <a:endParaRPr lang="en-US"/>
                    </a:p>
                  </a:txBody>
                  <a:tcPr/>
                </a:tc>
                <a:tc hMerge="1" vMerge="1">
                  <a:txBody>
                    <a:bodyPr/>
                    <a:lstStyle/>
                    <a:p>
                      <a:endParaRPr lang="en-US"/>
                    </a:p>
                  </a:txBody>
                  <a:tcPr/>
                </a:tc>
                <a:tc gridSpan="2">
                  <a:txBody>
                    <a:bodyPr/>
                    <a:lstStyle/>
                    <a:p>
                      <a:r>
                        <a:rPr lang="en-US" sz="1400">
                          <a:solidFill>
                            <a:srgbClr val="806000"/>
                          </a:solidFill>
                          <a:effectLst/>
                          <a:latin typeface="Calibri" panose="020F0502020204030204" pitchFamily="34" charset="0"/>
                          <a:ea typeface="Times New Roman" panose="02020603050405020304" pitchFamily="18" charset="0"/>
                          <a:cs typeface="Calibri" panose="020F0502020204030204" pitchFamily="34" charset="0"/>
                        </a:rPr>
                        <a:t>Short Break</a:t>
                      </a:r>
                      <a:endParaRPr lang="en-US"/>
                    </a:p>
                  </a:txBody>
                  <a:tcPr marL="54194" marR="54194"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D0CECE"/>
                    </a:solidFill>
                  </a:tcPr>
                </a:tc>
                <a:tc hMerge="1">
                  <a:txBody>
                    <a:bodyPr/>
                    <a:lstStyle/>
                    <a:p>
                      <a:r>
                        <a:rPr lang="en-US" sz="1400">
                          <a:solidFill>
                            <a:srgbClr val="806000"/>
                          </a:solidFill>
                          <a:effectLst/>
                          <a:latin typeface="Calibri" panose="020F0502020204030204" pitchFamily="34" charset="0"/>
                          <a:ea typeface="Times New Roman" panose="02020603050405020304" pitchFamily="18" charset="0"/>
                          <a:cs typeface="Calibri" panose="020F0502020204030204" pitchFamily="34" charset="0"/>
                        </a:rPr>
                        <a:t>Short Break</a:t>
                      </a:r>
                      <a:endParaRPr lang="en-US" sz="1400"/>
                    </a:p>
                  </a:txBody>
                  <a:tcPr marL="54194" marR="54194"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D0CECE"/>
                    </a:solidFill>
                  </a:tcPr>
                </a:tc>
                <a:tc>
                  <a:txBody>
                    <a:bodyPr/>
                    <a:lstStyle/>
                    <a:p>
                      <a:r>
                        <a:rPr lang="en-US" sz="1400">
                          <a:solidFill>
                            <a:srgbClr val="806000"/>
                          </a:solidFill>
                          <a:effectLst/>
                          <a:latin typeface="Calibri" panose="020F0502020204030204" pitchFamily="34" charset="0"/>
                          <a:ea typeface="Times New Roman" panose="02020603050405020304" pitchFamily="18" charset="0"/>
                          <a:cs typeface="Calibri" panose="020F0502020204030204" pitchFamily="34" charset="0"/>
                        </a:rPr>
                        <a:t>10 mins</a:t>
                      </a:r>
                      <a:endParaRPr lang="en-US" sz="1400"/>
                    </a:p>
                  </a:txBody>
                  <a:tcPr marL="54194" marR="54194" marT="0" marB="0">
                    <a:lnL w="12700" cap="flat" cmpd="sng" algn="ctr">
                      <a:solidFill>
                        <a:srgbClr val="BFBFBF"/>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D0CECE"/>
                    </a:solidFill>
                  </a:tcPr>
                </a:tc>
                <a:extLst>
                  <a:ext uri="{0D108BD9-81ED-4DB2-BD59-A6C34878D82A}">
                    <a16:rowId xmlns:a16="http://schemas.microsoft.com/office/drawing/2014/main" val="482081767"/>
                  </a:ext>
                </a:extLst>
              </a:tr>
              <a:tr h="550701">
                <a:tc vMerge="1">
                  <a:txBody>
                    <a:bodyPr/>
                    <a:lstStyle/>
                    <a:p>
                      <a:endParaRPr lang="en-US"/>
                    </a:p>
                  </a:txBody>
                  <a:tcPr/>
                </a:tc>
                <a:tc vMerge="1">
                  <a:txBody>
                    <a:bodyPr/>
                    <a:lstStyle/>
                    <a:p>
                      <a:endParaRPr lang="en-US"/>
                    </a:p>
                  </a:txBody>
                  <a:tcPr/>
                </a:tc>
                <a:tc gridSpan="2" vMerge="1">
                  <a:txBody>
                    <a:bodyPr/>
                    <a:lstStyle/>
                    <a:p>
                      <a:endParaRPr lang="en-US"/>
                    </a:p>
                  </a:txBody>
                  <a:tcPr/>
                </a:tc>
                <a:tc hMerge="1" vMerge="1">
                  <a:txBody>
                    <a:bodyPr/>
                    <a:lstStyle/>
                    <a:p>
                      <a:endParaRPr lang="en-US"/>
                    </a:p>
                  </a:txBody>
                  <a:tcPr/>
                </a:tc>
                <a:tc gridSpan="2">
                  <a:txBody>
                    <a:bodyPr/>
                    <a:lstStyle/>
                    <a:p>
                      <a:r>
                        <a:rPr lang="en-US" sz="1400">
                          <a:solidFill>
                            <a:srgbClr val="806000"/>
                          </a:solidFill>
                          <a:effectLst/>
                          <a:latin typeface="Calibri" panose="020F0502020204030204" pitchFamily="34" charset="0"/>
                          <a:ea typeface="Times New Roman" panose="02020603050405020304" pitchFamily="18" charset="0"/>
                          <a:cs typeface="Calibri" panose="020F0502020204030204" pitchFamily="34" charset="0"/>
                        </a:rPr>
                        <a:t> Practice preparing a lesson plan using UDL frameworks for </a:t>
                      </a:r>
                      <a:r>
                        <a:rPr lang="en-US" sz="1400" b="1">
                          <a:solidFill>
                            <a:srgbClr val="806000"/>
                          </a:solidFill>
                          <a:effectLst/>
                          <a:latin typeface="Calibri" panose="020F0502020204030204" pitchFamily="34" charset="0"/>
                          <a:ea typeface="Times New Roman" panose="02020603050405020304" pitchFamily="18" charset="0"/>
                          <a:cs typeface="Calibri" panose="020F0502020204030204" pitchFamily="34" charset="0"/>
                        </a:rPr>
                        <a:t>outdoor </a:t>
                      </a:r>
                      <a:r>
                        <a:rPr lang="en-US" sz="1400">
                          <a:solidFill>
                            <a:srgbClr val="806000"/>
                          </a:solidFill>
                          <a:effectLst/>
                          <a:latin typeface="Calibri" panose="020F0502020204030204" pitchFamily="34" charset="0"/>
                          <a:ea typeface="Times New Roman" panose="02020603050405020304" pitchFamily="18" charset="0"/>
                          <a:cs typeface="Calibri" panose="020F0502020204030204" pitchFamily="34" charset="0"/>
                        </a:rPr>
                        <a:t>activity: Right-group as Performers,  develop a plan of an  activity and others in left group –become Observers</a:t>
                      </a:r>
                      <a:endParaRPr lang="en-US"/>
                    </a:p>
                  </a:txBody>
                  <a:tcPr marL="54194" marR="54194"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hMerge="1">
                  <a:txBody>
                    <a:bodyPr/>
                    <a:lstStyle/>
                    <a:p>
                      <a:r>
                        <a:rPr lang="en-US" sz="1400" dirty="0">
                          <a:solidFill>
                            <a:srgbClr val="806000"/>
                          </a:solidFill>
                          <a:effectLst/>
                          <a:latin typeface="Calibri" panose="020F0502020204030204" pitchFamily="34" charset="0"/>
                          <a:ea typeface="Times New Roman" panose="02020603050405020304" pitchFamily="18" charset="0"/>
                          <a:cs typeface="Calibri" panose="020F0502020204030204" pitchFamily="34" charset="0"/>
                        </a:rPr>
                        <a:t> Practice preparing a lesson plan using UDL frameworks for </a:t>
                      </a:r>
                      <a:r>
                        <a:rPr lang="en-US" sz="1400" b="1" dirty="0">
                          <a:solidFill>
                            <a:srgbClr val="806000"/>
                          </a:solidFill>
                          <a:effectLst/>
                          <a:latin typeface="Calibri" panose="020F0502020204030204" pitchFamily="34" charset="0"/>
                          <a:ea typeface="Times New Roman" panose="02020603050405020304" pitchFamily="18" charset="0"/>
                          <a:cs typeface="Calibri" panose="020F0502020204030204" pitchFamily="34" charset="0"/>
                        </a:rPr>
                        <a:t>outdoor </a:t>
                      </a:r>
                      <a:r>
                        <a:rPr lang="en-US" sz="1400" dirty="0">
                          <a:solidFill>
                            <a:srgbClr val="806000"/>
                          </a:solidFill>
                          <a:effectLst/>
                          <a:latin typeface="Calibri" panose="020F0502020204030204" pitchFamily="34" charset="0"/>
                          <a:ea typeface="Times New Roman" panose="02020603050405020304" pitchFamily="18" charset="0"/>
                          <a:cs typeface="Calibri" panose="020F0502020204030204" pitchFamily="34" charset="0"/>
                        </a:rPr>
                        <a:t>activity: Right-group as Performers,  develop a plan of an  activity and others in left group –become Observers</a:t>
                      </a:r>
                      <a:endParaRPr lang="en-US" sz="1400" dirty="0"/>
                    </a:p>
                  </a:txBody>
                  <a:tcPr marL="54194" marR="54194"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r>
                        <a:rPr lang="en-US" sz="1400" dirty="0">
                          <a:solidFill>
                            <a:srgbClr val="806000"/>
                          </a:solidFill>
                          <a:effectLst/>
                          <a:latin typeface="Calibri" panose="020F0502020204030204" pitchFamily="34" charset="0"/>
                          <a:ea typeface="Times New Roman" panose="02020603050405020304" pitchFamily="18" charset="0"/>
                          <a:cs typeface="Calibri" panose="020F0502020204030204" pitchFamily="34" charset="0"/>
                        </a:rPr>
                        <a:t> 40 mins</a:t>
                      </a:r>
                      <a:endParaRPr lang="en-US" sz="1400" dirty="0"/>
                    </a:p>
                  </a:txBody>
                  <a:tcPr marL="54194" marR="54194" marT="0" marB="0">
                    <a:lnL w="12700" cap="flat" cmpd="sng" algn="ctr">
                      <a:solidFill>
                        <a:srgbClr val="BFBFBF"/>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extLst>
                  <a:ext uri="{0D108BD9-81ED-4DB2-BD59-A6C34878D82A}">
                    <a16:rowId xmlns:a16="http://schemas.microsoft.com/office/drawing/2014/main" val="2109213663"/>
                  </a:ext>
                </a:extLst>
              </a:tr>
              <a:tr h="460438">
                <a:tc vMerge="1">
                  <a:txBody>
                    <a:bodyPr/>
                    <a:lstStyle/>
                    <a:p>
                      <a:endParaRPr lang="en-US"/>
                    </a:p>
                  </a:txBody>
                  <a:tcPr/>
                </a:tc>
                <a:tc vMerge="1">
                  <a:txBody>
                    <a:bodyPr/>
                    <a:lstStyle/>
                    <a:p>
                      <a:endParaRPr lang="en-US"/>
                    </a:p>
                  </a:txBody>
                  <a:tcPr/>
                </a:tc>
                <a:tc gridSpan="2" vMerge="1">
                  <a:txBody>
                    <a:bodyPr/>
                    <a:lstStyle/>
                    <a:p>
                      <a:endParaRPr lang="en-US"/>
                    </a:p>
                  </a:txBody>
                  <a:tcPr/>
                </a:tc>
                <a:tc hMerge="1" vMerge="1">
                  <a:txBody>
                    <a:bodyPr/>
                    <a:lstStyle/>
                    <a:p>
                      <a:endParaRPr lang="en-US"/>
                    </a:p>
                  </a:txBody>
                  <a:tcPr/>
                </a:tc>
                <a:tc gridSpan="2">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dirty="0">
                          <a:solidFill>
                            <a:srgbClr val="806000"/>
                          </a:solidFill>
                          <a:effectLst/>
                          <a:highlight>
                            <a:srgbClr val="FFFFFF"/>
                          </a:highlight>
                          <a:latin typeface="Calibri" panose="020F0502020204030204" pitchFamily="34" charset="0"/>
                          <a:ea typeface="Times New Roman" panose="02020603050405020304" pitchFamily="18" charset="0"/>
                          <a:cs typeface="Calibri" panose="020F0502020204030204" pitchFamily="34" charset="0"/>
                        </a:rPr>
                        <a:t> presentation by performers (can be either formal talk/role play/role play/mime/pictorial  ))</a:t>
                      </a:r>
                    </a:p>
                    <a:p>
                      <a:r>
                        <a:rPr lang="en-US" sz="1400" dirty="0">
                          <a:solidFill>
                            <a:srgbClr val="806000"/>
                          </a:solidFill>
                          <a:effectLst/>
                          <a:highlight>
                            <a:srgbClr val="FFFFFF"/>
                          </a:highlight>
                          <a:latin typeface="Calibri" panose="020F0502020204030204" pitchFamily="34" charset="0"/>
                          <a:cs typeface="Calibri" panose="020F0502020204030204" pitchFamily="34" charset="0"/>
                        </a:rPr>
                        <a:t>Presentation by observers</a:t>
                      </a:r>
                      <a:endParaRPr lang="en-US" dirty="0"/>
                    </a:p>
                  </a:txBody>
                  <a:tcPr marL="54194" marR="54194"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A6A6A6"/>
                      </a:solidFill>
                      <a:prstDash val="solid"/>
                      <a:round/>
                      <a:headEnd type="none" w="med" len="med"/>
                      <a:tailEnd type="none" w="med" len="med"/>
                    </a:lnB>
                  </a:tcPr>
                </a:tc>
                <a:tc h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dirty="0">
                          <a:solidFill>
                            <a:srgbClr val="806000"/>
                          </a:solidFill>
                          <a:effectLst/>
                          <a:highlight>
                            <a:srgbClr val="FFFFFF"/>
                          </a:highlight>
                          <a:latin typeface="Calibri" panose="020F0502020204030204" pitchFamily="34" charset="0"/>
                          <a:ea typeface="Times New Roman" panose="02020603050405020304" pitchFamily="18" charset="0"/>
                          <a:cs typeface="Calibri" panose="020F0502020204030204" pitchFamily="34" charset="0"/>
                        </a:rPr>
                        <a:t> presentation by performers (can be either formal talk/role play/role play/mime/pictorial  )</a:t>
                      </a:r>
                    </a:p>
                    <a:p>
                      <a:r>
                        <a:rPr lang="en-US" sz="1400" dirty="0">
                          <a:solidFill>
                            <a:srgbClr val="806000"/>
                          </a:solidFill>
                          <a:effectLst/>
                          <a:highlight>
                            <a:srgbClr val="FFFFFF"/>
                          </a:highlight>
                          <a:latin typeface="Calibri" panose="020F0502020204030204" pitchFamily="34" charset="0"/>
                          <a:ea typeface="Times New Roman" panose="02020603050405020304" pitchFamily="18" charset="0"/>
                          <a:cs typeface="Calibri" panose="020F0502020204030204" pitchFamily="34" charset="0"/>
                        </a:rPr>
                        <a:t>)</a:t>
                      </a:r>
                    </a:p>
                    <a:p>
                      <a:r>
                        <a:rPr lang="en-US" sz="1400" dirty="0">
                          <a:solidFill>
                            <a:srgbClr val="806000"/>
                          </a:solidFill>
                          <a:effectLst/>
                          <a:highlight>
                            <a:srgbClr val="FFFFFF"/>
                          </a:highlight>
                          <a:latin typeface="Calibri" panose="020F0502020204030204" pitchFamily="34" charset="0"/>
                          <a:cs typeface="Calibri" panose="020F0502020204030204" pitchFamily="34" charset="0"/>
                        </a:rPr>
                        <a:t>Presentation by observers</a:t>
                      </a:r>
                      <a:endParaRPr lang="en-US" sz="1400" dirty="0"/>
                    </a:p>
                  </a:txBody>
                  <a:tcPr marL="54194" marR="54194"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A6A6A6"/>
                      </a:solidFill>
                      <a:prstDash val="solid"/>
                      <a:round/>
                      <a:headEnd type="none" w="med" len="med"/>
                      <a:tailEnd type="none" w="med" len="med"/>
                    </a:lnB>
                  </a:tcPr>
                </a:tc>
                <a:tc>
                  <a:txBody>
                    <a:bodyPr/>
                    <a:lstStyle/>
                    <a:p>
                      <a:r>
                        <a:rPr lang="en-US" sz="1400" dirty="0">
                          <a:solidFill>
                            <a:srgbClr val="806000"/>
                          </a:solidFill>
                          <a:effectLst/>
                          <a:highlight>
                            <a:srgbClr val="FFFFFF"/>
                          </a:highlight>
                          <a:latin typeface="Calibri" panose="020F0502020204030204" pitchFamily="34" charset="0"/>
                          <a:ea typeface="Times New Roman" panose="02020603050405020304" pitchFamily="18" charset="0"/>
                          <a:cs typeface="Calibri" panose="020F0502020204030204" pitchFamily="34" charset="0"/>
                        </a:rPr>
                        <a:t> 30 mins</a:t>
                      </a:r>
                      <a:endParaRPr lang="en-US" sz="1400" dirty="0"/>
                    </a:p>
                  </a:txBody>
                  <a:tcPr marL="54194" marR="54194" marT="0" marB="0">
                    <a:lnL w="12700" cap="flat" cmpd="sng" algn="ctr">
                      <a:solidFill>
                        <a:srgbClr val="BFBFBF"/>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extLst>
                  <a:ext uri="{0D108BD9-81ED-4DB2-BD59-A6C34878D82A}">
                    <a16:rowId xmlns:a16="http://schemas.microsoft.com/office/drawing/2014/main" val="2803528977"/>
                  </a:ext>
                </a:extLst>
              </a:tr>
              <a:tr h="230218">
                <a:tc vMerge="1">
                  <a:txBody>
                    <a:bodyPr/>
                    <a:lstStyle/>
                    <a:p>
                      <a:endParaRPr lang="en-US"/>
                    </a:p>
                  </a:txBody>
                  <a:tcPr/>
                </a:tc>
                <a:tc vMerge="1">
                  <a:txBody>
                    <a:bodyPr/>
                    <a:lstStyle/>
                    <a:p>
                      <a:endParaRPr lang="en-US"/>
                    </a:p>
                  </a:txBody>
                  <a:tcPr/>
                </a:tc>
                <a:tc gridSpan="2" vMerge="1">
                  <a:txBody>
                    <a:bodyPr/>
                    <a:lstStyle/>
                    <a:p>
                      <a:endParaRPr lang="en-US"/>
                    </a:p>
                  </a:txBody>
                  <a:tcPr/>
                </a:tc>
                <a:tc hMerge="1" vMerge="1">
                  <a:txBody>
                    <a:bodyPr/>
                    <a:lstStyle/>
                    <a:p>
                      <a:endParaRPr lang="en-US"/>
                    </a:p>
                  </a:txBody>
                  <a:tcPr/>
                </a:tc>
                <a:tc gridSpan="2">
                  <a:txBody>
                    <a:bodyPr/>
                    <a:lstStyle/>
                    <a:p>
                      <a:r>
                        <a:rPr lang="en-US" sz="1400" dirty="0">
                          <a:solidFill>
                            <a:srgbClr val="806000"/>
                          </a:solidFill>
                          <a:effectLst/>
                          <a:highlight>
                            <a:srgbClr val="FFFFFF"/>
                          </a:highlight>
                          <a:latin typeface="Calibri" panose="020F0502020204030204" pitchFamily="34" charset="0"/>
                          <a:ea typeface="Times New Roman" panose="02020603050405020304" pitchFamily="18" charset="0"/>
                          <a:cs typeface="Calibri" panose="020F0502020204030204" pitchFamily="34" charset="0"/>
                        </a:rPr>
                        <a:t>Structured reflection for the day</a:t>
                      </a:r>
                      <a:endParaRPr lang="en-US" dirty="0"/>
                    </a:p>
                  </a:txBody>
                  <a:tcPr marL="54194" marR="54194"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A6A6A6"/>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hMerge="1">
                  <a:txBody>
                    <a:bodyPr/>
                    <a:lstStyle/>
                    <a:p>
                      <a:r>
                        <a:rPr lang="en-US" sz="1400" dirty="0">
                          <a:solidFill>
                            <a:srgbClr val="806000"/>
                          </a:solidFill>
                          <a:effectLst/>
                          <a:highlight>
                            <a:srgbClr val="FFFFFF"/>
                          </a:highlight>
                          <a:latin typeface="Calibri" panose="020F0502020204030204" pitchFamily="34" charset="0"/>
                          <a:ea typeface="Times New Roman" panose="02020603050405020304" pitchFamily="18" charset="0"/>
                          <a:cs typeface="Calibri" panose="020F0502020204030204" pitchFamily="34" charset="0"/>
                        </a:rPr>
                        <a:t>Structured reflection for the day</a:t>
                      </a:r>
                      <a:endParaRPr lang="en-US" sz="1400" dirty="0"/>
                    </a:p>
                  </a:txBody>
                  <a:tcPr marL="54194" marR="54194"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A6A6A6"/>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r>
                        <a:rPr lang="en-US" sz="1400" dirty="0">
                          <a:solidFill>
                            <a:srgbClr val="806000"/>
                          </a:solidFill>
                          <a:effectLst/>
                          <a:highlight>
                            <a:srgbClr val="FFFFFF"/>
                          </a:highlight>
                          <a:latin typeface="Calibri" panose="020F0502020204030204" pitchFamily="34" charset="0"/>
                          <a:ea typeface="Times New Roman" panose="02020603050405020304" pitchFamily="18" charset="0"/>
                          <a:cs typeface="Calibri" panose="020F0502020204030204" pitchFamily="34" charset="0"/>
                        </a:rPr>
                        <a:t> 40 mins</a:t>
                      </a:r>
                      <a:endParaRPr lang="en-US" sz="1400" dirty="0"/>
                    </a:p>
                  </a:txBody>
                  <a:tcPr marL="54194" marR="54194" marT="0" marB="0">
                    <a:lnL w="12700" cap="flat" cmpd="sng" algn="ctr">
                      <a:solidFill>
                        <a:srgbClr val="BFBFBF"/>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extLst>
                  <a:ext uri="{0D108BD9-81ED-4DB2-BD59-A6C34878D82A}">
                    <a16:rowId xmlns:a16="http://schemas.microsoft.com/office/drawing/2014/main" val="1225155780"/>
                  </a:ext>
                </a:extLst>
              </a:tr>
            </a:tbl>
          </a:graphicData>
        </a:graphic>
      </p:graphicFrame>
      <p:pic>
        <p:nvPicPr>
          <p:cNvPr id="2" name="Picture 1">
            <a:extLst>
              <a:ext uri="{FF2B5EF4-FFF2-40B4-BE49-F238E27FC236}">
                <a16:creationId xmlns:a16="http://schemas.microsoft.com/office/drawing/2014/main" id="{3B00B703-2DC8-4FA8-BBC8-25051E2A48FE}"/>
              </a:ext>
            </a:extLst>
          </p:cNvPr>
          <p:cNvPicPr>
            <a:picLocks noChangeAspect="1"/>
          </p:cNvPicPr>
          <p:nvPr/>
        </p:nvPicPr>
        <p:blipFill>
          <a:blip r:embed="rId3"/>
          <a:stretch>
            <a:fillRect/>
          </a:stretch>
        </p:blipFill>
        <p:spPr>
          <a:xfrm>
            <a:off x="448755" y="0"/>
            <a:ext cx="10973751" cy="854439"/>
          </a:xfrm>
          <a:prstGeom prst="rect">
            <a:avLst/>
          </a:prstGeom>
        </p:spPr>
      </p:pic>
    </p:spTree>
    <p:extLst>
      <p:ext uri="{BB962C8B-B14F-4D97-AF65-F5344CB8AC3E}">
        <p14:creationId xmlns:p14="http://schemas.microsoft.com/office/powerpoint/2010/main" val="406111114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90B59DD9-B9CF-4C38-A2D1-4546D695765A}"/>
              </a:ext>
            </a:extLst>
          </p:cNvPr>
          <p:cNvPicPr>
            <a:picLocks noChangeAspect="1"/>
          </p:cNvPicPr>
          <p:nvPr/>
        </p:nvPicPr>
        <p:blipFill>
          <a:blip r:embed="rId3"/>
          <a:stretch>
            <a:fillRect/>
          </a:stretch>
        </p:blipFill>
        <p:spPr>
          <a:xfrm>
            <a:off x="592014" y="322384"/>
            <a:ext cx="10855571" cy="1289540"/>
          </a:xfrm>
          <a:prstGeom prst="rect">
            <a:avLst/>
          </a:prstGeom>
        </p:spPr>
      </p:pic>
      <p:sp>
        <p:nvSpPr>
          <p:cNvPr id="4" name="Content Placeholder 3">
            <a:extLst>
              <a:ext uri="{FF2B5EF4-FFF2-40B4-BE49-F238E27FC236}">
                <a16:creationId xmlns:a16="http://schemas.microsoft.com/office/drawing/2014/main" id="{2B428BF1-6E16-4A73-8284-CA666D82D018}"/>
              </a:ext>
            </a:extLst>
          </p:cNvPr>
          <p:cNvSpPr>
            <a:spLocks noGrp="1"/>
          </p:cNvSpPr>
          <p:nvPr>
            <p:ph idx="1"/>
          </p:nvPr>
        </p:nvSpPr>
        <p:spPr>
          <a:xfrm>
            <a:off x="1339321" y="1594552"/>
            <a:ext cx="7864837" cy="691448"/>
          </a:xfrm>
        </p:spPr>
        <p:txBody>
          <a:bodyPr>
            <a:normAutofit fontScale="92500" lnSpcReduction="20000"/>
          </a:bodyPr>
          <a:lstStyle/>
          <a:p>
            <a:pPr marL="0" indent="0">
              <a:buNone/>
            </a:pPr>
            <a:r>
              <a:rPr lang="en-US" dirty="0"/>
              <a:t>UDL Lesson plan: Sample: common structure</a:t>
            </a:r>
          </a:p>
          <a:p>
            <a:pPr marL="0" indent="0">
              <a:buNone/>
            </a:pPr>
            <a:r>
              <a:rPr lang="en-US" sz="1800" dirty="0">
                <a:effectLst/>
                <a:latin typeface="Calibri" panose="020F0502020204030204" pitchFamily="34" charset="0"/>
                <a:ea typeface="Calibri" panose="020F0502020204030204" pitchFamily="34" charset="0"/>
              </a:rPr>
              <a:t>I am teaching </a:t>
            </a:r>
            <a:r>
              <a:rPr lang="en-US" sz="1800" u="sng" dirty="0">
                <a:effectLst/>
                <a:latin typeface="Calibri" panose="020F0502020204030204" pitchFamily="34" charset="0"/>
                <a:ea typeface="Calibri" panose="020F0502020204030204" pitchFamily="34" charset="0"/>
              </a:rPr>
              <a:t>unit 2</a:t>
            </a:r>
            <a:r>
              <a:rPr lang="en-US" sz="1800" dirty="0">
                <a:effectLst/>
                <a:latin typeface="Calibri" panose="020F0502020204030204" pitchFamily="34" charset="0"/>
                <a:ea typeface="Calibri" panose="020F0502020204030204" pitchFamily="34" charset="0"/>
              </a:rPr>
              <a:t>(chapter) in </a:t>
            </a:r>
            <a:r>
              <a:rPr lang="en-US" sz="1800" u="sng" dirty="0">
                <a:effectLst/>
                <a:latin typeface="Calibri" panose="020F0502020204030204" pitchFamily="34" charset="0"/>
                <a:ea typeface="Calibri" panose="020F0502020204030204" pitchFamily="34" charset="0"/>
              </a:rPr>
              <a:t>biology </a:t>
            </a:r>
            <a:r>
              <a:rPr lang="en-US" sz="1800" dirty="0">
                <a:effectLst/>
                <a:latin typeface="Calibri" panose="020F0502020204030204" pitchFamily="34" charset="0"/>
                <a:ea typeface="Calibri" panose="020F0502020204030204" pitchFamily="34" charset="0"/>
              </a:rPr>
              <a:t>(subject) to </a:t>
            </a:r>
            <a:r>
              <a:rPr lang="en-US" sz="1800" u="sng" dirty="0">
                <a:effectLst/>
                <a:latin typeface="Calibri" panose="020F0502020204030204" pitchFamily="34" charset="0"/>
                <a:ea typeface="Calibri" panose="020F0502020204030204" pitchFamily="34" charset="0"/>
              </a:rPr>
              <a:t>7 (5,6,8)</a:t>
            </a:r>
            <a:r>
              <a:rPr lang="en-US" sz="1800" dirty="0">
                <a:effectLst/>
                <a:latin typeface="Calibri" panose="020F0502020204030204" pitchFamily="34" charset="0"/>
                <a:ea typeface="Calibri" panose="020F0502020204030204" pitchFamily="34" charset="0"/>
              </a:rPr>
              <a:t>(class) students.</a:t>
            </a:r>
          </a:p>
          <a:p>
            <a:pPr marL="0" indent="0">
              <a:buNone/>
            </a:pPr>
            <a:endParaRPr lang="en-US" dirty="0"/>
          </a:p>
        </p:txBody>
      </p:sp>
      <p:graphicFrame>
        <p:nvGraphicFramePr>
          <p:cNvPr id="5" name="Table 4">
            <a:extLst>
              <a:ext uri="{FF2B5EF4-FFF2-40B4-BE49-F238E27FC236}">
                <a16:creationId xmlns:a16="http://schemas.microsoft.com/office/drawing/2014/main" id="{19F41081-11A3-4197-B9E9-525AB161D81C}"/>
              </a:ext>
            </a:extLst>
          </p:cNvPr>
          <p:cNvGraphicFramePr>
            <a:graphicFrameLocks noGrp="1"/>
          </p:cNvGraphicFramePr>
          <p:nvPr>
            <p:extLst>
              <p:ext uri="{D42A27DB-BD31-4B8C-83A1-F6EECF244321}">
                <p14:modId xmlns:p14="http://schemas.microsoft.com/office/powerpoint/2010/main" val="2227090105"/>
              </p:ext>
            </p:extLst>
          </p:nvPr>
        </p:nvGraphicFramePr>
        <p:xfrm>
          <a:off x="476993" y="2286000"/>
          <a:ext cx="10855571" cy="3723589"/>
        </p:xfrm>
        <a:graphic>
          <a:graphicData uri="http://schemas.openxmlformats.org/drawingml/2006/table">
            <a:tbl>
              <a:tblPr bandRow="1"/>
              <a:tblGrid>
                <a:gridCol w="930702">
                  <a:extLst>
                    <a:ext uri="{9D8B030D-6E8A-4147-A177-3AD203B41FA5}">
                      <a16:colId xmlns:a16="http://schemas.microsoft.com/office/drawing/2014/main" val="3709920137"/>
                    </a:ext>
                  </a:extLst>
                </a:gridCol>
                <a:gridCol w="3052512">
                  <a:extLst>
                    <a:ext uri="{9D8B030D-6E8A-4147-A177-3AD203B41FA5}">
                      <a16:colId xmlns:a16="http://schemas.microsoft.com/office/drawing/2014/main" val="2386675048"/>
                    </a:ext>
                  </a:extLst>
                </a:gridCol>
                <a:gridCol w="2218889">
                  <a:extLst>
                    <a:ext uri="{9D8B030D-6E8A-4147-A177-3AD203B41FA5}">
                      <a16:colId xmlns:a16="http://schemas.microsoft.com/office/drawing/2014/main" val="2577833529"/>
                    </a:ext>
                  </a:extLst>
                </a:gridCol>
                <a:gridCol w="4653468">
                  <a:extLst>
                    <a:ext uri="{9D8B030D-6E8A-4147-A177-3AD203B41FA5}">
                      <a16:colId xmlns:a16="http://schemas.microsoft.com/office/drawing/2014/main" val="2461532270"/>
                    </a:ext>
                  </a:extLst>
                </a:gridCol>
              </a:tblGrid>
              <a:tr h="360260">
                <a:tc>
                  <a:txBody>
                    <a:bodyPr/>
                    <a:lstStyle/>
                    <a:p>
                      <a:pPr marL="0" marR="0" algn="ctr">
                        <a:lnSpc>
                          <a:spcPct val="107000"/>
                        </a:lnSpc>
                        <a:spcBef>
                          <a:spcPts val="0"/>
                        </a:spcBef>
                        <a:spcAft>
                          <a:spcPts val="800"/>
                        </a:spcAft>
                      </a:pPr>
                      <a:r>
                        <a:rPr lang="en-US" sz="1200" b="1" dirty="0">
                          <a:effectLst/>
                          <a:latin typeface="Calibri" panose="020F0502020204030204" pitchFamily="34" charset="0"/>
                          <a:ea typeface="Calibri" panose="020F0502020204030204" pitchFamily="34" charset="0"/>
                        </a:rPr>
                        <a:t> </a:t>
                      </a:r>
                      <a:endParaRPr lang="en-US" sz="1200" dirty="0">
                        <a:effectLst/>
                        <a:latin typeface="Calibri" panose="020F0502020204030204" pitchFamily="34" charset="0"/>
                        <a:ea typeface="Calibri" panose="020F0502020204030204" pitchFamily="34" charset="0"/>
                      </a:endParaRPr>
                    </a:p>
                  </a:txBody>
                  <a:tcPr marL="65616" marR="6561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800"/>
                        </a:spcAft>
                      </a:pPr>
                      <a:r>
                        <a:rPr lang="en-US" sz="1200" b="1" strike="sngStrike" dirty="0">
                          <a:effectLst/>
                          <a:latin typeface="Calibri" panose="020F0502020204030204" pitchFamily="34" charset="0"/>
                          <a:ea typeface="Calibri" panose="020F0502020204030204" pitchFamily="34" charset="0"/>
                        </a:rPr>
                        <a:t>Traditional</a:t>
                      </a:r>
                      <a:r>
                        <a:rPr lang="en-US" sz="1200" b="1" dirty="0">
                          <a:effectLst/>
                          <a:latin typeface="Calibri" panose="020F0502020204030204" pitchFamily="34" charset="0"/>
                          <a:ea typeface="Calibri" panose="020F0502020204030204" pitchFamily="34" charset="0"/>
                        </a:rPr>
                        <a:t>/Conventional</a:t>
                      </a:r>
                      <a:endParaRPr lang="en-US" sz="1200" dirty="0">
                        <a:effectLst/>
                        <a:latin typeface="Calibri" panose="020F0502020204030204" pitchFamily="34" charset="0"/>
                        <a:ea typeface="Calibri" panose="020F0502020204030204" pitchFamily="34" charset="0"/>
                      </a:endParaRPr>
                    </a:p>
                  </a:txBody>
                  <a:tcPr marL="65616" marR="6561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800"/>
                        </a:spcAft>
                      </a:pPr>
                      <a:r>
                        <a:rPr lang="en-US" sz="1200" b="1">
                          <a:effectLst/>
                          <a:latin typeface="Calibri" panose="020F0502020204030204" pitchFamily="34" charset="0"/>
                          <a:ea typeface="Calibri" panose="020F0502020204030204" pitchFamily="34" charset="0"/>
                        </a:rPr>
                        <a:t>Potential Barrier</a:t>
                      </a:r>
                      <a:endParaRPr lang="en-US" sz="1200">
                        <a:effectLst/>
                        <a:latin typeface="Calibri" panose="020F0502020204030204" pitchFamily="34" charset="0"/>
                        <a:ea typeface="Calibri" panose="020F0502020204030204" pitchFamily="34" charset="0"/>
                      </a:endParaRPr>
                    </a:p>
                  </a:txBody>
                  <a:tcPr marL="65616" marR="6561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800"/>
                        </a:spcAft>
                      </a:pPr>
                      <a:r>
                        <a:rPr lang="en-US" sz="1200" b="1">
                          <a:effectLst/>
                          <a:latin typeface="Calibri" panose="020F0502020204030204" pitchFamily="34" charset="0"/>
                          <a:ea typeface="Calibri" panose="020F0502020204030204" pitchFamily="34" charset="0"/>
                        </a:rPr>
                        <a:t>Solution</a:t>
                      </a:r>
                      <a:endParaRPr lang="en-US" sz="1200">
                        <a:effectLst/>
                        <a:latin typeface="Calibri" panose="020F0502020204030204" pitchFamily="34" charset="0"/>
                        <a:ea typeface="Calibri" panose="020F0502020204030204" pitchFamily="34" charset="0"/>
                      </a:endParaRPr>
                    </a:p>
                  </a:txBody>
                  <a:tcPr marL="65616" marR="6561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085525968"/>
                  </a:ext>
                </a:extLst>
              </a:tr>
              <a:tr h="472126">
                <a:tc>
                  <a:txBody>
                    <a:bodyPr/>
                    <a:lstStyle/>
                    <a:p>
                      <a:pPr marL="0" marR="0" algn="l">
                        <a:lnSpc>
                          <a:spcPct val="100000"/>
                        </a:lnSpc>
                        <a:spcBef>
                          <a:spcPts val="0"/>
                        </a:spcBef>
                        <a:spcAft>
                          <a:spcPts val="800"/>
                        </a:spcAft>
                      </a:pPr>
                      <a:r>
                        <a:rPr lang="en-US" sz="1200" b="1" dirty="0">
                          <a:effectLst/>
                          <a:latin typeface="Calibri" panose="020F0502020204030204" pitchFamily="34" charset="0"/>
                          <a:ea typeface="Calibri" panose="020F0502020204030204" pitchFamily="34" charset="0"/>
                        </a:rPr>
                        <a:t>Goal</a:t>
                      </a:r>
                      <a:endParaRPr lang="en-US" sz="1200" dirty="0">
                        <a:effectLst/>
                        <a:latin typeface="Calibri" panose="020F0502020204030204" pitchFamily="34" charset="0"/>
                        <a:ea typeface="Calibri" panose="020F0502020204030204" pitchFamily="34" charset="0"/>
                      </a:endParaRPr>
                    </a:p>
                    <a:p>
                      <a:pPr marL="0" marR="0" algn="l">
                        <a:lnSpc>
                          <a:spcPct val="100000"/>
                        </a:lnSpc>
                        <a:spcBef>
                          <a:spcPts val="0"/>
                        </a:spcBef>
                        <a:spcAft>
                          <a:spcPts val="800"/>
                        </a:spcAft>
                      </a:pPr>
                      <a:r>
                        <a:rPr lang="en-US" sz="1200" b="1" dirty="0">
                          <a:effectLst/>
                          <a:latin typeface="Calibri" panose="020F0502020204030204" pitchFamily="34" charset="0"/>
                          <a:ea typeface="Calibri" panose="020F0502020204030204" pitchFamily="34" charset="0"/>
                        </a:rPr>
                        <a:t> </a:t>
                      </a:r>
                      <a:endParaRPr lang="en-US" sz="1200" dirty="0">
                        <a:effectLst/>
                        <a:latin typeface="Calibri" panose="020F0502020204030204" pitchFamily="34" charset="0"/>
                        <a:ea typeface="Calibri" panose="020F0502020204030204" pitchFamily="34" charset="0"/>
                      </a:endParaRPr>
                    </a:p>
                  </a:txBody>
                  <a:tcPr marL="65616" marR="6561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lnSpc>
                          <a:spcPct val="100000"/>
                        </a:lnSpc>
                        <a:spcBef>
                          <a:spcPts val="0"/>
                        </a:spcBef>
                        <a:spcAft>
                          <a:spcPts val="0"/>
                        </a:spcAft>
                      </a:pPr>
                      <a:r>
                        <a:rPr lang="en-US" sz="1200" b="1" dirty="0">
                          <a:effectLst/>
                          <a:latin typeface="Calibri" panose="020F0502020204030204" pitchFamily="34" charset="0"/>
                          <a:ea typeface="Calibri" panose="020F0502020204030204" pitchFamily="34" charset="0"/>
                        </a:rPr>
                        <a:t> Students will read the chapter on cells-the building blocks of life</a:t>
                      </a:r>
                    </a:p>
                    <a:p>
                      <a:pPr marL="0" marR="0" algn="l">
                        <a:lnSpc>
                          <a:spcPct val="100000"/>
                        </a:lnSpc>
                        <a:spcBef>
                          <a:spcPts val="0"/>
                        </a:spcBef>
                        <a:spcAft>
                          <a:spcPts val="0"/>
                        </a:spcAft>
                      </a:pPr>
                      <a:r>
                        <a:rPr lang="en-US" sz="1200" b="1" dirty="0">
                          <a:effectLst/>
                          <a:latin typeface="Calibri" panose="020F0502020204030204" pitchFamily="34" charset="0"/>
                          <a:ea typeface="Calibri" panose="020F0502020204030204" pitchFamily="34" charset="0"/>
                        </a:rPr>
                        <a:t>Learn Difference between plant and animal cell </a:t>
                      </a:r>
                    </a:p>
                    <a:p>
                      <a:pPr marL="0" marR="0" algn="l">
                        <a:lnSpc>
                          <a:spcPct val="100000"/>
                        </a:lnSpc>
                        <a:spcBef>
                          <a:spcPts val="0"/>
                        </a:spcBef>
                        <a:spcAft>
                          <a:spcPts val="0"/>
                        </a:spcAft>
                      </a:pPr>
                      <a:r>
                        <a:rPr lang="en-US" sz="1200" b="1" dirty="0">
                          <a:effectLst/>
                          <a:latin typeface="Calibri" panose="020F0502020204030204" pitchFamily="34" charset="0"/>
                          <a:ea typeface="Calibri" panose="020F0502020204030204" pitchFamily="34" charset="0"/>
                        </a:rPr>
                        <a:t>Draw picture of plant and animal cell.</a:t>
                      </a:r>
                      <a:endParaRPr lang="en-US" sz="1200" dirty="0">
                        <a:effectLst/>
                        <a:latin typeface="Calibri" panose="020F0502020204030204" pitchFamily="34" charset="0"/>
                        <a:ea typeface="Calibri" panose="020F0502020204030204" pitchFamily="34" charset="0"/>
                      </a:endParaRPr>
                    </a:p>
                  </a:txBody>
                  <a:tcPr marL="65616" marR="6561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lnSpc>
                          <a:spcPct val="100000"/>
                        </a:lnSpc>
                        <a:spcBef>
                          <a:spcPts val="0"/>
                        </a:spcBef>
                        <a:spcAft>
                          <a:spcPts val="0"/>
                        </a:spcAft>
                      </a:pPr>
                      <a:r>
                        <a:rPr lang="en-US" sz="1200" dirty="0">
                          <a:effectLst/>
                          <a:latin typeface="Calibri" panose="020F0502020204030204" pitchFamily="34" charset="0"/>
                          <a:ea typeface="Calibri" panose="020F0502020204030204" pitchFamily="34" charset="0"/>
                        </a:rPr>
                        <a:t>Representation: print (textbook) </a:t>
                      </a:r>
                    </a:p>
                    <a:p>
                      <a:pPr marL="0" marR="0" algn="l">
                        <a:lnSpc>
                          <a:spcPct val="100000"/>
                        </a:lnSpc>
                        <a:spcBef>
                          <a:spcPts val="0"/>
                        </a:spcBef>
                        <a:spcAft>
                          <a:spcPts val="0"/>
                        </a:spcAft>
                      </a:pPr>
                      <a:r>
                        <a:rPr lang="en-US" sz="1200" dirty="0">
                          <a:effectLst/>
                          <a:latin typeface="Calibri" panose="020F0502020204030204" pitchFamily="34" charset="0"/>
                          <a:ea typeface="Calibri" panose="020F0502020204030204" pitchFamily="34" charset="0"/>
                        </a:rPr>
                        <a:t>Action and expression: draw and label</a:t>
                      </a:r>
                    </a:p>
                  </a:txBody>
                  <a:tcPr marL="65616" marR="6561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lnSpc>
                          <a:spcPct val="100000"/>
                        </a:lnSpc>
                        <a:spcBef>
                          <a:spcPts val="0"/>
                        </a:spcBef>
                        <a:spcAft>
                          <a:spcPts val="0"/>
                        </a:spcAft>
                      </a:pPr>
                      <a:r>
                        <a:rPr lang="en-US" sz="1200" dirty="0">
                          <a:effectLst/>
                          <a:latin typeface="Calibri" panose="020F0502020204030204" pitchFamily="34" charset="0"/>
                          <a:ea typeface="Calibri" panose="020F0502020204030204" pitchFamily="34" charset="0"/>
                        </a:rPr>
                        <a:t> Representation: audio books, readers, internet facilities, digital text</a:t>
                      </a:r>
                    </a:p>
                  </a:txBody>
                  <a:tcPr marL="65616" marR="6561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443316331"/>
                  </a:ext>
                </a:extLst>
              </a:tr>
              <a:tr h="770021">
                <a:tc>
                  <a:txBody>
                    <a:bodyPr/>
                    <a:lstStyle/>
                    <a:p>
                      <a:pPr marL="0" marR="0" algn="l">
                        <a:lnSpc>
                          <a:spcPct val="100000"/>
                        </a:lnSpc>
                        <a:spcBef>
                          <a:spcPts val="0"/>
                        </a:spcBef>
                        <a:spcAft>
                          <a:spcPts val="800"/>
                        </a:spcAft>
                      </a:pPr>
                      <a:r>
                        <a:rPr lang="en-US" sz="1200" b="1" dirty="0">
                          <a:effectLst/>
                          <a:latin typeface="Calibri" panose="020F0502020204030204" pitchFamily="34" charset="0"/>
                          <a:ea typeface="Calibri" panose="020F0502020204030204" pitchFamily="34" charset="0"/>
                        </a:rPr>
                        <a:t>Material</a:t>
                      </a:r>
                      <a:endParaRPr lang="en-US" sz="1200" dirty="0">
                        <a:effectLst/>
                        <a:latin typeface="Calibri" panose="020F0502020204030204" pitchFamily="34" charset="0"/>
                        <a:ea typeface="Calibri" panose="020F0502020204030204" pitchFamily="34" charset="0"/>
                      </a:endParaRPr>
                    </a:p>
                  </a:txBody>
                  <a:tcPr marL="65616" marR="6561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lnSpc>
                          <a:spcPct val="100000"/>
                        </a:lnSpc>
                        <a:spcBef>
                          <a:spcPts val="0"/>
                        </a:spcBef>
                        <a:spcAft>
                          <a:spcPts val="800"/>
                        </a:spcAft>
                      </a:pPr>
                      <a:r>
                        <a:rPr lang="en-US" sz="1200" b="1" dirty="0">
                          <a:effectLst/>
                          <a:latin typeface="Calibri" panose="020F0502020204030204" pitchFamily="34" charset="0"/>
                          <a:ea typeface="Calibri" panose="020F0502020204030204" pitchFamily="34" charset="0"/>
                        </a:rPr>
                        <a:t>Textbook</a:t>
                      </a:r>
                    </a:p>
                    <a:p>
                      <a:pPr marL="0" marR="0" algn="l">
                        <a:lnSpc>
                          <a:spcPct val="100000"/>
                        </a:lnSpc>
                        <a:spcBef>
                          <a:spcPts val="0"/>
                        </a:spcBef>
                        <a:spcAft>
                          <a:spcPts val="800"/>
                        </a:spcAft>
                      </a:pPr>
                      <a:r>
                        <a:rPr lang="en-US" sz="1200" b="1" dirty="0">
                          <a:effectLst/>
                          <a:latin typeface="Calibri" panose="020F0502020204030204" pitchFamily="34" charset="0"/>
                          <a:ea typeface="Calibri" panose="020F0502020204030204" pitchFamily="34" charset="0"/>
                        </a:rPr>
                        <a:t>Chart and pictures </a:t>
                      </a:r>
                      <a:endParaRPr lang="en-US" sz="1200" dirty="0">
                        <a:effectLst/>
                        <a:latin typeface="Calibri" panose="020F0502020204030204" pitchFamily="34" charset="0"/>
                        <a:ea typeface="Calibri" panose="020F0502020204030204" pitchFamily="34" charset="0"/>
                      </a:endParaRPr>
                    </a:p>
                  </a:txBody>
                  <a:tcPr marL="65616" marR="6561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lnSpc>
                          <a:spcPct val="100000"/>
                        </a:lnSpc>
                        <a:spcBef>
                          <a:spcPts val="0"/>
                        </a:spcBef>
                        <a:spcAft>
                          <a:spcPts val="0"/>
                        </a:spcAft>
                      </a:pPr>
                      <a:r>
                        <a:rPr lang="en-US" sz="1200" dirty="0">
                          <a:effectLst/>
                          <a:latin typeface="Calibri" panose="020F0502020204030204" pitchFamily="34" charset="0"/>
                          <a:ea typeface="Calibri" panose="020F0502020204030204" pitchFamily="34" charset="0"/>
                        </a:rPr>
                        <a:t> Seeing is the only way to learn, </a:t>
                      </a:r>
                    </a:p>
                    <a:p>
                      <a:pPr marL="0" marR="0" algn="l">
                        <a:lnSpc>
                          <a:spcPct val="100000"/>
                        </a:lnSpc>
                        <a:spcBef>
                          <a:spcPts val="0"/>
                        </a:spcBef>
                        <a:spcAft>
                          <a:spcPts val="0"/>
                        </a:spcAft>
                      </a:pPr>
                      <a:r>
                        <a:rPr lang="en-US" sz="1200" dirty="0">
                          <a:effectLst/>
                          <a:latin typeface="Calibri" panose="020F0502020204030204" pitchFamily="34" charset="0"/>
                          <a:ea typeface="Calibri" panose="020F0502020204030204" pitchFamily="34" charset="0"/>
                        </a:rPr>
                        <a:t>comprehend visual information </a:t>
                      </a:r>
                    </a:p>
                    <a:p>
                      <a:pPr marL="0" marR="0" algn="l">
                        <a:lnSpc>
                          <a:spcPct val="100000"/>
                        </a:lnSpc>
                        <a:spcBef>
                          <a:spcPts val="0"/>
                        </a:spcBef>
                        <a:spcAft>
                          <a:spcPts val="0"/>
                        </a:spcAft>
                      </a:pPr>
                      <a:r>
                        <a:rPr lang="en-US" sz="1200" dirty="0">
                          <a:effectLst/>
                          <a:latin typeface="Calibri" panose="020F0502020204030204" pitchFamily="34" charset="0"/>
                          <a:ea typeface="Calibri" panose="020F0502020204030204" pitchFamily="34" charset="0"/>
                        </a:rPr>
                        <a:t>See, decode the textbook,</a:t>
                      </a:r>
                    </a:p>
                    <a:p>
                      <a:pPr marL="0" marR="0" algn="l">
                        <a:lnSpc>
                          <a:spcPct val="100000"/>
                        </a:lnSpc>
                        <a:spcBef>
                          <a:spcPts val="0"/>
                        </a:spcBef>
                        <a:spcAft>
                          <a:spcPts val="800"/>
                        </a:spcAft>
                      </a:pPr>
                      <a:endParaRPr lang="en-US" sz="1200" dirty="0">
                        <a:effectLst/>
                        <a:latin typeface="Calibri" panose="020F0502020204030204" pitchFamily="34" charset="0"/>
                        <a:ea typeface="Calibri" panose="020F0502020204030204" pitchFamily="34" charset="0"/>
                      </a:endParaRPr>
                    </a:p>
                  </a:txBody>
                  <a:tcPr marL="65616" marR="6561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lnSpc>
                          <a:spcPct val="100000"/>
                        </a:lnSpc>
                        <a:spcBef>
                          <a:spcPts val="0"/>
                        </a:spcBef>
                        <a:spcAft>
                          <a:spcPts val="0"/>
                        </a:spcAft>
                      </a:pPr>
                      <a:r>
                        <a:rPr lang="en-US" sz="1200" dirty="0">
                          <a:effectLst/>
                          <a:latin typeface="Calibri" panose="020F0502020204030204" pitchFamily="34" charset="0"/>
                          <a:ea typeface="Calibri" panose="020F0502020204030204" pitchFamily="34" charset="0"/>
                        </a:rPr>
                        <a:t> audio-video material, close captioning video, model of the cells, graphic </a:t>
                      </a:r>
                      <a:r>
                        <a:rPr lang="en-US" sz="1200" dirty="0" err="1">
                          <a:effectLst/>
                          <a:latin typeface="Calibri" panose="020F0502020204030204" pitchFamily="34" charset="0"/>
                          <a:ea typeface="Calibri" panose="020F0502020204030204" pitchFamily="34" charset="0"/>
                        </a:rPr>
                        <a:t>organisers</a:t>
                      </a:r>
                      <a:r>
                        <a:rPr lang="en-US" sz="1200" dirty="0">
                          <a:effectLst/>
                          <a:latin typeface="Calibri" panose="020F0502020204030204" pitchFamily="34" charset="0"/>
                          <a:ea typeface="Calibri" panose="020F0502020204030204" pitchFamily="34" charset="0"/>
                        </a:rPr>
                        <a:t>, hand lens, tactile drawing</a:t>
                      </a:r>
                    </a:p>
                  </a:txBody>
                  <a:tcPr marL="65616" marR="6561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683148486"/>
                  </a:ext>
                </a:extLst>
              </a:tr>
              <a:tr h="677079">
                <a:tc>
                  <a:txBody>
                    <a:bodyPr/>
                    <a:lstStyle/>
                    <a:p>
                      <a:pPr marL="0" marR="0" algn="l">
                        <a:lnSpc>
                          <a:spcPct val="100000"/>
                        </a:lnSpc>
                        <a:spcBef>
                          <a:spcPts val="0"/>
                        </a:spcBef>
                        <a:spcAft>
                          <a:spcPts val="800"/>
                        </a:spcAft>
                      </a:pPr>
                      <a:r>
                        <a:rPr lang="en-US" sz="1200" b="1" dirty="0">
                          <a:effectLst/>
                          <a:latin typeface="Calibri" panose="020F0502020204030204" pitchFamily="34" charset="0"/>
                          <a:ea typeface="Calibri" panose="020F0502020204030204" pitchFamily="34" charset="0"/>
                        </a:rPr>
                        <a:t>Methods </a:t>
                      </a:r>
                      <a:endParaRPr lang="en-US" sz="1200" dirty="0">
                        <a:effectLst/>
                        <a:latin typeface="Calibri" panose="020F0502020204030204" pitchFamily="34" charset="0"/>
                        <a:ea typeface="Calibri" panose="020F0502020204030204" pitchFamily="34" charset="0"/>
                      </a:endParaRPr>
                    </a:p>
                  </a:txBody>
                  <a:tcPr marL="65616" marR="6561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lnSpc>
                          <a:spcPct val="100000"/>
                        </a:lnSpc>
                        <a:spcBef>
                          <a:spcPts val="0"/>
                        </a:spcBef>
                        <a:spcAft>
                          <a:spcPts val="0"/>
                        </a:spcAft>
                      </a:pPr>
                      <a:r>
                        <a:rPr lang="en-US" sz="1200" b="1" dirty="0">
                          <a:effectLst/>
                          <a:latin typeface="Calibri" panose="020F0502020204030204" pitchFamily="34" charset="0"/>
                          <a:ea typeface="Calibri" panose="020F0502020204030204" pitchFamily="34" charset="0"/>
                        </a:rPr>
                        <a:t> whole class instruction</a:t>
                      </a:r>
                    </a:p>
                    <a:p>
                      <a:pPr marL="0" marR="0" algn="l">
                        <a:lnSpc>
                          <a:spcPct val="100000"/>
                        </a:lnSpc>
                        <a:spcBef>
                          <a:spcPts val="0"/>
                        </a:spcBef>
                        <a:spcAft>
                          <a:spcPts val="0"/>
                        </a:spcAft>
                      </a:pPr>
                      <a:r>
                        <a:rPr lang="en-US" sz="1200" b="1" dirty="0">
                          <a:effectLst/>
                          <a:latin typeface="Calibri" panose="020F0502020204030204" pitchFamily="34" charset="0"/>
                          <a:ea typeface="Calibri" panose="020F0502020204030204" pitchFamily="34" charset="0"/>
                        </a:rPr>
                        <a:t>Watch video on cells</a:t>
                      </a:r>
                    </a:p>
                    <a:p>
                      <a:pPr marL="0" marR="0" algn="l">
                        <a:lnSpc>
                          <a:spcPct val="100000"/>
                        </a:lnSpc>
                        <a:spcBef>
                          <a:spcPts val="0"/>
                        </a:spcBef>
                        <a:spcAft>
                          <a:spcPts val="0"/>
                        </a:spcAft>
                      </a:pPr>
                      <a:r>
                        <a:rPr lang="en-US" sz="1200" b="1" dirty="0">
                          <a:effectLst/>
                          <a:latin typeface="Calibri" panose="020F0502020204030204" pitchFamily="34" charset="0"/>
                          <a:ea typeface="Calibri" panose="020F0502020204030204" pitchFamily="34" charset="0"/>
                        </a:rPr>
                        <a:t>Discuss with children</a:t>
                      </a:r>
                    </a:p>
                    <a:p>
                      <a:pPr marL="0" marR="0" algn="l">
                        <a:lnSpc>
                          <a:spcPct val="100000"/>
                        </a:lnSpc>
                        <a:spcBef>
                          <a:spcPts val="0"/>
                        </a:spcBef>
                        <a:spcAft>
                          <a:spcPts val="0"/>
                        </a:spcAft>
                      </a:pPr>
                      <a:r>
                        <a:rPr lang="en-US" sz="1200" b="1" dirty="0">
                          <a:effectLst/>
                          <a:latin typeface="Calibri" panose="020F0502020204030204" pitchFamily="34" charset="0"/>
                          <a:ea typeface="Calibri" panose="020F0502020204030204" pitchFamily="34" charset="0"/>
                        </a:rPr>
                        <a:t>Complete worksheets</a:t>
                      </a:r>
                      <a:endParaRPr lang="en-US" sz="1200" dirty="0">
                        <a:effectLst/>
                        <a:latin typeface="Calibri" panose="020F0502020204030204" pitchFamily="34" charset="0"/>
                        <a:ea typeface="Calibri" panose="020F0502020204030204" pitchFamily="34" charset="0"/>
                      </a:endParaRPr>
                    </a:p>
                  </a:txBody>
                  <a:tcPr marL="65616" marR="6561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lnSpc>
                          <a:spcPct val="100000"/>
                        </a:lnSpc>
                        <a:spcBef>
                          <a:spcPts val="0"/>
                        </a:spcBef>
                        <a:spcAft>
                          <a:spcPts val="0"/>
                        </a:spcAft>
                      </a:pPr>
                      <a:r>
                        <a:rPr lang="en-US" sz="1200" dirty="0">
                          <a:effectLst/>
                          <a:latin typeface="Calibri" panose="020F0502020204030204" pitchFamily="34" charset="0"/>
                          <a:ea typeface="Calibri" panose="020F0502020204030204" pitchFamily="34" charset="0"/>
                        </a:rPr>
                        <a:t> Attention</a:t>
                      </a:r>
                    </a:p>
                    <a:p>
                      <a:pPr marL="0" marR="0" algn="l">
                        <a:lnSpc>
                          <a:spcPct val="100000"/>
                        </a:lnSpc>
                        <a:spcBef>
                          <a:spcPts val="0"/>
                        </a:spcBef>
                        <a:spcAft>
                          <a:spcPts val="0"/>
                        </a:spcAft>
                      </a:pPr>
                      <a:r>
                        <a:rPr lang="en-US" sz="1200" dirty="0">
                          <a:effectLst/>
                          <a:latin typeface="Calibri" panose="020F0502020204030204" pitchFamily="34" charset="0"/>
                          <a:ea typeface="Calibri" panose="020F0502020204030204" pitchFamily="34" charset="0"/>
                        </a:rPr>
                        <a:t>Ability to sift information</a:t>
                      </a:r>
                    </a:p>
                    <a:p>
                      <a:pPr marL="0" marR="0" algn="l">
                        <a:lnSpc>
                          <a:spcPct val="100000"/>
                        </a:lnSpc>
                        <a:spcBef>
                          <a:spcPts val="0"/>
                        </a:spcBef>
                        <a:spcAft>
                          <a:spcPts val="0"/>
                        </a:spcAft>
                      </a:pPr>
                      <a:r>
                        <a:rPr lang="en-US" sz="1200" dirty="0">
                          <a:effectLst/>
                          <a:latin typeface="Calibri" panose="020F0502020204030204" pitchFamily="34" charset="0"/>
                          <a:ea typeface="Calibri" panose="020F0502020204030204" pitchFamily="34" charset="0"/>
                        </a:rPr>
                        <a:t>personality traits</a:t>
                      </a:r>
                    </a:p>
                    <a:p>
                      <a:pPr marL="0" marR="0" algn="l">
                        <a:lnSpc>
                          <a:spcPct val="100000"/>
                        </a:lnSpc>
                        <a:spcBef>
                          <a:spcPts val="0"/>
                        </a:spcBef>
                        <a:spcAft>
                          <a:spcPts val="0"/>
                        </a:spcAft>
                      </a:pPr>
                      <a:r>
                        <a:rPr lang="en-US" sz="1200" dirty="0">
                          <a:effectLst/>
                          <a:latin typeface="Calibri" panose="020F0502020204030204" pitchFamily="34" charset="0"/>
                          <a:ea typeface="Calibri" panose="020F0502020204030204" pitchFamily="34" charset="0"/>
                        </a:rPr>
                        <a:t>Making noise</a:t>
                      </a:r>
                    </a:p>
                    <a:p>
                      <a:pPr marL="0" marR="0" algn="l">
                        <a:lnSpc>
                          <a:spcPct val="100000"/>
                        </a:lnSpc>
                        <a:spcBef>
                          <a:spcPts val="0"/>
                        </a:spcBef>
                        <a:spcAft>
                          <a:spcPts val="0"/>
                        </a:spcAft>
                      </a:pPr>
                      <a:r>
                        <a:rPr lang="en-US" sz="1200" dirty="0">
                          <a:effectLst/>
                          <a:latin typeface="Calibri" panose="020F0502020204030204" pitchFamily="34" charset="0"/>
                          <a:ea typeface="Calibri" panose="020F0502020204030204" pitchFamily="34" charset="0"/>
                        </a:rPr>
                        <a:t>memorisation</a:t>
                      </a:r>
                    </a:p>
                    <a:p>
                      <a:pPr marL="0" marR="0" algn="l">
                        <a:lnSpc>
                          <a:spcPct val="100000"/>
                        </a:lnSpc>
                        <a:spcBef>
                          <a:spcPts val="0"/>
                        </a:spcBef>
                        <a:spcAft>
                          <a:spcPts val="0"/>
                        </a:spcAft>
                      </a:pPr>
                      <a:endParaRPr lang="en-US" sz="1200" dirty="0">
                        <a:effectLst/>
                        <a:latin typeface="Calibri" panose="020F0502020204030204" pitchFamily="34" charset="0"/>
                        <a:ea typeface="Calibri" panose="020F0502020204030204" pitchFamily="34" charset="0"/>
                      </a:endParaRPr>
                    </a:p>
                  </a:txBody>
                  <a:tcPr marL="65616" marR="6561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lnSpc>
                          <a:spcPct val="100000"/>
                        </a:lnSpc>
                        <a:spcBef>
                          <a:spcPts val="0"/>
                        </a:spcBef>
                        <a:spcAft>
                          <a:spcPts val="0"/>
                        </a:spcAft>
                      </a:pPr>
                      <a:r>
                        <a:rPr lang="en-US" sz="1200" dirty="0">
                          <a:effectLst/>
                          <a:latin typeface="Calibri" panose="020F0502020204030204" pitchFamily="34" charset="0"/>
                          <a:ea typeface="Calibri" panose="020F0502020204030204" pitchFamily="34" charset="0"/>
                        </a:rPr>
                        <a:t> engage in background knowledge, give multiple examples of concepts or methods, use metaphors since concept of cell is abstract for beginners, highlight important information, make flexible groups, adapt the challenges to learners learning style, provide scaffold and corrective feedback</a:t>
                      </a:r>
                    </a:p>
                  </a:txBody>
                  <a:tcPr marL="65616" marR="6561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406818094"/>
                  </a:ext>
                </a:extLst>
              </a:tr>
              <a:tr h="581628">
                <a:tc>
                  <a:txBody>
                    <a:bodyPr/>
                    <a:lstStyle/>
                    <a:p>
                      <a:pPr marL="0" marR="0" algn="l">
                        <a:lnSpc>
                          <a:spcPct val="100000"/>
                        </a:lnSpc>
                        <a:spcBef>
                          <a:spcPts val="0"/>
                        </a:spcBef>
                        <a:spcAft>
                          <a:spcPts val="800"/>
                        </a:spcAft>
                      </a:pPr>
                      <a:r>
                        <a:rPr lang="en-US" sz="1200" b="1" dirty="0">
                          <a:effectLst/>
                          <a:latin typeface="Calibri" panose="020F0502020204030204" pitchFamily="34" charset="0"/>
                          <a:ea typeface="Calibri" panose="020F0502020204030204" pitchFamily="34" charset="0"/>
                        </a:rPr>
                        <a:t>Evaluation</a:t>
                      </a:r>
                      <a:endParaRPr lang="en-US" sz="1200" dirty="0">
                        <a:effectLst/>
                        <a:latin typeface="Calibri" panose="020F0502020204030204" pitchFamily="34" charset="0"/>
                        <a:ea typeface="Calibri" panose="020F0502020204030204" pitchFamily="34" charset="0"/>
                      </a:endParaRPr>
                    </a:p>
                    <a:p>
                      <a:pPr marL="0" marR="0" algn="ctr">
                        <a:lnSpc>
                          <a:spcPct val="100000"/>
                        </a:lnSpc>
                        <a:spcBef>
                          <a:spcPts val="0"/>
                        </a:spcBef>
                        <a:spcAft>
                          <a:spcPts val="800"/>
                        </a:spcAft>
                      </a:pPr>
                      <a:r>
                        <a:rPr lang="en-US" sz="1200" b="1" dirty="0">
                          <a:effectLst/>
                          <a:latin typeface="Calibri" panose="020F0502020204030204" pitchFamily="34" charset="0"/>
                          <a:ea typeface="Calibri" panose="020F0502020204030204" pitchFamily="34" charset="0"/>
                        </a:rPr>
                        <a:t> </a:t>
                      </a:r>
                      <a:endParaRPr lang="en-US" sz="1200" dirty="0">
                        <a:effectLst/>
                        <a:latin typeface="Calibri" panose="020F0502020204030204" pitchFamily="34" charset="0"/>
                        <a:ea typeface="Calibri" panose="020F0502020204030204" pitchFamily="34" charset="0"/>
                      </a:endParaRPr>
                    </a:p>
                  </a:txBody>
                  <a:tcPr marL="65616" marR="6561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lnSpc>
                          <a:spcPct val="100000"/>
                        </a:lnSpc>
                        <a:spcBef>
                          <a:spcPts val="0"/>
                        </a:spcBef>
                        <a:spcAft>
                          <a:spcPts val="800"/>
                        </a:spcAft>
                      </a:pPr>
                      <a:r>
                        <a:rPr lang="en-US" sz="1200" b="1" dirty="0">
                          <a:effectLst/>
                          <a:latin typeface="Calibri" panose="020F0502020204030204" pitchFamily="34" charset="0"/>
                          <a:ea typeface="Calibri" panose="020F0502020204030204" pitchFamily="34" charset="0"/>
                        </a:rPr>
                        <a:t> Test-objective type and short answer </a:t>
                      </a:r>
                      <a:endParaRPr lang="en-US" sz="1200" dirty="0">
                        <a:effectLst/>
                        <a:latin typeface="Calibri" panose="020F0502020204030204" pitchFamily="34" charset="0"/>
                        <a:ea typeface="Calibri" panose="020F0502020204030204" pitchFamily="34" charset="0"/>
                      </a:endParaRPr>
                    </a:p>
                    <a:p>
                      <a:pPr marL="0" marR="0" algn="l">
                        <a:lnSpc>
                          <a:spcPct val="100000"/>
                        </a:lnSpc>
                        <a:spcBef>
                          <a:spcPts val="0"/>
                        </a:spcBef>
                        <a:spcAft>
                          <a:spcPts val="800"/>
                        </a:spcAft>
                      </a:pPr>
                      <a:r>
                        <a:rPr lang="en-US" sz="1200" b="1" dirty="0">
                          <a:effectLst/>
                          <a:latin typeface="Calibri" panose="020F0502020204030204" pitchFamily="34" charset="0"/>
                          <a:ea typeface="Calibri" panose="020F0502020204030204" pitchFamily="34" charset="0"/>
                        </a:rPr>
                        <a:t> </a:t>
                      </a:r>
                      <a:endParaRPr lang="en-US" sz="1200" dirty="0">
                        <a:effectLst/>
                        <a:latin typeface="Calibri" panose="020F0502020204030204" pitchFamily="34" charset="0"/>
                        <a:ea typeface="Calibri" panose="020F0502020204030204" pitchFamily="34" charset="0"/>
                      </a:endParaRPr>
                    </a:p>
                  </a:txBody>
                  <a:tcPr marL="65616" marR="6561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lnSpc>
                          <a:spcPct val="100000"/>
                        </a:lnSpc>
                        <a:spcBef>
                          <a:spcPts val="0"/>
                        </a:spcBef>
                        <a:spcAft>
                          <a:spcPts val="0"/>
                        </a:spcAft>
                      </a:pPr>
                      <a:r>
                        <a:rPr lang="en-US" sz="1200" dirty="0">
                          <a:effectLst/>
                          <a:latin typeface="Calibri" panose="020F0502020204030204" pitchFamily="34" charset="0"/>
                          <a:ea typeface="Calibri" panose="020F0502020204030204" pitchFamily="34" charset="0"/>
                        </a:rPr>
                        <a:t> attention</a:t>
                      </a:r>
                    </a:p>
                    <a:p>
                      <a:pPr marL="0" marR="0" algn="l">
                        <a:lnSpc>
                          <a:spcPct val="100000"/>
                        </a:lnSpc>
                        <a:spcBef>
                          <a:spcPts val="0"/>
                        </a:spcBef>
                        <a:spcAft>
                          <a:spcPts val="0"/>
                        </a:spcAft>
                      </a:pPr>
                      <a:r>
                        <a:rPr lang="en-US" sz="1200" dirty="0">
                          <a:effectLst/>
                          <a:latin typeface="Calibri" panose="020F0502020204030204" pitchFamily="34" charset="0"/>
                          <a:ea typeface="Calibri" panose="020F0502020204030204" pitchFamily="34" charset="0"/>
                        </a:rPr>
                        <a:t>writing</a:t>
                      </a:r>
                    </a:p>
                    <a:p>
                      <a:pPr marL="0" marR="0" algn="l">
                        <a:lnSpc>
                          <a:spcPct val="100000"/>
                        </a:lnSpc>
                        <a:spcBef>
                          <a:spcPts val="0"/>
                        </a:spcBef>
                        <a:spcAft>
                          <a:spcPts val="800"/>
                        </a:spcAft>
                      </a:pPr>
                      <a:endParaRPr lang="en-US" sz="1200" dirty="0">
                        <a:effectLst/>
                        <a:latin typeface="Calibri" panose="020F0502020204030204" pitchFamily="34" charset="0"/>
                        <a:ea typeface="Calibri" panose="020F0502020204030204" pitchFamily="34" charset="0"/>
                      </a:endParaRPr>
                    </a:p>
                  </a:txBody>
                  <a:tcPr marL="65616" marR="6561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lnSpc>
                          <a:spcPct val="100000"/>
                        </a:lnSpc>
                        <a:spcBef>
                          <a:spcPts val="0"/>
                        </a:spcBef>
                        <a:spcAft>
                          <a:spcPts val="0"/>
                        </a:spcAft>
                      </a:pPr>
                      <a:r>
                        <a:rPr lang="en-US" sz="1200" dirty="0">
                          <a:effectLst/>
                          <a:latin typeface="Calibri" panose="020F0502020204030204" pitchFamily="34" charset="0"/>
                          <a:ea typeface="Calibri" panose="020F0502020204030204" pitchFamily="34" charset="0"/>
                        </a:rPr>
                        <a:t> write, scribe, oral presentation, assistive technology, video, brochure, charts</a:t>
                      </a:r>
                    </a:p>
                  </a:txBody>
                  <a:tcPr marL="65616" marR="6561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12611355"/>
                  </a:ext>
                </a:extLst>
              </a:tr>
            </a:tbl>
          </a:graphicData>
        </a:graphic>
      </p:graphicFrame>
    </p:spTree>
    <p:extLst>
      <p:ext uri="{BB962C8B-B14F-4D97-AF65-F5344CB8AC3E}">
        <p14:creationId xmlns:p14="http://schemas.microsoft.com/office/powerpoint/2010/main" val="331280296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90B59DD9-B9CF-4C38-A2D1-4546D695765A}"/>
              </a:ext>
            </a:extLst>
          </p:cNvPr>
          <p:cNvPicPr>
            <a:picLocks noChangeAspect="1"/>
          </p:cNvPicPr>
          <p:nvPr/>
        </p:nvPicPr>
        <p:blipFill>
          <a:blip r:embed="rId3"/>
          <a:stretch>
            <a:fillRect/>
          </a:stretch>
        </p:blipFill>
        <p:spPr>
          <a:xfrm>
            <a:off x="592014" y="322384"/>
            <a:ext cx="10855571" cy="1289540"/>
          </a:xfrm>
          <a:prstGeom prst="rect">
            <a:avLst/>
          </a:prstGeom>
        </p:spPr>
      </p:pic>
      <p:sp>
        <p:nvSpPr>
          <p:cNvPr id="4" name="Content Placeholder 3">
            <a:extLst>
              <a:ext uri="{FF2B5EF4-FFF2-40B4-BE49-F238E27FC236}">
                <a16:creationId xmlns:a16="http://schemas.microsoft.com/office/drawing/2014/main" id="{2B428BF1-6E16-4A73-8284-CA666D82D018}"/>
              </a:ext>
            </a:extLst>
          </p:cNvPr>
          <p:cNvSpPr>
            <a:spLocks noGrp="1"/>
          </p:cNvSpPr>
          <p:nvPr>
            <p:ph idx="1"/>
          </p:nvPr>
        </p:nvSpPr>
        <p:spPr>
          <a:xfrm>
            <a:off x="1339321" y="1594552"/>
            <a:ext cx="8485485" cy="800962"/>
          </a:xfrm>
        </p:spPr>
        <p:txBody>
          <a:bodyPr>
            <a:normAutofit fontScale="85000" lnSpcReduction="10000"/>
          </a:bodyPr>
          <a:lstStyle/>
          <a:p>
            <a:pPr marL="0" indent="0">
              <a:buNone/>
            </a:pPr>
            <a:r>
              <a:rPr lang="en-US" dirty="0"/>
              <a:t>UDL Lesson plan: template indoor activity</a:t>
            </a:r>
          </a:p>
          <a:p>
            <a:pPr marL="0" indent="0">
              <a:buNone/>
            </a:pPr>
            <a:r>
              <a:rPr lang="en-US" sz="1800" dirty="0">
                <a:effectLst/>
                <a:latin typeface="Calibri" panose="020F0502020204030204" pitchFamily="34" charset="0"/>
                <a:ea typeface="Calibri" panose="020F0502020204030204" pitchFamily="34" charset="0"/>
              </a:rPr>
              <a:t>I am teaching ___________(chapter) in ______________ (subject) to ________ (class) students.</a:t>
            </a:r>
          </a:p>
          <a:p>
            <a:pPr marL="0" indent="0">
              <a:buNone/>
            </a:pPr>
            <a:endParaRPr lang="en-US" dirty="0"/>
          </a:p>
        </p:txBody>
      </p:sp>
      <p:graphicFrame>
        <p:nvGraphicFramePr>
          <p:cNvPr id="5" name="Table 4">
            <a:extLst>
              <a:ext uri="{FF2B5EF4-FFF2-40B4-BE49-F238E27FC236}">
                <a16:creationId xmlns:a16="http://schemas.microsoft.com/office/drawing/2014/main" id="{19F41081-11A3-4197-B9E9-525AB161D81C}"/>
              </a:ext>
            </a:extLst>
          </p:cNvPr>
          <p:cNvGraphicFramePr>
            <a:graphicFrameLocks noGrp="1"/>
          </p:cNvGraphicFramePr>
          <p:nvPr>
            <p:extLst>
              <p:ext uri="{D42A27DB-BD31-4B8C-83A1-F6EECF244321}">
                <p14:modId xmlns:p14="http://schemas.microsoft.com/office/powerpoint/2010/main" val="280087790"/>
              </p:ext>
            </p:extLst>
          </p:nvPr>
        </p:nvGraphicFramePr>
        <p:xfrm>
          <a:off x="1339321" y="2412885"/>
          <a:ext cx="8203690" cy="4277154"/>
        </p:xfrm>
        <a:graphic>
          <a:graphicData uri="http://schemas.openxmlformats.org/drawingml/2006/table">
            <a:tbl>
              <a:tblPr bandRow="1"/>
              <a:tblGrid>
                <a:gridCol w="1121246">
                  <a:extLst>
                    <a:ext uri="{9D8B030D-6E8A-4147-A177-3AD203B41FA5}">
                      <a16:colId xmlns:a16="http://schemas.microsoft.com/office/drawing/2014/main" val="3709920137"/>
                    </a:ext>
                  </a:extLst>
                </a:gridCol>
                <a:gridCol w="1888918">
                  <a:extLst>
                    <a:ext uri="{9D8B030D-6E8A-4147-A177-3AD203B41FA5}">
                      <a16:colId xmlns:a16="http://schemas.microsoft.com/office/drawing/2014/main" val="2386675048"/>
                    </a:ext>
                  </a:extLst>
                </a:gridCol>
                <a:gridCol w="3032217">
                  <a:extLst>
                    <a:ext uri="{9D8B030D-6E8A-4147-A177-3AD203B41FA5}">
                      <a16:colId xmlns:a16="http://schemas.microsoft.com/office/drawing/2014/main" val="2577833529"/>
                    </a:ext>
                  </a:extLst>
                </a:gridCol>
                <a:gridCol w="2161309">
                  <a:extLst>
                    <a:ext uri="{9D8B030D-6E8A-4147-A177-3AD203B41FA5}">
                      <a16:colId xmlns:a16="http://schemas.microsoft.com/office/drawing/2014/main" val="2461532270"/>
                    </a:ext>
                  </a:extLst>
                </a:gridCol>
              </a:tblGrid>
              <a:tr h="153288">
                <a:tc>
                  <a:txBody>
                    <a:bodyPr/>
                    <a:lstStyle/>
                    <a:p>
                      <a:pPr marL="0" marR="0" algn="ctr">
                        <a:lnSpc>
                          <a:spcPct val="107000"/>
                        </a:lnSpc>
                        <a:spcBef>
                          <a:spcPts val="0"/>
                        </a:spcBef>
                        <a:spcAft>
                          <a:spcPts val="800"/>
                        </a:spcAft>
                      </a:pPr>
                      <a:r>
                        <a:rPr lang="en-US" sz="1100" b="1">
                          <a:effectLst/>
                          <a:latin typeface="Calibri" panose="020F0502020204030204" pitchFamily="34" charset="0"/>
                          <a:ea typeface="Calibri" panose="020F0502020204030204" pitchFamily="34" charset="0"/>
                        </a:rPr>
                        <a:t> </a:t>
                      </a:r>
                      <a:endParaRPr lang="en-US" sz="1100">
                        <a:effectLst/>
                        <a:latin typeface="Calibri" panose="020F0502020204030204" pitchFamily="34" charset="0"/>
                        <a:ea typeface="Calibri" panose="020F0502020204030204" pitchFamily="34" charset="0"/>
                      </a:endParaRPr>
                    </a:p>
                  </a:txBody>
                  <a:tcPr marL="65616" marR="6561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800"/>
                        </a:spcAft>
                      </a:pPr>
                      <a:r>
                        <a:rPr lang="en-US" sz="1100" b="1">
                          <a:effectLst/>
                          <a:latin typeface="Calibri" panose="020F0502020204030204" pitchFamily="34" charset="0"/>
                          <a:ea typeface="Calibri" panose="020F0502020204030204" pitchFamily="34" charset="0"/>
                        </a:rPr>
                        <a:t>Traditional</a:t>
                      </a:r>
                      <a:endParaRPr lang="en-US" sz="1100">
                        <a:effectLst/>
                        <a:latin typeface="Calibri" panose="020F0502020204030204" pitchFamily="34" charset="0"/>
                        <a:ea typeface="Calibri" panose="020F0502020204030204" pitchFamily="34" charset="0"/>
                      </a:endParaRPr>
                    </a:p>
                  </a:txBody>
                  <a:tcPr marL="65616" marR="6561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800"/>
                        </a:spcAft>
                      </a:pPr>
                      <a:r>
                        <a:rPr lang="en-US" sz="1100" b="1">
                          <a:effectLst/>
                          <a:latin typeface="Calibri" panose="020F0502020204030204" pitchFamily="34" charset="0"/>
                          <a:ea typeface="Calibri" panose="020F0502020204030204" pitchFamily="34" charset="0"/>
                        </a:rPr>
                        <a:t>Potential Barrier</a:t>
                      </a:r>
                      <a:endParaRPr lang="en-US" sz="1100">
                        <a:effectLst/>
                        <a:latin typeface="Calibri" panose="020F0502020204030204" pitchFamily="34" charset="0"/>
                        <a:ea typeface="Calibri" panose="020F0502020204030204" pitchFamily="34" charset="0"/>
                      </a:endParaRPr>
                    </a:p>
                  </a:txBody>
                  <a:tcPr marL="65616" marR="6561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800"/>
                        </a:spcAft>
                      </a:pPr>
                      <a:r>
                        <a:rPr lang="en-US" sz="1100" b="1">
                          <a:effectLst/>
                          <a:latin typeface="Calibri" panose="020F0502020204030204" pitchFamily="34" charset="0"/>
                          <a:ea typeface="Calibri" panose="020F0502020204030204" pitchFamily="34" charset="0"/>
                        </a:rPr>
                        <a:t>Solution</a:t>
                      </a:r>
                      <a:endParaRPr lang="en-US" sz="1100">
                        <a:effectLst/>
                        <a:latin typeface="Calibri" panose="020F0502020204030204" pitchFamily="34" charset="0"/>
                        <a:ea typeface="Calibri" panose="020F0502020204030204" pitchFamily="34" charset="0"/>
                      </a:endParaRPr>
                    </a:p>
                  </a:txBody>
                  <a:tcPr marL="65616" marR="6561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085525968"/>
                  </a:ext>
                </a:extLst>
              </a:tr>
              <a:tr h="809930">
                <a:tc>
                  <a:txBody>
                    <a:bodyPr/>
                    <a:lstStyle/>
                    <a:p>
                      <a:pPr marL="0" marR="0" algn="ctr">
                        <a:lnSpc>
                          <a:spcPct val="107000"/>
                        </a:lnSpc>
                        <a:spcBef>
                          <a:spcPts val="0"/>
                        </a:spcBef>
                        <a:spcAft>
                          <a:spcPts val="800"/>
                        </a:spcAft>
                      </a:pPr>
                      <a:r>
                        <a:rPr lang="en-US" sz="1100" b="1">
                          <a:effectLst/>
                          <a:latin typeface="Calibri" panose="020F0502020204030204" pitchFamily="34" charset="0"/>
                          <a:ea typeface="Calibri" panose="020F0502020204030204" pitchFamily="34" charset="0"/>
                        </a:rPr>
                        <a:t>Goal</a:t>
                      </a:r>
                      <a:endParaRPr lang="en-US" sz="1100">
                        <a:effectLst/>
                        <a:latin typeface="Calibri" panose="020F0502020204030204" pitchFamily="34" charset="0"/>
                        <a:ea typeface="Calibri" panose="020F0502020204030204" pitchFamily="34" charset="0"/>
                      </a:endParaRPr>
                    </a:p>
                    <a:p>
                      <a:pPr marL="0" marR="0" algn="ctr">
                        <a:lnSpc>
                          <a:spcPct val="107000"/>
                        </a:lnSpc>
                        <a:spcBef>
                          <a:spcPts val="0"/>
                        </a:spcBef>
                        <a:spcAft>
                          <a:spcPts val="800"/>
                        </a:spcAft>
                      </a:pPr>
                      <a:r>
                        <a:rPr lang="en-US" sz="1100" b="1">
                          <a:effectLst/>
                          <a:latin typeface="Calibri" panose="020F0502020204030204" pitchFamily="34" charset="0"/>
                          <a:ea typeface="Calibri" panose="020F0502020204030204" pitchFamily="34" charset="0"/>
                        </a:rPr>
                        <a:t> </a:t>
                      </a:r>
                      <a:endParaRPr lang="en-US" sz="1100">
                        <a:effectLst/>
                        <a:latin typeface="Calibri" panose="020F0502020204030204" pitchFamily="34" charset="0"/>
                        <a:ea typeface="Calibri" panose="020F0502020204030204" pitchFamily="34" charset="0"/>
                      </a:endParaRPr>
                    </a:p>
                  </a:txBody>
                  <a:tcPr marL="65616" marR="6561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800"/>
                        </a:spcAft>
                      </a:pPr>
                      <a:r>
                        <a:rPr lang="en-US" sz="1100" b="1" dirty="0">
                          <a:effectLst/>
                          <a:latin typeface="Calibri" panose="020F0502020204030204" pitchFamily="34" charset="0"/>
                          <a:ea typeface="Calibri" panose="020F0502020204030204" pitchFamily="34" charset="0"/>
                        </a:rPr>
                        <a:t> </a:t>
                      </a:r>
                      <a:endParaRPr lang="en-US" sz="1100" dirty="0">
                        <a:effectLst/>
                        <a:latin typeface="Calibri" panose="020F0502020204030204" pitchFamily="34" charset="0"/>
                        <a:ea typeface="Calibri" panose="020F0502020204030204" pitchFamily="34" charset="0"/>
                      </a:endParaRPr>
                    </a:p>
                    <a:p>
                      <a:pPr marL="0" marR="0" algn="ctr">
                        <a:lnSpc>
                          <a:spcPct val="107000"/>
                        </a:lnSpc>
                        <a:spcBef>
                          <a:spcPts val="0"/>
                        </a:spcBef>
                        <a:spcAft>
                          <a:spcPts val="800"/>
                        </a:spcAft>
                      </a:pPr>
                      <a:r>
                        <a:rPr lang="en-US" sz="1100" b="1" dirty="0">
                          <a:effectLst/>
                          <a:latin typeface="Calibri" panose="020F0502020204030204" pitchFamily="34" charset="0"/>
                          <a:ea typeface="Calibri" panose="020F0502020204030204" pitchFamily="34" charset="0"/>
                        </a:rPr>
                        <a:t> </a:t>
                      </a:r>
                      <a:endParaRPr lang="en-US" sz="1100" dirty="0">
                        <a:effectLst/>
                        <a:latin typeface="Calibri" panose="020F0502020204030204" pitchFamily="34" charset="0"/>
                        <a:ea typeface="Calibri" panose="020F0502020204030204" pitchFamily="34" charset="0"/>
                      </a:endParaRPr>
                    </a:p>
                    <a:p>
                      <a:pPr marL="0" marR="0" algn="ctr">
                        <a:lnSpc>
                          <a:spcPct val="107000"/>
                        </a:lnSpc>
                        <a:spcBef>
                          <a:spcPts val="0"/>
                        </a:spcBef>
                        <a:spcAft>
                          <a:spcPts val="800"/>
                        </a:spcAft>
                      </a:pPr>
                      <a:r>
                        <a:rPr lang="en-US" sz="1100" b="1" dirty="0">
                          <a:effectLst/>
                          <a:latin typeface="Calibri" panose="020F0502020204030204" pitchFamily="34" charset="0"/>
                          <a:ea typeface="Calibri" panose="020F0502020204030204" pitchFamily="34" charset="0"/>
                        </a:rPr>
                        <a:t> </a:t>
                      </a:r>
                      <a:endParaRPr lang="en-US" sz="1100" dirty="0">
                        <a:effectLst/>
                        <a:latin typeface="Calibri" panose="020F0502020204030204" pitchFamily="34" charset="0"/>
                        <a:ea typeface="Calibri" panose="020F0502020204030204" pitchFamily="34" charset="0"/>
                      </a:endParaRPr>
                    </a:p>
                    <a:p>
                      <a:pPr marL="0" marR="0" algn="ctr">
                        <a:lnSpc>
                          <a:spcPct val="107000"/>
                        </a:lnSpc>
                        <a:spcBef>
                          <a:spcPts val="0"/>
                        </a:spcBef>
                        <a:spcAft>
                          <a:spcPts val="800"/>
                        </a:spcAft>
                      </a:pPr>
                      <a:r>
                        <a:rPr lang="en-US" sz="1100" b="1" dirty="0">
                          <a:effectLst/>
                          <a:latin typeface="Calibri" panose="020F0502020204030204" pitchFamily="34" charset="0"/>
                          <a:ea typeface="Calibri" panose="020F0502020204030204" pitchFamily="34" charset="0"/>
                        </a:rPr>
                        <a:t> </a:t>
                      </a:r>
                      <a:endParaRPr lang="en-US" sz="1100" dirty="0">
                        <a:effectLst/>
                        <a:latin typeface="Calibri" panose="020F0502020204030204" pitchFamily="34" charset="0"/>
                        <a:ea typeface="Calibri" panose="020F0502020204030204" pitchFamily="34" charset="0"/>
                      </a:endParaRPr>
                    </a:p>
                  </a:txBody>
                  <a:tcPr marL="65616" marR="6561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800"/>
                        </a:spcAft>
                      </a:pPr>
                      <a:r>
                        <a:rPr lang="en-US" sz="1100">
                          <a:effectLst/>
                          <a:latin typeface="Calibri" panose="020F0502020204030204" pitchFamily="34" charset="0"/>
                          <a:ea typeface="Calibri" panose="020F0502020204030204" pitchFamily="34" charset="0"/>
                        </a:rPr>
                        <a:t> </a:t>
                      </a:r>
                    </a:p>
                  </a:txBody>
                  <a:tcPr marL="65616" marR="6561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800"/>
                        </a:spcAft>
                      </a:pPr>
                      <a:r>
                        <a:rPr lang="en-US" sz="1100">
                          <a:effectLst/>
                          <a:latin typeface="Calibri" panose="020F0502020204030204" pitchFamily="34" charset="0"/>
                          <a:ea typeface="Calibri" panose="020F0502020204030204" pitchFamily="34" charset="0"/>
                        </a:rPr>
                        <a:t> </a:t>
                      </a:r>
                    </a:p>
                  </a:txBody>
                  <a:tcPr marL="65616" marR="6561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443316331"/>
                  </a:ext>
                </a:extLst>
              </a:tr>
              <a:tr h="781478">
                <a:tc>
                  <a:txBody>
                    <a:bodyPr/>
                    <a:lstStyle/>
                    <a:p>
                      <a:pPr marL="0" marR="0" algn="ctr">
                        <a:lnSpc>
                          <a:spcPct val="107000"/>
                        </a:lnSpc>
                        <a:spcBef>
                          <a:spcPts val="0"/>
                        </a:spcBef>
                        <a:spcAft>
                          <a:spcPts val="800"/>
                        </a:spcAft>
                      </a:pPr>
                      <a:r>
                        <a:rPr lang="en-US" sz="1100" b="1">
                          <a:effectLst/>
                          <a:latin typeface="Calibri" panose="020F0502020204030204" pitchFamily="34" charset="0"/>
                          <a:ea typeface="Calibri" panose="020F0502020204030204" pitchFamily="34" charset="0"/>
                        </a:rPr>
                        <a:t>Material</a:t>
                      </a:r>
                      <a:endParaRPr lang="en-US" sz="1100">
                        <a:effectLst/>
                        <a:latin typeface="Calibri" panose="020F0502020204030204" pitchFamily="34" charset="0"/>
                        <a:ea typeface="Calibri" panose="020F0502020204030204" pitchFamily="34" charset="0"/>
                      </a:endParaRPr>
                    </a:p>
                  </a:txBody>
                  <a:tcPr marL="65616" marR="6561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800"/>
                        </a:spcAft>
                      </a:pPr>
                      <a:r>
                        <a:rPr lang="en-US" sz="1100" b="1">
                          <a:effectLst/>
                          <a:latin typeface="Calibri" panose="020F0502020204030204" pitchFamily="34" charset="0"/>
                          <a:ea typeface="Calibri" panose="020F0502020204030204" pitchFamily="34" charset="0"/>
                        </a:rPr>
                        <a:t> </a:t>
                      </a:r>
                      <a:endParaRPr lang="en-US" sz="1100">
                        <a:effectLst/>
                        <a:latin typeface="Calibri" panose="020F0502020204030204" pitchFamily="34" charset="0"/>
                        <a:ea typeface="Calibri" panose="020F0502020204030204" pitchFamily="34" charset="0"/>
                      </a:endParaRPr>
                    </a:p>
                  </a:txBody>
                  <a:tcPr marL="65616" marR="6561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800"/>
                        </a:spcAft>
                      </a:pPr>
                      <a:r>
                        <a:rPr lang="en-US" sz="1100" dirty="0">
                          <a:effectLst/>
                          <a:latin typeface="Calibri" panose="020F0502020204030204" pitchFamily="34" charset="0"/>
                          <a:ea typeface="Calibri" panose="020F0502020204030204" pitchFamily="34" charset="0"/>
                        </a:rPr>
                        <a:t> </a:t>
                      </a:r>
                    </a:p>
                  </a:txBody>
                  <a:tcPr marL="65616" marR="6561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800"/>
                        </a:spcAft>
                      </a:pPr>
                      <a:r>
                        <a:rPr lang="en-US" sz="1100">
                          <a:effectLst/>
                          <a:latin typeface="Calibri" panose="020F0502020204030204" pitchFamily="34" charset="0"/>
                          <a:ea typeface="Calibri" panose="020F0502020204030204" pitchFamily="34" charset="0"/>
                        </a:rPr>
                        <a:t> </a:t>
                      </a:r>
                    </a:p>
                  </a:txBody>
                  <a:tcPr marL="65616" marR="6561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683148486"/>
                  </a:ext>
                </a:extLst>
              </a:tr>
              <a:tr h="1034277">
                <a:tc>
                  <a:txBody>
                    <a:bodyPr/>
                    <a:lstStyle/>
                    <a:p>
                      <a:pPr marL="0" marR="0" algn="ctr">
                        <a:lnSpc>
                          <a:spcPct val="107000"/>
                        </a:lnSpc>
                        <a:spcBef>
                          <a:spcPts val="0"/>
                        </a:spcBef>
                        <a:spcAft>
                          <a:spcPts val="800"/>
                        </a:spcAft>
                      </a:pPr>
                      <a:r>
                        <a:rPr lang="en-US" sz="1100" b="1">
                          <a:effectLst/>
                          <a:latin typeface="Calibri" panose="020F0502020204030204" pitchFamily="34" charset="0"/>
                          <a:ea typeface="Calibri" panose="020F0502020204030204" pitchFamily="34" charset="0"/>
                        </a:rPr>
                        <a:t>Methods</a:t>
                      </a:r>
                      <a:endParaRPr lang="en-US" sz="1100">
                        <a:effectLst/>
                        <a:latin typeface="Calibri" panose="020F0502020204030204" pitchFamily="34" charset="0"/>
                        <a:ea typeface="Calibri" panose="020F0502020204030204" pitchFamily="34" charset="0"/>
                      </a:endParaRPr>
                    </a:p>
                    <a:p>
                      <a:pPr marL="0" marR="0" algn="ctr">
                        <a:lnSpc>
                          <a:spcPct val="107000"/>
                        </a:lnSpc>
                        <a:spcBef>
                          <a:spcPts val="0"/>
                        </a:spcBef>
                        <a:spcAft>
                          <a:spcPts val="800"/>
                        </a:spcAft>
                      </a:pPr>
                      <a:r>
                        <a:rPr lang="en-US" sz="1100" b="1">
                          <a:effectLst/>
                          <a:latin typeface="Calibri" panose="020F0502020204030204" pitchFamily="34" charset="0"/>
                          <a:ea typeface="Calibri" panose="020F0502020204030204" pitchFamily="34" charset="0"/>
                        </a:rPr>
                        <a:t> </a:t>
                      </a:r>
                      <a:endParaRPr lang="en-US" sz="1100">
                        <a:effectLst/>
                        <a:latin typeface="Calibri" panose="020F0502020204030204" pitchFamily="34" charset="0"/>
                        <a:ea typeface="Calibri" panose="020F0502020204030204" pitchFamily="34" charset="0"/>
                      </a:endParaRPr>
                    </a:p>
                  </a:txBody>
                  <a:tcPr marL="65616" marR="6561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800"/>
                        </a:spcAft>
                      </a:pPr>
                      <a:r>
                        <a:rPr lang="en-US" sz="1100" b="1">
                          <a:effectLst/>
                          <a:latin typeface="Calibri" panose="020F0502020204030204" pitchFamily="34" charset="0"/>
                          <a:ea typeface="Calibri" panose="020F0502020204030204" pitchFamily="34" charset="0"/>
                        </a:rPr>
                        <a:t> </a:t>
                      </a:r>
                      <a:endParaRPr lang="en-US" sz="1100">
                        <a:effectLst/>
                        <a:latin typeface="Calibri" panose="020F0502020204030204" pitchFamily="34" charset="0"/>
                        <a:ea typeface="Calibri" panose="020F0502020204030204" pitchFamily="34" charset="0"/>
                      </a:endParaRPr>
                    </a:p>
                    <a:p>
                      <a:pPr marL="0" marR="0" algn="ctr">
                        <a:lnSpc>
                          <a:spcPct val="107000"/>
                        </a:lnSpc>
                        <a:spcBef>
                          <a:spcPts val="0"/>
                        </a:spcBef>
                        <a:spcAft>
                          <a:spcPts val="800"/>
                        </a:spcAft>
                      </a:pPr>
                      <a:r>
                        <a:rPr lang="en-US" sz="1100" b="1">
                          <a:effectLst/>
                          <a:latin typeface="Calibri" panose="020F0502020204030204" pitchFamily="34" charset="0"/>
                          <a:ea typeface="Calibri" panose="020F0502020204030204" pitchFamily="34" charset="0"/>
                        </a:rPr>
                        <a:t> </a:t>
                      </a:r>
                      <a:endParaRPr lang="en-US" sz="1100">
                        <a:effectLst/>
                        <a:latin typeface="Calibri" panose="020F0502020204030204" pitchFamily="34" charset="0"/>
                        <a:ea typeface="Calibri" panose="020F0502020204030204" pitchFamily="34" charset="0"/>
                      </a:endParaRPr>
                    </a:p>
                    <a:p>
                      <a:pPr marL="0" marR="0" algn="ctr">
                        <a:lnSpc>
                          <a:spcPct val="107000"/>
                        </a:lnSpc>
                        <a:spcBef>
                          <a:spcPts val="0"/>
                        </a:spcBef>
                        <a:spcAft>
                          <a:spcPts val="800"/>
                        </a:spcAft>
                      </a:pPr>
                      <a:r>
                        <a:rPr lang="en-US" sz="1100" b="1">
                          <a:effectLst/>
                          <a:latin typeface="Calibri" panose="020F0502020204030204" pitchFamily="34" charset="0"/>
                          <a:ea typeface="Calibri" panose="020F0502020204030204" pitchFamily="34" charset="0"/>
                        </a:rPr>
                        <a:t> </a:t>
                      </a:r>
                      <a:endParaRPr lang="en-US" sz="1100">
                        <a:effectLst/>
                        <a:latin typeface="Calibri" panose="020F0502020204030204" pitchFamily="34" charset="0"/>
                        <a:ea typeface="Calibri" panose="020F0502020204030204" pitchFamily="34" charset="0"/>
                      </a:endParaRPr>
                    </a:p>
                    <a:p>
                      <a:pPr marL="0" marR="0" algn="ctr">
                        <a:lnSpc>
                          <a:spcPct val="107000"/>
                        </a:lnSpc>
                        <a:spcBef>
                          <a:spcPts val="0"/>
                        </a:spcBef>
                        <a:spcAft>
                          <a:spcPts val="800"/>
                        </a:spcAft>
                      </a:pPr>
                      <a:r>
                        <a:rPr lang="en-US" sz="1100" b="1">
                          <a:effectLst/>
                          <a:latin typeface="Calibri" panose="020F0502020204030204" pitchFamily="34" charset="0"/>
                          <a:ea typeface="Calibri" panose="020F0502020204030204" pitchFamily="34" charset="0"/>
                        </a:rPr>
                        <a:t> </a:t>
                      </a:r>
                      <a:endParaRPr lang="en-US" sz="1100">
                        <a:effectLst/>
                        <a:latin typeface="Calibri" panose="020F0502020204030204" pitchFamily="34" charset="0"/>
                        <a:ea typeface="Calibri" panose="020F0502020204030204" pitchFamily="34" charset="0"/>
                      </a:endParaRPr>
                    </a:p>
                    <a:p>
                      <a:pPr marL="0" marR="0" algn="ctr">
                        <a:lnSpc>
                          <a:spcPct val="107000"/>
                        </a:lnSpc>
                        <a:spcBef>
                          <a:spcPts val="0"/>
                        </a:spcBef>
                        <a:spcAft>
                          <a:spcPts val="800"/>
                        </a:spcAft>
                      </a:pPr>
                      <a:r>
                        <a:rPr lang="en-US" sz="1100" b="1">
                          <a:effectLst/>
                          <a:latin typeface="Calibri" panose="020F0502020204030204" pitchFamily="34" charset="0"/>
                          <a:ea typeface="Calibri" panose="020F0502020204030204" pitchFamily="34" charset="0"/>
                        </a:rPr>
                        <a:t> </a:t>
                      </a:r>
                      <a:endParaRPr lang="en-US" sz="1100">
                        <a:effectLst/>
                        <a:latin typeface="Calibri" panose="020F0502020204030204" pitchFamily="34" charset="0"/>
                        <a:ea typeface="Calibri" panose="020F0502020204030204" pitchFamily="34" charset="0"/>
                      </a:endParaRPr>
                    </a:p>
                  </a:txBody>
                  <a:tcPr marL="65616" marR="6561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800"/>
                        </a:spcAft>
                      </a:pPr>
                      <a:r>
                        <a:rPr lang="en-US" sz="1100">
                          <a:effectLst/>
                          <a:latin typeface="Calibri" panose="020F0502020204030204" pitchFamily="34" charset="0"/>
                          <a:ea typeface="Calibri" panose="020F0502020204030204" pitchFamily="34" charset="0"/>
                        </a:rPr>
                        <a:t> </a:t>
                      </a:r>
                    </a:p>
                  </a:txBody>
                  <a:tcPr marL="65616" marR="6561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800"/>
                        </a:spcAft>
                      </a:pPr>
                      <a:r>
                        <a:rPr lang="en-US" sz="1100">
                          <a:effectLst/>
                          <a:latin typeface="Calibri" panose="020F0502020204030204" pitchFamily="34" charset="0"/>
                          <a:ea typeface="Calibri" panose="020F0502020204030204" pitchFamily="34" charset="0"/>
                        </a:rPr>
                        <a:t> </a:t>
                      </a:r>
                    </a:p>
                  </a:txBody>
                  <a:tcPr marL="65616" marR="6561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406818094"/>
                  </a:ext>
                </a:extLst>
              </a:tr>
              <a:tr h="809930">
                <a:tc>
                  <a:txBody>
                    <a:bodyPr/>
                    <a:lstStyle/>
                    <a:p>
                      <a:pPr marL="0" marR="0" algn="ctr">
                        <a:lnSpc>
                          <a:spcPct val="107000"/>
                        </a:lnSpc>
                        <a:spcBef>
                          <a:spcPts val="0"/>
                        </a:spcBef>
                        <a:spcAft>
                          <a:spcPts val="800"/>
                        </a:spcAft>
                      </a:pPr>
                      <a:r>
                        <a:rPr lang="en-US" sz="1100" b="1" dirty="0">
                          <a:effectLst/>
                          <a:latin typeface="Calibri" panose="020F0502020204030204" pitchFamily="34" charset="0"/>
                          <a:ea typeface="Calibri" panose="020F0502020204030204" pitchFamily="34" charset="0"/>
                        </a:rPr>
                        <a:t>Evaluation</a:t>
                      </a:r>
                      <a:endParaRPr lang="en-US" sz="1100" dirty="0">
                        <a:effectLst/>
                        <a:latin typeface="Calibri" panose="020F0502020204030204" pitchFamily="34" charset="0"/>
                        <a:ea typeface="Calibri" panose="020F0502020204030204" pitchFamily="34" charset="0"/>
                      </a:endParaRPr>
                    </a:p>
                    <a:p>
                      <a:pPr marL="0" marR="0" algn="ctr">
                        <a:lnSpc>
                          <a:spcPct val="107000"/>
                        </a:lnSpc>
                        <a:spcBef>
                          <a:spcPts val="0"/>
                        </a:spcBef>
                        <a:spcAft>
                          <a:spcPts val="800"/>
                        </a:spcAft>
                      </a:pPr>
                      <a:r>
                        <a:rPr lang="en-US" sz="1100" b="1" dirty="0">
                          <a:effectLst/>
                          <a:latin typeface="Calibri" panose="020F0502020204030204" pitchFamily="34" charset="0"/>
                          <a:ea typeface="Calibri" panose="020F0502020204030204" pitchFamily="34" charset="0"/>
                        </a:rPr>
                        <a:t> </a:t>
                      </a:r>
                      <a:endParaRPr lang="en-US" sz="1100" dirty="0">
                        <a:effectLst/>
                        <a:latin typeface="Calibri" panose="020F0502020204030204" pitchFamily="34" charset="0"/>
                        <a:ea typeface="Calibri" panose="020F0502020204030204" pitchFamily="34" charset="0"/>
                      </a:endParaRPr>
                    </a:p>
                  </a:txBody>
                  <a:tcPr marL="65616" marR="6561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800"/>
                        </a:spcAft>
                      </a:pPr>
                      <a:r>
                        <a:rPr lang="en-US" sz="1100" b="1">
                          <a:effectLst/>
                          <a:latin typeface="Calibri" panose="020F0502020204030204" pitchFamily="34" charset="0"/>
                          <a:ea typeface="Calibri" panose="020F0502020204030204" pitchFamily="34" charset="0"/>
                        </a:rPr>
                        <a:t> </a:t>
                      </a:r>
                      <a:endParaRPr lang="en-US" sz="1100">
                        <a:effectLst/>
                        <a:latin typeface="Calibri" panose="020F0502020204030204" pitchFamily="34" charset="0"/>
                        <a:ea typeface="Calibri" panose="020F0502020204030204" pitchFamily="34" charset="0"/>
                      </a:endParaRPr>
                    </a:p>
                    <a:p>
                      <a:pPr marL="0" marR="0" algn="ctr">
                        <a:lnSpc>
                          <a:spcPct val="107000"/>
                        </a:lnSpc>
                        <a:spcBef>
                          <a:spcPts val="0"/>
                        </a:spcBef>
                        <a:spcAft>
                          <a:spcPts val="800"/>
                        </a:spcAft>
                      </a:pPr>
                      <a:r>
                        <a:rPr lang="en-US" sz="1100" b="1">
                          <a:effectLst/>
                          <a:latin typeface="Calibri" panose="020F0502020204030204" pitchFamily="34" charset="0"/>
                          <a:ea typeface="Calibri" panose="020F0502020204030204" pitchFamily="34" charset="0"/>
                        </a:rPr>
                        <a:t> </a:t>
                      </a:r>
                      <a:endParaRPr lang="en-US" sz="1100">
                        <a:effectLst/>
                        <a:latin typeface="Calibri" panose="020F0502020204030204" pitchFamily="34" charset="0"/>
                        <a:ea typeface="Calibri" panose="020F0502020204030204" pitchFamily="34" charset="0"/>
                      </a:endParaRPr>
                    </a:p>
                    <a:p>
                      <a:pPr marL="0" marR="0" algn="ctr">
                        <a:lnSpc>
                          <a:spcPct val="107000"/>
                        </a:lnSpc>
                        <a:spcBef>
                          <a:spcPts val="0"/>
                        </a:spcBef>
                        <a:spcAft>
                          <a:spcPts val="800"/>
                        </a:spcAft>
                      </a:pPr>
                      <a:r>
                        <a:rPr lang="en-US" sz="1100" b="1">
                          <a:effectLst/>
                          <a:latin typeface="Calibri" panose="020F0502020204030204" pitchFamily="34" charset="0"/>
                          <a:ea typeface="Calibri" panose="020F0502020204030204" pitchFamily="34" charset="0"/>
                        </a:rPr>
                        <a:t> </a:t>
                      </a:r>
                      <a:endParaRPr lang="en-US" sz="1100">
                        <a:effectLst/>
                        <a:latin typeface="Calibri" panose="020F0502020204030204" pitchFamily="34" charset="0"/>
                        <a:ea typeface="Calibri" panose="020F0502020204030204" pitchFamily="34" charset="0"/>
                      </a:endParaRPr>
                    </a:p>
                    <a:p>
                      <a:pPr marL="0" marR="0" algn="ctr">
                        <a:lnSpc>
                          <a:spcPct val="107000"/>
                        </a:lnSpc>
                        <a:spcBef>
                          <a:spcPts val="0"/>
                        </a:spcBef>
                        <a:spcAft>
                          <a:spcPts val="800"/>
                        </a:spcAft>
                      </a:pPr>
                      <a:r>
                        <a:rPr lang="en-US" sz="1100" b="1">
                          <a:effectLst/>
                          <a:latin typeface="Calibri" panose="020F0502020204030204" pitchFamily="34" charset="0"/>
                          <a:ea typeface="Calibri" panose="020F0502020204030204" pitchFamily="34" charset="0"/>
                        </a:rPr>
                        <a:t> </a:t>
                      </a:r>
                      <a:endParaRPr lang="en-US" sz="1100">
                        <a:effectLst/>
                        <a:latin typeface="Calibri" panose="020F0502020204030204" pitchFamily="34" charset="0"/>
                        <a:ea typeface="Calibri" panose="020F0502020204030204" pitchFamily="34" charset="0"/>
                      </a:endParaRPr>
                    </a:p>
                  </a:txBody>
                  <a:tcPr marL="65616" marR="6561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800"/>
                        </a:spcAft>
                      </a:pPr>
                      <a:r>
                        <a:rPr lang="en-US" sz="1100">
                          <a:effectLst/>
                          <a:latin typeface="Calibri" panose="020F0502020204030204" pitchFamily="34" charset="0"/>
                          <a:ea typeface="Calibri" panose="020F0502020204030204" pitchFamily="34" charset="0"/>
                        </a:rPr>
                        <a:t> </a:t>
                      </a:r>
                    </a:p>
                  </a:txBody>
                  <a:tcPr marL="65616" marR="6561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800"/>
                        </a:spcAft>
                      </a:pPr>
                      <a:r>
                        <a:rPr lang="en-US" sz="1100" dirty="0">
                          <a:effectLst/>
                          <a:latin typeface="Calibri" panose="020F0502020204030204" pitchFamily="34" charset="0"/>
                          <a:ea typeface="Calibri" panose="020F0502020204030204" pitchFamily="34" charset="0"/>
                        </a:rPr>
                        <a:t> </a:t>
                      </a:r>
                    </a:p>
                  </a:txBody>
                  <a:tcPr marL="65616" marR="6561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12611355"/>
                  </a:ext>
                </a:extLst>
              </a:tr>
            </a:tbl>
          </a:graphicData>
        </a:graphic>
      </p:graphicFrame>
    </p:spTree>
    <p:extLst>
      <p:ext uri="{BB962C8B-B14F-4D97-AF65-F5344CB8AC3E}">
        <p14:creationId xmlns:p14="http://schemas.microsoft.com/office/powerpoint/2010/main" val="104126439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90B59DD9-B9CF-4C38-A2D1-4546D695765A}"/>
              </a:ext>
            </a:extLst>
          </p:cNvPr>
          <p:cNvPicPr>
            <a:picLocks noChangeAspect="1"/>
          </p:cNvPicPr>
          <p:nvPr/>
        </p:nvPicPr>
        <p:blipFill>
          <a:blip r:embed="rId3"/>
          <a:stretch>
            <a:fillRect/>
          </a:stretch>
        </p:blipFill>
        <p:spPr>
          <a:xfrm>
            <a:off x="592014" y="322384"/>
            <a:ext cx="10855571" cy="1289540"/>
          </a:xfrm>
          <a:prstGeom prst="rect">
            <a:avLst/>
          </a:prstGeom>
        </p:spPr>
      </p:pic>
      <p:graphicFrame>
        <p:nvGraphicFramePr>
          <p:cNvPr id="2" name="Content Placeholder 1">
            <a:extLst>
              <a:ext uri="{FF2B5EF4-FFF2-40B4-BE49-F238E27FC236}">
                <a16:creationId xmlns:a16="http://schemas.microsoft.com/office/drawing/2014/main" id="{C31C13A8-B829-405C-88BC-6F912C1366B2}"/>
              </a:ext>
            </a:extLst>
          </p:cNvPr>
          <p:cNvGraphicFramePr>
            <a:graphicFrameLocks noGrp="1"/>
          </p:cNvGraphicFramePr>
          <p:nvPr>
            <p:ph idx="1"/>
            <p:extLst>
              <p:ext uri="{D42A27DB-BD31-4B8C-83A1-F6EECF244321}">
                <p14:modId xmlns:p14="http://schemas.microsoft.com/office/powerpoint/2010/main" val="1866472260"/>
              </p:ext>
            </p:extLst>
          </p:nvPr>
        </p:nvGraphicFramePr>
        <p:xfrm>
          <a:off x="1339321" y="2349777"/>
          <a:ext cx="7399373" cy="4185839"/>
        </p:xfrm>
        <a:graphic>
          <a:graphicData uri="http://schemas.openxmlformats.org/drawingml/2006/table">
            <a:tbl>
              <a:tblPr bandRow="1"/>
              <a:tblGrid>
                <a:gridCol w="1053401">
                  <a:extLst>
                    <a:ext uri="{9D8B030D-6E8A-4147-A177-3AD203B41FA5}">
                      <a16:colId xmlns:a16="http://schemas.microsoft.com/office/drawing/2014/main" val="3751303130"/>
                    </a:ext>
                  </a:extLst>
                </a:gridCol>
                <a:gridCol w="1824967">
                  <a:extLst>
                    <a:ext uri="{9D8B030D-6E8A-4147-A177-3AD203B41FA5}">
                      <a16:colId xmlns:a16="http://schemas.microsoft.com/office/drawing/2014/main" val="2423538891"/>
                    </a:ext>
                  </a:extLst>
                </a:gridCol>
                <a:gridCol w="2425878">
                  <a:extLst>
                    <a:ext uri="{9D8B030D-6E8A-4147-A177-3AD203B41FA5}">
                      <a16:colId xmlns:a16="http://schemas.microsoft.com/office/drawing/2014/main" val="2225127237"/>
                    </a:ext>
                  </a:extLst>
                </a:gridCol>
                <a:gridCol w="2095127">
                  <a:extLst>
                    <a:ext uri="{9D8B030D-6E8A-4147-A177-3AD203B41FA5}">
                      <a16:colId xmlns:a16="http://schemas.microsoft.com/office/drawing/2014/main" val="161196077"/>
                    </a:ext>
                  </a:extLst>
                </a:gridCol>
              </a:tblGrid>
              <a:tr h="175739">
                <a:tc>
                  <a:txBody>
                    <a:bodyPr/>
                    <a:lstStyle/>
                    <a:p>
                      <a:pPr marL="0" marR="0" algn="ctr">
                        <a:lnSpc>
                          <a:spcPct val="107000"/>
                        </a:lnSpc>
                        <a:spcBef>
                          <a:spcPts val="0"/>
                        </a:spcBef>
                        <a:spcAft>
                          <a:spcPts val="800"/>
                        </a:spcAft>
                      </a:pPr>
                      <a:r>
                        <a:rPr lang="en-US" sz="1100" b="1">
                          <a:effectLst/>
                          <a:latin typeface="Calibri" panose="020F0502020204030204" pitchFamily="34" charset="0"/>
                          <a:ea typeface="Calibri" panose="020F0502020204030204" pitchFamily="34" charset="0"/>
                        </a:rPr>
                        <a:t> </a:t>
                      </a:r>
                      <a:endParaRPr lang="en-US" sz="1000">
                        <a:effectLst/>
                        <a:latin typeface="Calibri" panose="020F0502020204030204" pitchFamily="34" charset="0"/>
                        <a:ea typeface="Calibri" panose="020F0502020204030204" pitchFamily="34" charset="0"/>
                      </a:endParaRPr>
                    </a:p>
                  </a:txBody>
                  <a:tcPr marL="60063" marR="6006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800"/>
                        </a:spcAft>
                      </a:pPr>
                      <a:r>
                        <a:rPr lang="en-US" sz="1100" b="1">
                          <a:effectLst/>
                          <a:latin typeface="Calibri" panose="020F0502020204030204" pitchFamily="34" charset="0"/>
                          <a:ea typeface="Calibri" panose="020F0502020204030204" pitchFamily="34" charset="0"/>
                        </a:rPr>
                        <a:t>Traditional</a:t>
                      </a:r>
                      <a:endParaRPr lang="en-US" sz="1000">
                        <a:effectLst/>
                        <a:latin typeface="Calibri" panose="020F0502020204030204" pitchFamily="34" charset="0"/>
                        <a:ea typeface="Calibri" panose="020F0502020204030204" pitchFamily="34" charset="0"/>
                      </a:endParaRPr>
                    </a:p>
                  </a:txBody>
                  <a:tcPr marL="60063" marR="6006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800"/>
                        </a:spcAft>
                      </a:pPr>
                      <a:r>
                        <a:rPr lang="en-US" sz="1100" b="1">
                          <a:effectLst/>
                          <a:latin typeface="Calibri" panose="020F0502020204030204" pitchFamily="34" charset="0"/>
                          <a:ea typeface="Calibri" panose="020F0502020204030204" pitchFamily="34" charset="0"/>
                        </a:rPr>
                        <a:t>Potential Barrier</a:t>
                      </a:r>
                      <a:endParaRPr lang="en-US" sz="1000">
                        <a:effectLst/>
                        <a:latin typeface="Calibri" panose="020F0502020204030204" pitchFamily="34" charset="0"/>
                        <a:ea typeface="Calibri" panose="020F0502020204030204" pitchFamily="34" charset="0"/>
                      </a:endParaRPr>
                    </a:p>
                  </a:txBody>
                  <a:tcPr marL="60063" marR="6006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800"/>
                        </a:spcAft>
                      </a:pPr>
                      <a:r>
                        <a:rPr lang="en-US" sz="1100" b="1">
                          <a:effectLst/>
                          <a:latin typeface="Calibri" panose="020F0502020204030204" pitchFamily="34" charset="0"/>
                          <a:ea typeface="Calibri" panose="020F0502020204030204" pitchFamily="34" charset="0"/>
                        </a:rPr>
                        <a:t>Solution</a:t>
                      </a:r>
                      <a:endParaRPr lang="en-US" sz="1000">
                        <a:effectLst/>
                        <a:latin typeface="Calibri" panose="020F0502020204030204" pitchFamily="34" charset="0"/>
                        <a:ea typeface="Calibri" panose="020F0502020204030204" pitchFamily="34" charset="0"/>
                      </a:endParaRPr>
                    </a:p>
                  </a:txBody>
                  <a:tcPr marL="60063" marR="6006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200926682"/>
                  </a:ext>
                </a:extLst>
              </a:tr>
              <a:tr h="888426">
                <a:tc>
                  <a:txBody>
                    <a:bodyPr/>
                    <a:lstStyle/>
                    <a:p>
                      <a:pPr marL="0" marR="0" algn="ctr">
                        <a:lnSpc>
                          <a:spcPct val="107000"/>
                        </a:lnSpc>
                        <a:spcBef>
                          <a:spcPts val="0"/>
                        </a:spcBef>
                        <a:spcAft>
                          <a:spcPts val="800"/>
                        </a:spcAft>
                      </a:pPr>
                      <a:r>
                        <a:rPr lang="en-US" sz="1000" b="1">
                          <a:effectLst/>
                          <a:latin typeface="Calibri" panose="020F0502020204030204" pitchFamily="34" charset="0"/>
                          <a:ea typeface="Calibri" panose="020F0502020204030204" pitchFamily="34" charset="0"/>
                        </a:rPr>
                        <a:t>Goal</a:t>
                      </a:r>
                      <a:endParaRPr lang="en-US" sz="1000">
                        <a:effectLst/>
                        <a:latin typeface="Calibri" panose="020F0502020204030204" pitchFamily="34" charset="0"/>
                        <a:ea typeface="Calibri" panose="020F0502020204030204" pitchFamily="34" charset="0"/>
                      </a:endParaRPr>
                    </a:p>
                    <a:p>
                      <a:pPr marL="0" marR="0" algn="ctr">
                        <a:lnSpc>
                          <a:spcPct val="107000"/>
                        </a:lnSpc>
                        <a:spcBef>
                          <a:spcPts val="0"/>
                        </a:spcBef>
                        <a:spcAft>
                          <a:spcPts val="800"/>
                        </a:spcAft>
                      </a:pPr>
                      <a:r>
                        <a:rPr lang="en-US" sz="1000" b="1">
                          <a:effectLst/>
                          <a:latin typeface="Calibri" panose="020F0502020204030204" pitchFamily="34" charset="0"/>
                          <a:ea typeface="Calibri" panose="020F0502020204030204" pitchFamily="34" charset="0"/>
                        </a:rPr>
                        <a:t> </a:t>
                      </a:r>
                      <a:endParaRPr lang="en-US" sz="1000">
                        <a:effectLst/>
                        <a:latin typeface="Calibri" panose="020F0502020204030204" pitchFamily="34" charset="0"/>
                        <a:ea typeface="Calibri" panose="020F0502020204030204" pitchFamily="34" charset="0"/>
                      </a:endParaRPr>
                    </a:p>
                  </a:txBody>
                  <a:tcPr marL="60063" marR="6006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800"/>
                        </a:spcAft>
                      </a:pPr>
                      <a:r>
                        <a:rPr lang="en-US" sz="1000" b="1" dirty="0">
                          <a:effectLst/>
                          <a:latin typeface="Calibri" panose="020F0502020204030204" pitchFamily="34" charset="0"/>
                          <a:ea typeface="Calibri" panose="020F0502020204030204" pitchFamily="34" charset="0"/>
                        </a:rPr>
                        <a:t> </a:t>
                      </a:r>
                      <a:endParaRPr lang="en-US" sz="1000" dirty="0">
                        <a:effectLst/>
                        <a:latin typeface="Calibri" panose="020F0502020204030204" pitchFamily="34" charset="0"/>
                        <a:ea typeface="Calibri" panose="020F0502020204030204" pitchFamily="34" charset="0"/>
                      </a:endParaRPr>
                    </a:p>
                    <a:p>
                      <a:pPr marL="0" marR="0" algn="ctr">
                        <a:lnSpc>
                          <a:spcPct val="107000"/>
                        </a:lnSpc>
                        <a:spcBef>
                          <a:spcPts val="0"/>
                        </a:spcBef>
                        <a:spcAft>
                          <a:spcPts val="800"/>
                        </a:spcAft>
                      </a:pPr>
                      <a:r>
                        <a:rPr lang="en-US" sz="1000" b="1" dirty="0">
                          <a:effectLst/>
                          <a:latin typeface="Calibri" panose="020F0502020204030204" pitchFamily="34" charset="0"/>
                          <a:ea typeface="Calibri" panose="020F0502020204030204" pitchFamily="34" charset="0"/>
                        </a:rPr>
                        <a:t> </a:t>
                      </a:r>
                      <a:endParaRPr lang="en-US" sz="1000" dirty="0">
                        <a:effectLst/>
                        <a:latin typeface="Calibri" panose="020F0502020204030204" pitchFamily="34" charset="0"/>
                        <a:ea typeface="Calibri" panose="020F0502020204030204" pitchFamily="34" charset="0"/>
                      </a:endParaRPr>
                    </a:p>
                    <a:p>
                      <a:pPr marL="0" marR="0" algn="ctr">
                        <a:lnSpc>
                          <a:spcPct val="107000"/>
                        </a:lnSpc>
                        <a:spcBef>
                          <a:spcPts val="0"/>
                        </a:spcBef>
                        <a:spcAft>
                          <a:spcPts val="800"/>
                        </a:spcAft>
                      </a:pPr>
                      <a:r>
                        <a:rPr lang="en-US" sz="1000" b="1" dirty="0">
                          <a:effectLst/>
                          <a:latin typeface="Calibri" panose="020F0502020204030204" pitchFamily="34" charset="0"/>
                          <a:ea typeface="Calibri" panose="020F0502020204030204" pitchFamily="34" charset="0"/>
                        </a:rPr>
                        <a:t> </a:t>
                      </a:r>
                      <a:endParaRPr lang="en-US" sz="1000" dirty="0">
                        <a:effectLst/>
                        <a:latin typeface="Calibri" panose="020F0502020204030204" pitchFamily="34" charset="0"/>
                        <a:ea typeface="Calibri" panose="020F0502020204030204" pitchFamily="34" charset="0"/>
                      </a:endParaRPr>
                    </a:p>
                    <a:p>
                      <a:pPr marL="0" marR="0" algn="ctr">
                        <a:lnSpc>
                          <a:spcPct val="107000"/>
                        </a:lnSpc>
                        <a:spcBef>
                          <a:spcPts val="0"/>
                        </a:spcBef>
                        <a:spcAft>
                          <a:spcPts val="800"/>
                        </a:spcAft>
                      </a:pPr>
                      <a:r>
                        <a:rPr lang="en-US" sz="1000" b="1" dirty="0">
                          <a:effectLst/>
                          <a:latin typeface="Calibri" panose="020F0502020204030204" pitchFamily="34" charset="0"/>
                          <a:ea typeface="Calibri" panose="020F0502020204030204" pitchFamily="34" charset="0"/>
                        </a:rPr>
                        <a:t> </a:t>
                      </a:r>
                      <a:endParaRPr lang="en-US" sz="1000" dirty="0">
                        <a:effectLst/>
                        <a:latin typeface="Calibri" panose="020F0502020204030204" pitchFamily="34" charset="0"/>
                        <a:ea typeface="Calibri" panose="020F0502020204030204" pitchFamily="34" charset="0"/>
                      </a:endParaRPr>
                    </a:p>
                  </a:txBody>
                  <a:tcPr marL="60063" marR="6006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800"/>
                        </a:spcAft>
                      </a:pPr>
                      <a:r>
                        <a:rPr lang="en-US" sz="1000">
                          <a:effectLst/>
                          <a:latin typeface="Calibri" panose="020F0502020204030204" pitchFamily="34" charset="0"/>
                          <a:ea typeface="Calibri" panose="020F0502020204030204" pitchFamily="34" charset="0"/>
                        </a:rPr>
                        <a:t> </a:t>
                      </a:r>
                    </a:p>
                  </a:txBody>
                  <a:tcPr marL="60063" marR="6006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800"/>
                        </a:spcAft>
                      </a:pPr>
                      <a:r>
                        <a:rPr lang="en-US" sz="1000">
                          <a:effectLst/>
                          <a:latin typeface="Calibri" panose="020F0502020204030204" pitchFamily="34" charset="0"/>
                          <a:ea typeface="Calibri" panose="020F0502020204030204" pitchFamily="34" charset="0"/>
                        </a:rPr>
                        <a:t> </a:t>
                      </a:r>
                    </a:p>
                  </a:txBody>
                  <a:tcPr marL="60063" marR="6006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932252824"/>
                  </a:ext>
                </a:extLst>
              </a:tr>
              <a:tr h="895933">
                <a:tc>
                  <a:txBody>
                    <a:bodyPr/>
                    <a:lstStyle/>
                    <a:p>
                      <a:pPr marL="0" marR="0" algn="ctr">
                        <a:lnSpc>
                          <a:spcPct val="107000"/>
                        </a:lnSpc>
                        <a:spcBef>
                          <a:spcPts val="0"/>
                        </a:spcBef>
                        <a:spcAft>
                          <a:spcPts val="800"/>
                        </a:spcAft>
                      </a:pPr>
                      <a:r>
                        <a:rPr lang="en-US" sz="1000" b="1">
                          <a:effectLst/>
                          <a:latin typeface="Calibri" panose="020F0502020204030204" pitchFamily="34" charset="0"/>
                          <a:ea typeface="Calibri" panose="020F0502020204030204" pitchFamily="34" charset="0"/>
                        </a:rPr>
                        <a:t>Material</a:t>
                      </a:r>
                      <a:endParaRPr lang="en-US" sz="1000">
                        <a:effectLst/>
                        <a:latin typeface="Calibri" panose="020F0502020204030204" pitchFamily="34" charset="0"/>
                        <a:ea typeface="Calibri" panose="020F0502020204030204" pitchFamily="34" charset="0"/>
                      </a:endParaRPr>
                    </a:p>
                  </a:txBody>
                  <a:tcPr marL="60063" marR="6006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800"/>
                        </a:spcAft>
                      </a:pPr>
                      <a:r>
                        <a:rPr lang="en-US" sz="1000" b="1">
                          <a:effectLst/>
                          <a:latin typeface="Calibri" panose="020F0502020204030204" pitchFamily="34" charset="0"/>
                          <a:ea typeface="Calibri" panose="020F0502020204030204" pitchFamily="34" charset="0"/>
                        </a:rPr>
                        <a:t> </a:t>
                      </a:r>
                      <a:endParaRPr lang="en-US" sz="1000">
                        <a:effectLst/>
                        <a:latin typeface="Calibri" panose="020F0502020204030204" pitchFamily="34" charset="0"/>
                        <a:ea typeface="Calibri" panose="020F0502020204030204" pitchFamily="34" charset="0"/>
                      </a:endParaRPr>
                    </a:p>
                  </a:txBody>
                  <a:tcPr marL="60063" marR="6006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800"/>
                        </a:spcAft>
                      </a:pPr>
                      <a:r>
                        <a:rPr lang="en-US" sz="1000">
                          <a:effectLst/>
                          <a:latin typeface="Calibri" panose="020F0502020204030204" pitchFamily="34" charset="0"/>
                          <a:ea typeface="Calibri" panose="020F0502020204030204" pitchFamily="34" charset="0"/>
                        </a:rPr>
                        <a:t> </a:t>
                      </a:r>
                    </a:p>
                  </a:txBody>
                  <a:tcPr marL="60063" marR="6006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800"/>
                        </a:spcAft>
                      </a:pPr>
                      <a:r>
                        <a:rPr lang="en-US" sz="1000">
                          <a:effectLst/>
                          <a:latin typeface="Calibri" panose="020F0502020204030204" pitchFamily="34" charset="0"/>
                          <a:ea typeface="Calibri" panose="020F0502020204030204" pitchFamily="34" charset="0"/>
                        </a:rPr>
                        <a:t> </a:t>
                      </a:r>
                    </a:p>
                  </a:txBody>
                  <a:tcPr marL="60063" marR="6006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308426589"/>
                  </a:ext>
                </a:extLst>
              </a:tr>
              <a:tr h="1134515">
                <a:tc>
                  <a:txBody>
                    <a:bodyPr/>
                    <a:lstStyle/>
                    <a:p>
                      <a:pPr marL="0" marR="0" algn="ctr">
                        <a:lnSpc>
                          <a:spcPct val="107000"/>
                        </a:lnSpc>
                        <a:spcBef>
                          <a:spcPts val="0"/>
                        </a:spcBef>
                        <a:spcAft>
                          <a:spcPts val="800"/>
                        </a:spcAft>
                      </a:pPr>
                      <a:r>
                        <a:rPr lang="en-US" sz="1000" b="1">
                          <a:effectLst/>
                          <a:latin typeface="Calibri" panose="020F0502020204030204" pitchFamily="34" charset="0"/>
                          <a:ea typeface="Calibri" panose="020F0502020204030204" pitchFamily="34" charset="0"/>
                        </a:rPr>
                        <a:t>Methods</a:t>
                      </a:r>
                      <a:endParaRPr lang="en-US" sz="1000">
                        <a:effectLst/>
                        <a:latin typeface="Calibri" panose="020F0502020204030204" pitchFamily="34" charset="0"/>
                        <a:ea typeface="Calibri" panose="020F0502020204030204" pitchFamily="34" charset="0"/>
                      </a:endParaRPr>
                    </a:p>
                    <a:p>
                      <a:pPr marL="0" marR="0" algn="ctr">
                        <a:lnSpc>
                          <a:spcPct val="107000"/>
                        </a:lnSpc>
                        <a:spcBef>
                          <a:spcPts val="0"/>
                        </a:spcBef>
                        <a:spcAft>
                          <a:spcPts val="800"/>
                        </a:spcAft>
                      </a:pPr>
                      <a:r>
                        <a:rPr lang="en-US" sz="1000" b="1">
                          <a:effectLst/>
                          <a:latin typeface="Calibri" panose="020F0502020204030204" pitchFamily="34" charset="0"/>
                          <a:ea typeface="Calibri" panose="020F0502020204030204" pitchFamily="34" charset="0"/>
                        </a:rPr>
                        <a:t> </a:t>
                      </a:r>
                      <a:endParaRPr lang="en-US" sz="1000">
                        <a:effectLst/>
                        <a:latin typeface="Calibri" panose="020F0502020204030204" pitchFamily="34" charset="0"/>
                        <a:ea typeface="Calibri" panose="020F0502020204030204" pitchFamily="34" charset="0"/>
                      </a:endParaRPr>
                    </a:p>
                  </a:txBody>
                  <a:tcPr marL="60063" marR="6006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800"/>
                        </a:spcAft>
                      </a:pPr>
                      <a:r>
                        <a:rPr lang="en-US" sz="1000" b="1">
                          <a:effectLst/>
                          <a:latin typeface="Calibri" panose="020F0502020204030204" pitchFamily="34" charset="0"/>
                          <a:ea typeface="Calibri" panose="020F0502020204030204" pitchFamily="34" charset="0"/>
                        </a:rPr>
                        <a:t> </a:t>
                      </a:r>
                      <a:endParaRPr lang="en-US" sz="1000">
                        <a:effectLst/>
                        <a:latin typeface="Calibri" panose="020F0502020204030204" pitchFamily="34" charset="0"/>
                        <a:ea typeface="Calibri" panose="020F0502020204030204" pitchFamily="34" charset="0"/>
                      </a:endParaRPr>
                    </a:p>
                    <a:p>
                      <a:pPr marL="0" marR="0" algn="ctr">
                        <a:lnSpc>
                          <a:spcPct val="107000"/>
                        </a:lnSpc>
                        <a:spcBef>
                          <a:spcPts val="0"/>
                        </a:spcBef>
                        <a:spcAft>
                          <a:spcPts val="800"/>
                        </a:spcAft>
                      </a:pPr>
                      <a:r>
                        <a:rPr lang="en-US" sz="1000" b="1">
                          <a:effectLst/>
                          <a:latin typeface="Calibri" panose="020F0502020204030204" pitchFamily="34" charset="0"/>
                          <a:ea typeface="Calibri" panose="020F0502020204030204" pitchFamily="34" charset="0"/>
                        </a:rPr>
                        <a:t> </a:t>
                      </a:r>
                      <a:endParaRPr lang="en-US" sz="1000">
                        <a:effectLst/>
                        <a:latin typeface="Calibri" panose="020F0502020204030204" pitchFamily="34" charset="0"/>
                        <a:ea typeface="Calibri" panose="020F0502020204030204" pitchFamily="34" charset="0"/>
                      </a:endParaRPr>
                    </a:p>
                    <a:p>
                      <a:pPr marL="0" marR="0" algn="ctr">
                        <a:lnSpc>
                          <a:spcPct val="107000"/>
                        </a:lnSpc>
                        <a:spcBef>
                          <a:spcPts val="0"/>
                        </a:spcBef>
                        <a:spcAft>
                          <a:spcPts val="800"/>
                        </a:spcAft>
                      </a:pPr>
                      <a:r>
                        <a:rPr lang="en-US" sz="1000" b="1">
                          <a:effectLst/>
                          <a:latin typeface="Calibri" panose="020F0502020204030204" pitchFamily="34" charset="0"/>
                          <a:ea typeface="Calibri" panose="020F0502020204030204" pitchFamily="34" charset="0"/>
                        </a:rPr>
                        <a:t> </a:t>
                      </a:r>
                      <a:endParaRPr lang="en-US" sz="1000">
                        <a:effectLst/>
                        <a:latin typeface="Calibri" panose="020F0502020204030204" pitchFamily="34" charset="0"/>
                        <a:ea typeface="Calibri" panose="020F0502020204030204" pitchFamily="34" charset="0"/>
                      </a:endParaRPr>
                    </a:p>
                    <a:p>
                      <a:pPr marL="0" marR="0" algn="ctr">
                        <a:lnSpc>
                          <a:spcPct val="107000"/>
                        </a:lnSpc>
                        <a:spcBef>
                          <a:spcPts val="0"/>
                        </a:spcBef>
                        <a:spcAft>
                          <a:spcPts val="800"/>
                        </a:spcAft>
                      </a:pPr>
                      <a:r>
                        <a:rPr lang="en-US" sz="1000" b="1">
                          <a:effectLst/>
                          <a:latin typeface="Calibri" panose="020F0502020204030204" pitchFamily="34" charset="0"/>
                          <a:ea typeface="Calibri" panose="020F0502020204030204" pitchFamily="34" charset="0"/>
                        </a:rPr>
                        <a:t> </a:t>
                      </a:r>
                      <a:endParaRPr lang="en-US" sz="1000">
                        <a:effectLst/>
                        <a:latin typeface="Calibri" panose="020F0502020204030204" pitchFamily="34" charset="0"/>
                        <a:ea typeface="Calibri" panose="020F0502020204030204" pitchFamily="34" charset="0"/>
                      </a:endParaRPr>
                    </a:p>
                    <a:p>
                      <a:pPr marL="0" marR="0" algn="ctr">
                        <a:lnSpc>
                          <a:spcPct val="107000"/>
                        </a:lnSpc>
                        <a:spcBef>
                          <a:spcPts val="0"/>
                        </a:spcBef>
                        <a:spcAft>
                          <a:spcPts val="800"/>
                        </a:spcAft>
                      </a:pPr>
                      <a:r>
                        <a:rPr lang="en-US" sz="1000" b="1">
                          <a:effectLst/>
                          <a:latin typeface="Calibri" panose="020F0502020204030204" pitchFamily="34" charset="0"/>
                          <a:ea typeface="Calibri" panose="020F0502020204030204" pitchFamily="34" charset="0"/>
                        </a:rPr>
                        <a:t> </a:t>
                      </a:r>
                      <a:endParaRPr lang="en-US" sz="1000">
                        <a:effectLst/>
                        <a:latin typeface="Calibri" panose="020F0502020204030204" pitchFamily="34" charset="0"/>
                        <a:ea typeface="Calibri" panose="020F0502020204030204" pitchFamily="34" charset="0"/>
                      </a:endParaRPr>
                    </a:p>
                  </a:txBody>
                  <a:tcPr marL="60063" marR="6006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800"/>
                        </a:spcAft>
                      </a:pPr>
                      <a:r>
                        <a:rPr lang="en-US" sz="1000">
                          <a:effectLst/>
                          <a:latin typeface="Calibri" panose="020F0502020204030204" pitchFamily="34" charset="0"/>
                          <a:ea typeface="Calibri" panose="020F0502020204030204" pitchFamily="34" charset="0"/>
                        </a:rPr>
                        <a:t> </a:t>
                      </a:r>
                    </a:p>
                  </a:txBody>
                  <a:tcPr marL="60063" marR="6006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800"/>
                        </a:spcAft>
                      </a:pPr>
                      <a:r>
                        <a:rPr lang="en-US" sz="1000">
                          <a:effectLst/>
                          <a:latin typeface="Calibri" panose="020F0502020204030204" pitchFamily="34" charset="0"/>
                          <a:ea typeface="Calibri" panose="020F0502020204030204" pitchFamily="34" charset="0"/>
                        </a:rPr>
                        <a:t> </a:t>
                      </a:r>
                    </a:p>
                  </a:txBody>
                  <a:tcPr marL="60063" marR="6006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347492659"/>
                  </a:ext>
                </a:extLst>
              </a:tr>
              <a:tr h="888426">
                <a:tc>
                  <a:txBody>
                    <a:bodyPr/>
                    <a:lstStyle/>
                    <a:p>
                      <a:pPr marL="0" marR="0" algn="ctr">
                        <a:lnSpc>
                          <a:spcPct val="107000"/>
                        </a:lnSpc>
                        <a:spcBef>
                          <a:spcPts val="0"/>
                        </a:spcBef>
                        <a:spcAft>
                          <a:spcPts val="800"/>
                        </a:spcAft>
                      </a:pPr>
                      <a:r>
                        <a:rPr lang="en-US" sz="1000" b="1">
                          <a:effectLst/>
                          <a:latin typeface="Calibri" panose="020F0502020204030204" pitchFamily="34" charset="0"/>
                          <a:ea typeface="Calibri" panose="020F0502020204030204" pitchFamily="34" charset="0"/>
                        </a:rPr>
                        <a:t>Evaluation</a:t>
                      </a:r>
                      <a:endParaRPr lang="en-US" sz="1000">
                        <a:effectLst/>
                        <a:latin typeface="Calibri" panose="020F0502020204030204" pitchFamily="34" charset="0"/>
                        <a:ea typeface="Calibri" panose="020F0502020204030204" pitchFamily="34" charset="0"/>
                      </a:endParaRPr>
                    </a:p>
                    <a:p>
                      <a:pPr marL="0" marR="0" algn="ctr">
                        <a:lnSpc>
                          <a:spcPct val="107000"/>
                        </a:lnSpc>
                        <a:spcBef>
                          <a:spcPts val="0"/>
                        </a:spcBef>
                        <a:spcAft>
                          <a:spcPts val="800"/>
                        </a:spcAft>
                      </a:pPr>
                      <a:r>
                        <a:rPr lang="en-US" sz="1000" b="1">
                          <a:effectLst/>
                          <a:latin typeface="Calibri" panose="020F0502020204030204" pitchFamily="34" charset="0"/>
                          <a:ea typeface="Calibri" panose="020F0502020204030204" pitchFamily="34" charset="0"/>
                        </a:rPr>
                        <a:t> </a:t>
                      </a:r>
                      <a:endParaRPr lang="en-US" sz="1000">
                        <a:effectLst/>
                        <a:latin typeface="Calibri" panose="020F0502020204030204" pitchFamily="34" charset="0"/>
                        <a:ea typeface="Calibri" panose="020F0502020204030204" pitchFamily="34" charset="0"/>
                      </a:endParaRPr>
                    </a:p>
                  </a:txBody>
                  <a:tcPr marL="60063" marR="6006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800"/>
                        </a:spcAft>
                      </a:pPr>
                      <a:r>
                        <a:rPr lang="en-US" sz="1000" b="1">
                          <a:effectLst/>
                          <a:latin typeface="Calibri" panose="020F0502020204030204" pitchFamily="34" charset="0"/>
                          <a:ea typeface="Calibri" panose="020F0502020204030204" pitchFamily="34" charset="0"/>
                        </a:rPr>
                        <a:t> </a:t>
                      </a:r>
                      <a:endParaRPr lang="en-US" sz="1000">
                        <a:effectLst/>
                        <a:latin typeface="Calibri" panose="020F0502020204030204" pitchFamily="34" charset="0"/>
                        <a:ea typeface="Calibri" panose="020F0502020204030204" pitchFamily="34" charset="0"/>
                      </a:endParaRPr>
                    </a:p>
                    <a:p>
                      <a:pPr marL="0" marR="0" algn="ctr">
                        <a:lnSpc>
                          <a:spcPct val="107000"/>
                        </a:lnSpc>
                        <a:spcBef>
                          <a:spcPts val="0"/>
                        </a:spcBef>
                        <a:spcAft>
                          <a:spcPts val="800"/>
                        </a:spcAft>
                      </a:pPr>
                      <a:r>
                        <a:rPr lang="en-US" sz="1000" b="1">
                          <a:effectLst/>
                          <a:latin typeface="Calibri" panose="020F0502020204030204" pitchFamily="34" charset="0"/>
                          <a:ea typeface="Calibri" panose="020F0502020204030204" pitchFamily="34" charset="0"/>
                        </a:rPr>
                        <a:t> </a:t>
                      </a:r>
                      <a:endParaRPr lang="en-US" sz="1000">
                        <a:effectLst/>
                        <a:latin typeface="Calibri" panose="020F0502020204030204" pitchFamily="34" charset="0"/>
                        <a:ea typeface="Calibri" panose="020F0502020204030204" pitchFamily="34" charset="0"/>
                      </a:endParaRPr>
                    </a:p>
                    <a:p>
                      <a:pPr marL="0" marR="0" algn="ctr">
                        <a:lnSpc>
                          <a:spcPct val="107000"/>
                        </a:lnSpc>
                        <a:spcBef>
                          <a:spcPts val="0"/>
                        </a:spcBef>
                        <a:spcAft>
                          <a:spcPts val="800"/>
                        </a:spcAft>
                      </a:pPr>
                      <a:r>
                        <a:rPr lang="en-US" sz="1000" b="1">
                          <a:effectLst/>
                          <a:latin typeface="Calibri" panose="020F0502020204030204" pitchFamily="34" charset="0"/>
                          <a:ea typeface="Calibri" panose="020F0502020204030204" pitchFamily="34" charset="0"/>
                        </a:rPr>
                        <a:t> </a:t>
                      </a:r>
                      <a:endParaRPr lang="en-US" sz="1000">
                        <a:effectLst/>
                        <a:latin typeface="Calibri" panose="020F0502020204030204" pitchFamily="34" charset="0"/>
                        <a:ea typeface="Calibri" panose="020F0502020204030204" pitchFamily="34" charset="0"/>
                      </a:endParaRPr>
                    </a:p>
                    <a:p>
                      <a:pPr marL="0" marR="0" algn="ctr">
                        <a:lnSpc>
                          <a:spcPct val="107000"/>
                        </a:lnSpc>
                        <a:spcBef>
                          <a:spcPts val="0"/>
                        </a:spcBef>
                        <a:spcAft>
                          <a:spcPts val="800"/>
                        </a:spcAft>
                      </a:pPr>
                      <a:r>
                        <a:rPr lang="en-US" sz="1000" b="1">
                          <a:effectLst/>
                          <a:latin typeface="Calibri" panose="020F0502020204030204" pitchFamily="34" charset="0"/>
                          <a:ea typeface="Calibri" panose="020F0502020204030204" pitchFamily="34" charset="0"/>
                        </a:rPr>
                        <a:t> </a:t>
                      </a:r>
                      <a:endParaRPr lang="en-US" sz="1000">
                        <a:effectLst/>
                        <a:latin typeface="Calibri" panose="020F0502020204030204" pitchFamily="34" charset="0"/>
                        <a:ea typeface="Calibri" panose="020F0502020204030204" pitchFamily="34" charset="0"/>
                      </a:endParaRPr>
                    </a:p>
                  </a:txBody>
                  <a:tcPr marL="60063" marR="6006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800"/>
                        </a:spcAft>
                      </a:pPr>
                      <a:r>
                        <a:rPr lang="en-US" sz="1000">
                          <a:effectLst/>
                          <a:latin typeface="Calibri" panose="020F0502020204030204" pitchFamily="34" charset="0"/>
                          <a:ea typeface="Calibri" panose="020F0502020204030204" pitchFamily="34" charset="0"/>
                        </a:rPr>
                        <a:t> </a:t>
                      </a:r>
                    </a:p>
                  </a:txBody>
                  <a:tcPr marL="60063" marR="6006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800"/>
                        </a:spcAft>
                      </a:pPr>
                      <a:r>
                        <a:rPr lang="en-US" sz="1000" dirty="0">
                          <a:effectLst/>
                          <a:latin typeface="Calibri" panose="020F0502020204030204" pitchFamily="34" charset="0"/>
                          <a:ea typeface="Calibri" panose="020F0502020204030204" pitchFamily="34" charset="0"/>
                        </a:rPr>
                        <a:t> </a:t>
                      </a:r>
                    </a:p>
                  </a:txBody>
                  <a:tcPr marL="60063" marR="6006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010179431"/>
                  </a:ext>
                </a:extLst>
              </a:tr>
            </a:tbl>
          </a:graphicData>
        </a:graphic>
      </p:graphicFrame>
      <p:sp>
        <p:nvSpPr>
          <p:cNvPr id="5" name="Content Placeholder 3">
            <a:extLst>
              <a:ext uri="{FF2B5EF4-FFF2-40B4-BE49-F238E27FC236}">
                <a16:creationId xmlns:a16="http://schemas.microsoft.com/office/drawing/2014/main" id="{A6DF5559-38D6-45DD-AAE4-853A7C08065D}"/>
              </a:ext>
            </a:extLst>
          </p:cNvPr>
          <p:cNvSpPr txBox="1">
            <a:spLocks/>
          </p:cNvSpPr>
          <p:nvPr/>
        </p:nvSpPr>
        <p:spPr>
          <a:xfrm>
            <a:off x="1339321" y="1443709"/>
            <a:ext cx="8485485" cy="550132"/>
          </a:xfrm>
          <a:prstGeom prst="rect">
            <a:avLst/>
          </a:prstGeom>
        </p:spPr>
        <p:txBody>
          <a:bodyPr vert="horz" lIns="91440" tIns="45720" rIns="91440" bIns="45720" rtlCol="0">
            <a:normAutofit fontScale="625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dirty="0"/>
              <a:t>UDL Lesson plan: template for outdoor activity</a:t>
            </a:r>
          </a:p>
          <a:p>
            <a:pPr marL="0" indent="0">
              <a:buFont typeface="Arial" panose="020B0604020202020204" pitchFamily="34" charset="0"/>
              <a:buNone/>
            </a:pPr>
            <a:r>
              <a:rPr lang="en-US" sz="1800" dirty="0">
                <a:latin typeface="Calibri" panose="020F0502020204030204" pitchFamily="34" charset="0"/>
                <a:ea typeface="Calibri" panose="020F0502020204030204" pitchFamily="34" charset="0"/>
              </a:rPr>
              <a:t>I am teaching ___________(chapter) in ______________ (subject) to ________ (class) students.</a:t>
            </a:r>
          </a:p>
          <a:p>
            <a:pPr marL="0" indent="0">
              <a:buFont typeface="Arial" panose="020B0604020202020204" pitchFamily="34" charset="0"/>
              <a:buNone/>
            </a:pPr>
            <a:endParaRPr lang="en-US" dirty="0"/>
          </a:p>
        </p:txBody>
      </p:sp>
    </p:spTree>
    <p:extLst>
      <p:ext uri="{BB962C8B-B14F-4D97-AF65-F5344CB8AC3E}">
        <p14:creationId xmlns:p14="http://schemas.microsoft.com/office/powerpoint/2010/main" val="98576093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D369B06-9012-4193-BCF5-B4CDDA97F4CB}"/>
              </a:ext>
            </a:extLst>
          </p:cNvPr>
          <p:cNvSpPr>
            <a:spLocks noGrp="1"/>
          </p:cNvSpPr>
          <p:nvPr>
            <p:ph idx="1"/>
          </p:nvPr>
        </p:nvSpPr>
        <p:spPr>
          <a:xfrm>
            <a:off x="496163" y="1129554"/>
            <a:ext cx="11199674" cy="5576806"/>
          </a:xfrm>
        </p:spPr>
        <p:txBody>
          <a:bodyPr>
            <a:noAutofit/>
          </a:bodyPr>
          <a:lstStyle/>
          <a:p>
            <a:pPr marL="0" indent="0">
              <a:buNone/>
            </a:pPr>
            <a:r>
              <a:rPr lang="en-US" dirty="0"/>
              <a:t>Did you know?</a:t>
            </a:r>
          </a:p>
          <a:p>
            <a:pPr marL="0" indent="0">
              <a:buNone/>
            </a:pPr>
            <a:r>
              <a:rPr lang="en-US" dirty="0"/>
              <a:t>The National Education Plan (NESP) III 2017-2021 reports significant achievements… The number of schools has also increased from 3,400 to 16,400.</a:t>
            </a:r>
          </a:p>
          <a:p>
            <a:pPr marL="0" indent="0">
              <a:buNone/>
            </a:pPr>
            <a:r>
              <a:rPr lang="en-US" dirty="0"/>
              <a:t>Despite these achievements, NESP III recognizes that there is still much to do with regards to equity, girls’ education and improving access and efficiency. </a:t>
            </a:r>
            <a:r>
              <a:rPr lang="en-US" dirty="0">
                <a:highlight>
                  <a:srgbClr val="FFFF00"/>
                </a:highlight>
              </a:rPr>
              <a:t>Even with the increase in girls’ enrollment, many provinces have very low female students reported, with ranges as low as 14%.</a:t>
            </a:r>
            <a:r>
              <a:rPr lang="en-US" dirty="0"/>
              <a:t> The availability of female teachers is also a challenge, with NESP III reporting an average of 33% nationwide, ranging from 74% in some provinces to as low as 1.8%.</a:t>
            </a:r>
          </a:p>
          <a:p>
            <a:pPr marL="0" indent="0">
              <a:buNone/>
            </a:pPr>
            <a:r>
              <a:rPr lang="en-US" dirty="0"/>
              <a:t>Ref: </a:t>
            </a:r>
            <a:r>
              <a:rPr lang="en-US" dirty="0">
                <a:hlinkClick r:id="rId3"/>
              </a:rPr>
              <a:t>https://www.globalpartnership.org/where-we-work/afghanistan</a:t>
            </a:r>
            <a:endParaRPr lang="en-US" dirty="0"/>
          </a:p>
          <a:p>
            <a:pPr marL="0" indent="0">
              <a:buNone/>
            </a:pPr>
            <a:r>
              <a:rPr lang="en-US" dirty="0"/>
              <a:t> or in the folder: Education in Afghanistan _ Global Partnership for Education</a:t>
            </a:r>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p:txBody>
      </p:sp>
      <p:pic>
        <p:nvPicPr>
          <p:cNvPr id="4" name="Picture 3">
            <a:extLst>
              <a:ext uri="{FF2B5EF4-FFF2-40B4-BE49-F238E27FC236}">
                <a16:creationId xmlns:a16="http://schemas.microsoft.com/office/drawing/2014/main" id="{1FD71203-8078-4BBE-9E8C-74FE856E9581}"/>
              </a:ext>
            </a:extLst>
          </p:cNvPr>
          <p:cNvPicPr>
            <a:picLocks noChangeAspect="1"/>
          </p:cNvPicPr>
          <p:nvPr/>
        </p:nvPicPr>
        <p:blipFill>
          <a:blip r:embed="rId4"/>
          <a:stretch>
            <a:fillRect/>
          </a:stretch>
        </p:blipFill>
        <p:spPr>
          <a:xfrm>
            <a:off x="722086" y="151641"/>
            <a:ext cx="10973751" cy="977912"/>
          </a:xfrm>
          <a:prstGeom prst="rect">
            <a:avLst/>
          </a:prstGeom>
        </p:spPr>
      </p:pic>
    </p:spTree>
    <p:extLst>
      <p:ext uri="{BB962C8B-B14F-4D97-AF65-F5344CB8AC3E}">
        <p14:creationId xmlns:p14="http://schemas.microsoft.com/office/powerpoint/2010/main" val="309167101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0A272100-34A3-4204-827D-C6719A4D7FDF}"/>
              </a:ext>
            </a:extLst>
          </p:cNvPr>
          <p:cNvSpPr>
            <a:spLocks noGrp="1"/>
          </p:cNvSpPr>
          <p:nvPr>
            <p:ph type="title"/>
          </p:nvPr>
        </p:nvSpPr>
        <p:spPr>
          <a:xfrm>
            <a:off x="954314" y="1337583"/>
            <a:ext cx="10515600" cy="1325563"/>
          </a:xfrm>
        </p:spPr>
        <p:txBody>
          <a:bodyPr/>
          <a:lstStyle/>
          <a:p>
            <a:r>
              <a:rPr lang="en-US" dirty="0"/>
              <a:t>Did you Know</a:t>
            </a:r>
          </a:p>
        </p:txBody>
      </p:sp>
      <p:sp>
        <p:nvSpPr>
          <p:cNvPr id="5" name="Content Placeholder 4">
            <a:extLst>
              <a:ext uri="{FF2B5EF4-FFF2-40B4-BE49-F238E27FC236}">
                <a16:creationId xmlns:a16="http://schemas.microsoft.com/office/drawing/2014/main" id="{212E1052-6991-43B3-9312-2818DA351B65}"/>
              </a:ext>
            </a:extLst>
          </p:cNvPr>
          <p:cNvSpPr>
            <a:spLocks noGrp="1"/>
          </p:cNvSpPr>
          <p:nvPr>
            <p:ph idx="1"/>
          </p:nvPr>
        </p:nvSpPr>
        <p:spPr>
          <a:xfrm>
            <a:off x="838200" y="2506662"/>
            <a:ext cx="10515600" cy="4351338"/>
          </a:xfrm>
        </p:spPr>
        <p:txBody>
          <a:bodyPr>
            <a:normAutofit lnSpcReduction="10000"/>
          </a:bodyPr>
          <a:lstStyle/>
          <a:p>
            <a:r>
              <a:rPr lang="en-US" dirty="0"/>
              <a:t>SOLUTION, INNOVATION, AND IMPACT</a:t>
            </a:r>
          </a:p>
          <a:p>
            <a:endParaRPr lang="en-US" dirty="0"/>
          </a:p>
          <a:p>
            <a:r>
              <a:rPr lang="en-US" dirty="0"/>
              <a:t>AOAD is the first national organization to introduce Universal Design and to create accessible educational environments for children with disabilities. To make public schools accessible, AOAD reached out to accessibility consultations, and local assessments were conducted. The organization then enabled the better inclusion of children with disabilities by equipping schools with accessible ramps, handrails, washing rooms, and drinking water installations. To date, approximately 100 schools have been adapted.</a:t>
            </a:r>
          </a:p>
          <a:p>
            <a:r>
              <a:rPr lang="en-US" dirty="0"/>
              <a:t>Ref: https://zeroproject.org/practice/pra181516afg-factsheet/</a:t>
            </a:r>
          </a:p>
        </p:txBody>
      </p:sp>
      <p:pic>
        <p:nvPicPr>
          <p:cNvPr id="2" name="Picture 1">
            <a:extLst>
              <a:ext uri="{FF2B5EF4-FFF2-40B4-BE49-F238E27FC236}">
                <a16:creationId xmlns:a16="http://schemas.microsoft.com/office/drawing/2014/main" id="{CF0A922A-7D50-4B35-A62E-4A573C2D0380}"/>
              </a:ext>
            </a:extLst>
          </p:cNvPr>
          <p:cNvPicPr>
            <a:picLocks noChangeAspect="1"/>
          </p:cNvPicPr>
          <p:nvPr/>
        </p:nvPicPr>
        <p:blipFill>
          <a:blip r:embed="rId3"/>
          <a:stretch>
            <a:fillRect/>
          </a:stretch>
        </p:blipFill>
        <p:spPr>
          <a:xfrm>
            <a:off x="838200" y="0"/>
            <a:ext cx="10973751" cy="1432684"/>
          </a:xfrm>
          <a:prstGeom prst="rect">
            <a:avLst/>
          </a:prstGeom>
        </p:spPr>
      </p:pic>
    </p:spTree>
    <p:extLst>
      <p:ext uri="{BB962C8B-B14F-4D97-AF65-F5344CB8AC3E}">
        <p14:creationId xmlns:p14="http://schemas.microsoft.com/office/powerpoint/2010/main" val="194064882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1CFAE0-6D96-4FFC-A992-7AEF3D450993}"/>
              </a:ext>
            </a:extLst>
          </p:cNvPr>
          <p:cNvSpPr>
            <a:spLocks noGrp="1"/>
          </p:cNvSpPr>
          <p:nvPr>
            <p:ph type="title"/>
          </p:nvPr>
        </p:nvSpPr>
        <p:spPr>
          <a:xfrm>
            <a:off x="2705100" y="1296987"/>
            <a:ext cx="5905500" cy="284163"/>
          </a:xfrm>
        </p:spPr>
        <p:txBody>
          <a:bodyPr>
            <a:normAutofit fontScale="90000"/>
          </a:bodyPr>
          <a:lstStyle/>
          <a:p>
            <a:r>
              <a:rPr lang="en-US" sz="3600" dirty="0"/>
              <a:t>Structured Reflection session</a:t>
            </a:r>
          </a:p>
        </p:txBody>
      </p:sp>
      <p:graphicFrame>
        <p:nvGraphicFramePr>
          <p:cNvPr id="7" name="Table 7">
            <a:extLst>
              <a:ext uri="{FF2B5EF4-FFF2-40B4-BE49-F238E27FC236}">
                <a16:creationId xmlns:a16="http://schemas.microsoft.com/office/drawing/2014/main" id="{A024E1AE-0070-436A-BFAB-DD8AD65BF36D}"/>
              </a:ext>
            </a:extLst>
          </p:cNvPr>
          <p:cNvGraphicFramePr>
            <a:graphicFrameLocks noGrp="1"/>
          </p:cNvGraphicFramePr>
          <p:nvPr>
            <p:ph idx="1"/>
            <p:extLst>
              <p:ext uri="{D42A27DB-BD31-4B8C-83A1-F6EECF244321}">
                <p14:modId xmlns:p14="http://schemas.microsoft.com/office/powerpoint/2010/main" val="4077943060"/>
              </p:ext>
            </p:extLst>
          </p:nvPr>
        </p:nvGraphicFramePr>
        <p:xfrm>
          <a:off x="838200" y="1825624"/>
          <a:ext cx="10972800" cy="5032375"/>
        </p:xfrm>
        <a:graphic>
          <a:graphicData uri="http://schemas.openxmlformats.org/drawingml/2006/table">
            <a:tbl>
              <a:tblPr firstRow="1" bandRow="1">
                <a:tableStyleId>{5C22544A-7EE6-4342-B048-85BDC9FD1C3A}</a:tableStyleId>
              </a:tblPr>
              <a:tblGrid>
                <a:gridCol w="2683566">
                  <a:extLst>
                    <a:ext uri="{9D8B030D-6E8A-4147-A177-3AD203B41FA5}">
                      <a16:colId xmlns:a16="http://schemas.microsoft.com/office/drawing/2014/main" val="3190281896"/>
                    </a:ext>
                  </a:extLst>
                </a:gridCol>
                <a:gridCol w="4472610">
                  <a:extLst>
                    <a:ext uri="{9D8B030D-6E8A-4147-A177-3AD203B41FA5}">
                      <a16:colId xmlns:a16="http://schemas.microsoft.com/office/drawing/2014/main" val="1853982526"/>
                    </a:ext>
                  </a:extLst>
                </a:gridCol>
                <a:gridCol w="3816624">
                  <a:extLst>
                    <a:ext uri="{9D8B030D-6E8A-4147-A177-3AD203B41FA5}">
                      <a16:colId xmlns:a16="http://schemas.microsoft.com/office/drawing/2014/main" val="3700279369"/>
                    </a:ext>
                  </a:extLst>
                </a:gridCol>
              </a:tblGrid>
              <a:tr h="399743">
                <a:tc>
                  <a:txBody>
                    <a:bodyPr/>
                    <a:lstStyle/>
                    <a:p>
                      <a:r>
                        <a:rPr lang="en-US" dirty="0"/>
                        <a:t>How</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dirty="0"/>
                        <a:t>Why/What/Which/When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dirty="0"/>
                        <a:t>So What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367842112"/>
                  </a:ext>
                </a:extLst>
              </a:tr>
              <a:tr h="689967">
                <a:tc>
                  <a:txBody>
                    <a:bodyPr/>
                    <a:lstStyle/>
                    <a:p>
                      <a:r>
                        <a:rPr lang="en-US" dirty="0"/>
                        <a:t>Positive emotion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dirty="0"/>
                        <a:t>What went well for you?</a:t>
                      </a:r>
                    </a:p>
                    <a:p>
                      <a:r>
                        <a:rPr lang="en-US" dirty="0"/>
                        <a:t>Feedback for the facilitator’s presentation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637872150"/>
                  </a:ext>
                </a:extLst>
              </a:tr>
              <a:tr h="985666">
                <a:tc>
                  <a:txBody>
                    <a:bodyPr/>
                    <a:lstStyle/>
                    <a:p>
                      <a:r>
                        <a:rPr lang="en-US" dirty="0"/>
                        <a:t>involvement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dirty="0"/>
                        <a:t>Which activity gave you insights? </a:t>
                      </a:r>
                    </a:p>
                    <a:p>
                      <a:r>
                        <a:rPr lang="en-US" dirty="0"/>
                        <a:t>Which activity kept you engaged?</a:t>
                      </a:r>
                    </a:p>
                    <a:p>
                      <a:r>
                        <a:rPr lang="en-US" dirty="0"/>
                        <a:t>Which aspect were difficult/easy?</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519192532"/>
                  </a:ext>
                </a:extLst>
              </a:tr>
              <a:tr h="985666">
                <a:tc>
                  <a:txBody>
                    <a:bodyPr/>
                    <a:lstStyle/>
                    <a:p>
                      <a:r>
                        <a:rPr lang="en-US" dirty="0"/>
                        <a:t>Peer relationships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dirty="0"/>
                        <a:t>What was your experience in communicating? With facilitator/coparticipants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826418242"/>
                  </a:ext>
                </a:extLst>
              </a:tr>
              <a:tr h="1281366">
                <a:tc>
                  <a:txBody>
                    <a:bodyPr/>
                    <a:lstStyle/>
                    <a:p>
                      <a:r>
                        <a:rPr lang="en-US" dirty="0"/>
                        <a:t>Understanding</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dirty="0"/>
                        <a:t>What were your expectations for the day?</a:t>
                      </a:r>
                    </a:p>
                    <a:p>
                      <a:r>
                        <a:rPr lang="en-US" dirty="0"/>
                        <a:t>What do you want to share or get clarification from the facilitator? What more are you expecting from tomorrow?</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223872132"/>
                  </a:ext>
                </a:extLst>
              </a:tr>
              <a:tr h="689967">
                <a:tc>
                  <a:txBody>
                    <a:bodyPr/>
                    <a:lstStyle/>
                    <a:p>
                      <a:r>
                        <a:rPr lang="en-US" dirty="0"/>
                        <a:t>Achievement/</a:t>
                      </a:r>
                    </a:p>
                    <a:p>
                      <a:r>
                        <a:rPr lang="en-US" dirty="0"/>
                        <a:t>Accomplishment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dirty="0"/>
                        <a:t>Why are you satisfied/not satisfied?</a:t>
                      </a:r>
                    </a:p>
                    <a:p>
                      <a:r>
                        <a:rPr lang="en-US" dirty="0"/>
                        <a:t>What is your takeaway?</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202410267"/>
                  </a:ext>
                </a:extLst>
              </a:tr>
            </a:tbl>
          </a:graphicData>
        </a:graphic>
      </p:graphicFrame>
      <p:pic>
        <p:nvPicPr>
          <p:cNvPr id="4" name="Picture 3">
            <a:extLst>
              <a:ext uri="{FF2B5EF4-FFF2-40B4-BE49-F238E27FC236}">
                <a16:creationId xmlns:a16="http://schemas.microsoft.com/office/drawing/2014/main" id="{FB3663E6-616D-4FB1-AD14-A8D1632B2A53}"/>
              </a:ext>
            </a:extLst>
          </p:cNvPr>
          <p:cNvPicPr>
            <a:picLocks noChangeAspect="1"/>
          </p:cNvPicPr>
          <p:nvPr/>
        </p:nvPicPr>
        <p:blipFill>
          <a:blip r:embed="rId3"/>
          <a:stretch>
            <a:fillRect/>
          </a:stretch>
        </p:blipFill>
        <p:spPr>
          <a:xfrm>
            <a:off x="1577686" y="103187"/>
            <a:ext cx="8742219" cy="1066800"/>
          </a:xfrm>
          <a:prstGeom prst="rect">
            <a:avLst/>
          </a:prstGeom>
        </p:spPr>
      </p:pic>
    </p:spTree>
    <p:extLst>
      <p:ext uri="{BB962C8B-B14F-4D97-AF65-F5344CB8AC3E}">
        <p14:creationId xmlns:p14="http://schemas.microsoft.com/office/powerpoint/2010/main" val="389352726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E4103A-8E32-4667-B8B9-CD0F7D8CFC9E}"/>
              </a:ext>
            </a:extLst>
          </p:cNvPr>
          <p:cNvSpPr>
            <a:spLocks noGrp="1"/>
          </p:cNvSpPr>
          <p:nvPr>
            <p:ph type="title"/>
          </p:nvPr>
        </p:nvSpPr>
        <p:spPr/>
        <p:txBody>
          <a:bodyPr/>
          <a:lstStyle/>
          <a:p>
            <a:r>
              <a:rPr lang="en-US" dirty="0"/>
              <a:t>Conclusion</a:t>
            </a:r>
          </a:p>
        </p:txBody>
      </p:sp>
      <p:sp>
        <p:nvSpPr>
          <p:cNvPr id="3" name="Content Placeholder 2">
            <a:extLst>
              <a:ext uri="{FF2B5EF4-FFF2-40B4-BE49-F238E27FC236}">
                <a16:creationId xmlns:a16="http://schemas.microsoft.com/office/drawing/2014/main" id="{F42F83EB-86CD-4CF4-BB6B-F18A14245931}"/>
              </a:ext>
            </a:extLst>
          </p:cNvPr>
          <p:cNvSpPr>
            <a:spLocks noGrp="1"/>
          </p:cNvSpPr>
          <p:nvPr>
            <p:ph idx="1"/>
          </p:nvPr>
        </p:nvSpPr>
        <p:spPr/>
        <p:txBody>
          <a:bodyPr>
            <a:normAutofit fontScale="92500" lnSpcReduction="10000"/>
          </a:bodyPr>
          <a:lstStyle/>
          <a:p>
            <a:pPr marL="0" marR="0">
              <a:lnSpc>
                <a:spcPct val="106000"/>
              </a:lnSpc>
              <a:spcBef>
                <a:spcPts val="0"/>
              </a:spcBef>
              <a:spcAft>
                <a:spcPts val="800"/>
              </a:spcAft>
            </a:pPr>
            <a:r>
              <a:rPr lang="en-US" sz="2800" dirty="0">
                <a:solidFill>
                  <a:srgbClr val="2F5496"/>
                </a:solidFill>
                <a:effectLst/>
                <a:latin typeface="Calibri" panose="020F0502020204030204" pitchFamily="34" charset="0"/>
                <a:ea typeface="Times New Roman" panose="02020603050405020304" pitchFamily="18" charset="0"/>
                <a:cs typeface="Calibri" panose="020F0502020204030204" pitchFamily="34" charset="0"/>
              </a:rPr>
              <a:t>Five different knowledge bases to be able to conduct classroom observations , to provide constructive feedback, document effective practices to promote inclusivity and share them during TLC .</a:t>
            </a:r>
            <a:endParaRPr lang="en-US" sz="2400" dirty="0">
              <a:effectLst/>
              <a:latin typeface="Calibri" panose="020F0502020204030204" pitchFamily="34" charset="0"/>
              <a:ea typeface="Calibri" panose="020F0502020204030204" pitchFamily="34" charset="0"/>
            </a:endParaRPr>
          </a:p>
          <a:p>
            <a:pPr marL="0" marR="0" indent="0">
              <a:lnSpc>
                <a:spcPct val="106000"/>
              </a:lnSpc>
              <a:spcBef>
                <a:spcPts val="0"/>
              </a:spcBef>
              <a:spcAft>
                <a:spcPts val="800"/>
              </a:spcAft>
              <a:buNone/>
            </a:pPr>
            <a:endParaRPr lang="en-US" sz="2400" dirty="0">
              <a:effectLst/>
              <a:latin typeface="Calibri" panose="020F0502020204030204" pitchFamily="34" charset="0"/>
              <a:ea typeface="Calibri" panose="020F0502020204030204" pitchFamily="34" charset="0"/>
            </a:endParaRPr>
          </a:p>
          <a:p>
            <a:pPr marL="0" marR="0" indent="0">
              <a:lnSpc>
                <a:spcPct val="106000"/>
              </a:lnSpc>
              <a:spcBef>
                <a:spcPts val="0"/>
              </a:spcBef>
              <a:spcAft>
                <a:spcPts val="800"/>
              </a:spcAft>
              <a:buNone/>
            </a:pPr>
            <a:r>
              <a:rPr lang="en-US" sz="2800" dirty="0">
                <a:solidFill>
                  <a:srgbClr val="2F5496"/>
                </a:solidFill>
                <a:effectLst/>
                <a:latin typeface="Calibri" panose="020F0502020204030204" pitchFamily="34" charset="0"/>
                <a:ea typeface="Times New Roman" panose="02020603050405020304" pitchFamily="18" charset="0"/>
                <a:cs typeface="Calibri" panose="020F0502020204030204" pitchFamily="34" charset="0"/>
              </a:rPr>
              <a:t>•Knowledge of Pedagogical Approaches</a:t>
            </a:r>
            <a:endParaRPr lang="en-US" sz="2400" dirty="0">
              <a:effectLst/>
              <a:latin typeface="Calibri" panose="020F0502020204030204" pitchFamily="34" charset="0"/>
              <a:ea typeface="Calibri" panose="020F0502020204030204" pitchFamily="34" charset="0"/>
            </a:endParaRPr>
          </a:p>
          <a:p>
            <a:pPr marL="0" marR="0" indent="0">
              <a:lnSpc>
                <a:spcPct val="106000"/>
              </a:lnSpc>
              <a:spcBef>
                <a:spcPts val="0"/>
              </a:spcBef>
              <a:spcAft>
                <a:spcPts val="800"/>
              </a:spcAft>
              <a:buNone/>
            </a:pPr>
            <a:r>
              <a:rPr lang="en-US" sz="2800" dirty="0">
                <a:solidFill>
                  <a:srgbClr val="2F5496"/>
                </a:solidFill>
                <a:effectLst/>
                <a:latin typeface="Calibri" panose="020F0502020204030204" pitchFamily="34" charset="0"/>
                <a:ea typeface="Times New Roman" panose="02020603050405020304" pitchFamily="18" charset="0"/>
                <a:cs typeface="Calibri" panose="020F0502020204030204" pitchFamily="34" charset="0"/>
              </a:rPr>
              <a:t>•Knowledge of learning and teaching processes</a:t>
            </a:r>
            <a:endParaRPr lang="en-US" sz="2400" dirty="0">
              <a:effectLst/>
              <a:latin typeface="Calibri" panose="020F0502020204030204" pitchFamily="34" charset="0"/>
              <a:ea typeface="Calibri" panose="020F0502020204030204" pitchFamily="34" charset="0"/>
            </a:endParaRPr>
          </a:p>
          <a:p>
            <a:pPr marL="0" marR="0" indent="0">
              <a:lnSpc>
                <a:spcPct val="106000"/>
              </a:lnSpc>
              <a:spcBef>
                <a:spcPts val="0"/>
              </a:spcBef>
              <a:spcAft>
                <a:spcPts val="800"/>
              </a:spcAft>
              <a:buNone/>
            </a:pPr>
            <a:r>
              <a:rPr lang="en-US" sz="2800" dirty="0">
                <a:solidFill>
                  <a:srgbClr val="2F5496"/>
                </a:solidFill>
                <a:effectLst/>
                <a:latin typeface="Calibri" panose="020F0502020204030204" pitchFamily="34" charset="0"/>
                <a:ea typeface="Times New Roman" panose="02020603050405020304" pitchFamily="18" charset="0"/>
                <a:cs typeface="Calibri" panose="020F0502020204030204" pitchFamily="34" charset="0"/>
              </a:rPr>
              <a:t>•Knowledge of learning theories</a:t>
            </a:r>
            <a:endParaRPr lang="en-US" sz="2400" dirty="0">
              <a:effectLst/>
              <a:latin typeface="Calibri" panose="020F0502020204030204" pitchFamily="34" charset="0"/>
              <a:ea typeface="Calibri" panose="020F0502020204030204" pitchFamily="34" charset="0"/>
            </a:endParaRPr>
          </a:p>
          <a:p>
            <a:pPr marL="0" marR="0" indent="0">
              <a:lnSpc>
                <a:spcPct val="106000"/>
              </a:lnSpc>
              <a:spcBef>
                <a:spcPts val="0"/>
              </a:spcBef>
              <a:spcAft>
                <a:spcPts val="800"/>
              </a:spcAft>
              <a:buNone/>
            </a:pPr>
            <a:r>
              <a:rPr lang="en-US" sz="2800" dirty="0">
                <a:solidFill>
                  <a:srgbClr val="2F5496"/>
                </a:solidFill>
                <a:effectLst/>
                <a:latin typeface="Calibri" panose="020F0502020204030204" pitchFamily="34" charset="0"/>
                <a:ea typeface="Times New Roman" panose="02020603050405020304" pitchFamily="18" charset="0"/>
                <a:cs typeface="Calibri" panose="020F0502020204030204" pitchFamily="34" charset="0"/>
              </a:rPr>
              <a:t>•Knowledge of digital pedagogy</a:t>
            </a:r>
            <a:endParaRPr lang="en-US" sz="2400" dirty="0">
              <a:effectLst/>
              <a:latin typeface="Calibri" panose="020F0502020204030204" pitchFamily="34" charset="0"/>
              <a:ea typeface="Calibri" panose="020F0502020204030204" pitchFamily="34" charset="0"/>
            </a:endParaRPr>
          </a:p>
          <a:p>
            <a:pPr marL="0" indent="0">
              <a:buNone/>
            </a:pPr>
            <a:r>
              <a:rPr lang="en-US" sz="2800" dirty="0">
                <a:solidFill>
                  <a:srgbClr val="2F5496"/>
                </a:solidFill>
                <a:effectLst/>
                <a:latin typeface="Calibri" panose="020F0502020204030204" pitchFamily="34" charset="0"/>
                <a:ea typeface="Times New Roman" panose="02020603050405020304" pitchFamily="18" charset="0"/>
              </a:rPr>
              <a:t>•Child Psychology</a:t>
            </a:r>
            <a:endParaRPr lang="en-US" dirty="0"/>
          </a:p>
        </p:txBody>
      </p:sp>
      <p:pic>
        <p:nvPicPr>
          <p:cNvPr id="5" name="Picture 4">
            <a:extLst>
              <a:ext uri="{FF2B5EF4-FFF2-40B4-BE49-F238E27FC236}">
                <a16:creationId xmlns:a16="http://schemas.microsoft.com/office/drawing/2014/main" id="{AEF6D5FB-E8ED-4BCA-B602-181A93960B2E}"/>
              </a:ext>
            </a:extLst>
          </p:cNvPr>
          <p:cNvPicPr>
            <a:picLocks noChangeAspect="1"/>
          </p:cNvPicPr>
          <p:nvPr/>
        </p:nvPicPr>
        <p:blipFill>
          <a:blip r:embed="rId3"/>
          <a:stretch>
            <a:fillRect/>
          </a:stretch>
        </p:blipFill>
        <p:spPr>
          <a:xfrm>
            <a:off x="762000" y="-35305"/>
            <a:ext cx="10973751" cy="1432684"/>
          </a:xfrm>
          <a:prstGeom prst="rect">
            <a:avLst/>
          </a:prstGeom>
        </p:spPr>
      </p:pic>
    </p:spTree>
    <p:extLst>
      <p:ext uri="{BB962C8B-B14F-4D97-AF65-F5344CB8AC3E}">
        <p14:creationId xmlns:p14="http://schemas.microsoft.com/office/powerpoint/2010/main" val="7912915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683F003-B619-410E-A7C2-756DDFD24B4B}"/>
              </a:ext>
            </a:extLst>
          </p:cNvPr>
          <p:cNvSpPr>
            <a:spLocks noGrp="1"/>
          </p:cNvSpPr>
          <p:nvPr>
            <p:ph idx="1"/>
          </p:nvPr>
        </p:nvSpPr>
        <p:spPr>
          <a:xfrm>
            <a:off x="1347538" y="1432684"/>
            <a:ext cx="10074968" cy="4712193"/>
          </a:xfrm>
        </p:spPr>
        <p:txBody>
          <a:bodyPr>
            <a:normAutofit/>
          </a:bodyPr>
          <a:lstStyle/>
          <a:p>
            <a:r>
              <a:rPr lang="en-US" dirty="0"/>
              <a:t>Review of Day 1</a:t>
            </a:r>
          </a:p>
          <a:p>
            <a:pPr lvl="2"/>
            <a:r>
              <a:rPr lang="en-US" sz="2400" dirty="0"/>
              <a:t>Barriers to education</a:t>
            </a:r>
          </a:p>
          <a:p>
            <a:pPr lvl="2"/>
            <a:r>
              <a:rPr lang="en-US" sz="2400" dirty="0"/>
              <a:t>Indicators of the barriers to education/schooling</a:t>
            </a:r>
          </a:p>
          <a:p>
            <a:r>
              <a:rPr lang="en-US" dirty="0"/>
              <a:t>Review of Day 2</a:t>
            </a:r>
          </a:p>
          <a:p>
            <a:pPr lvl="2"/>
            <a:r>
              <a:rPr lang="en-US" sz="2400" dirty="0"/>
              <a:t>Exclusion is one of the barriers which arises out of prejudice, stereotyping and leads to discrimination.</a:t>
            </a:r>
          </a:p>
          <a:p>
            <a:pPr lvl="2"/>
            <a:r>
              <a:rPr lang="en-US" sz="2400" dirty="0"/>
              <a:t>Indicators of the inclusive practices in schools</a:t>
            </a:r>
          </a:p>
          <a:p>
            <a:r>
              <a:rPr lang="en-US" dirty="0"/>
              <a:t>Role of PDM?</a:t>
            </a:r>
          </a:p>
          <a:p>
            <a:pPr lvl="2"/>
            <a:r>
              <a:rPr lang="en-US" sz="2400" dirty="0"/>
              <a:t>Facilitate schools and communities to minimize barriers</a:t>
            </a:r>
          </a:p>
          <a:p>
            <a:pPr lvl="2"/>
            <a:r>
              <a:rPr lang="en-US" sz="2400" dirty="0"/>
              <a:t>Facilitate the stakeholders to develop the belief that student diversity is welcome and are convinced that every child can learn</a:t>
            </a:r>
          </a:p>
        </p:txBody>
      </p:sp>
      <p:pic>
        <p:nvPicPr>
          <p:cNvPr id="4" name="Picture 3">
            <a:extLst>
              <a:ext uri="{FF2B5EF4-FFF2-40B4-BE49-F238E27FC236}">
                <a16:creationId xmlns:a16="http://schemas.microsoft.com/office/drawing/2014/main" id="{71D16E3D-AFA8-4769-AE1F-E1551A5092B1}"/>
              </a:ext>
            </a:extLst>
          </p:cNvPr>
          <p:cNvPicPr>
            <a:picLocks noChangeAspect="1"/>
          </p:cNvPicPr>
          <p:nvPr/>
        </p:nvPicPr>
        <p:blipFill>
          <a:blip r:embed="rId3"/>
          <a:stretch>
            <a:fillRect/>
          </a:stretch>
        </p:blipFill>
        <p:spPr>
          <a:xfrm>
            <a:off x="1892968" y="188550"/>
            <a:ext cx="9529538" cy="1244134"/>
          </a:xfrm>
          <a:prstGeom prst="rect">
            <a:avLst/>
          </a:prstGeom>
        </p:spPr>
      </p:pic>
    </p:spTree>
    <p:extLst>
      <p:ext uri="{BB962C8B-B14F-4D97-AF65-F5344CB8AC3E}">
        <p14:creationId xmlns:p14="http://schemas.microsoft.com/office/powerpoint/2010/main" val="227392658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 Placeholder 6">
            <a:extLst>
              <a:ext uri="{FF2B5EF4-FFF2-40B4-BE49-F238E27FC236}">
                <a16:creationId xmlns:a16="http://schemas.microsoft.com/office/drawing/2014/main" id="{D6D455AD-A598-4E63-B4F6-A7056D25F52A}"/>
              </a:ext>
            </a:extLst>
          </p:cNvPr>
          <p:cNvSpPr>
            <a:spLocks noGrp="1"/>
          </p:cNvSpPr>
          <p:nvPr>
            <p:ph type="body" idx="1"/>
          </p:nvPr>
        </p:nvSpPr>
        <p:spPr>
          <a:xfrm>
            <a:off x="934853" y="811397"/>
            <a:ext cx="5157787" cy="823912"/>
          </a:xfrm>
        </p:spPr>
        <p:txBody>
          <a:bodyPr/>
          <a:lstStyle/>
          <a:p>
            <a:r>
              <a:rPr lang="en-US" dirty="0"/>
              <a:t>When the child is considered problematic (deficit model)</a:t>
            </a:r>
          </a:p>
        </p:txBody>
      </p:sp>
      <p:sp>
        <p:nvSpPr>
          <p:cNvPr id="8" name="Content Placeholder 7">
            <a:extLst>
              <a:ext uri="{FF2B5EF4-FFF2-40B4-BE49-F238E27FC236}">
                <a16:creationId xmlns:a16="http://schemas.microsoft.com/office/drawing/2014/main" id="{63A3726C-8B9A-4670-9E07-1E2D4DE5467B}"/>
              </a:ext>
            </a:extLst>
          </p:cNvPr>
          <p:cNvSpPr>
            <a:spLocks noGrp="1"/>
          </p:cNvSpPr>
          <p:nvPr>
            <p:ph sz="half" idx="2"/>
          </p:nvPr>
        </p:nvSpPr>
        <p:spPr>
          <a:xfrm>
            <a:off x="555172" y="1760795"/>
            <a:ext cx="6046128" cy="3684588"/>
          </a:xfrm>
        </p:spPr>
        <p:txBody>
          <a:bodyPr>
            <a:normAutofit fontScale="62500" lnSpcReduction="20000"/>
          </a:bodyPr>
          <a:lstStyle/>
          <a:p>
            <a:pPr marL="514350" indent="-514350">
              <a:buFont typeface="+mj-lt"/>
              <a:buAutoNum type="arabicPeriod"/>
            </a:pPr>
            <a:r>
              <a:rPr lang="en-IN" dirty="0"/>
              <a:t>Child is labelled</a:t>
            </a:r>
          </a:p>
          <a:p>
            <a:pPr marL="514350" indent="-514350">
              <a:buFont typeface="+mj-lt"/>
              <a:buAutoNum type="arabicPeriod"/>
            </a:pPr>
            <a:r>
              <a:rPr lang="en-IN" dirty="0"/>
              <a:t>Try to rectify impairments with modification</a:t>
            </a:r>
          </a:p>
          <a:p>
            <a:pPr marL="514350" indent="-514350">
              <a:buFont typeface="+mj-lt"/>
              <a:buAutoNum type="arabicPeriod"/>
            </a:pPr>
            <a:r>
              <a:rPr lang="en-IN" dirty="0"/>
              <a:t>Assess and segregate the child</a:t>
            </a:r>
          </a:p>
          <a:p>
            <a:pPr marL="514350" indent="-514350">
              <a:buFont typeface="+mj-lt"/>
              <a:buAutoNum type="arabicPeriod"/>
            </a:pPr>
            <a:r>
              <a:rPr lang="en-IN" dirty="0"/>
              <a:t>Focus on making then ‘normal’</a:t>
            </a:r>
          </a:p>
          <a:p>
            <a:pPr marL="514350" indent="-514350">
              <a:buFont typeface="+mj-lt"/>
              <a:buAutoNum type="arabicPeriod"/>
            </a:pPr>
            <a:r>
              <a:rPr lang="en-IN" dirty="0"/>
              <a:t>Aim : main-stream/drop off</a:t>
            </a:r>
          </a:p>
          <a:p>
            <a:pPr marL="514350" indent="-514350">
              <a:buFont typeface="+mj-lt"/>
              <a:buAutoNum type="arabicPeriod"/>
            </a:pPr>
            <a:r>
              <a:rPr lang="en-IN" dirty="0"/>
              <a:t>Rigid classroom protocol</a:t>
            </a:r>
          </a:p>
          <a:p>
            <a:pPr marL="514350" indent="-514350">
              <a:buFont typeface="+mj-lt"/>
              <a:buAutoNum type="arabicPeriod"/>
            </a:pPr>
            <a:r>
              <a:rPr lang="en-IN" dirty="0"/>
              <a:t>All to learn in same way</a:t>
            </a:r>
          </a:p>
          <a:p>
            <a:pPr marL="514350" indent="-514350">
              <a:buFont typeface="+mj-lt"/>
              <a:buAutoNum type="arabicPeriod"/>
            </a:pPr>
            <a:r>
              <a:rPr lang="en-IN" dirty="0"/>
              <a:t>Common teaching methodology</a:t>
            </a:r>
          </a:p>
          <a:p>
            <a:pPr marL="514350" indent="-514350">
              <a:buFont typeface="+mj-lt"/>
              <a:buAutoNum type="arabicPeriod"/>
            </a:pPr>
            <a:r>
              <a:rPr lang="en-IN" dirty="0"/>
              <a:t>Teacher belief: some need special school</a:t>
            </a:r>
          </a:p>
          <a:p>
            <a:pPr marL="514350" indent="-514350">
              <a:buFont typeface="+mj-lt"/>
              <a:buAutoNum type="arabicPeriod"/>
            </a:pPr>
            <a:r>
              <a:rPr lang="en-IN" dirty="0"/>
              <a:t>Diversity rejected as a block to functioning</a:t>
            </a:r>
          </a:p>
          <a:p>
            <a:pPr marL="514350" indent="-514350">
              <a:buFont typeface="+mj-lt"/>
              <a:buAutoNum type="arabicPeriod"/>
            </a:pPr>
            <a:r>
              <a:rPr lang="en-IN" dirty="0"/>
              <a:t>Results in formal schools</a:t>
            </a:r>
          </a:p>
          <a:p>
            <a:endParaRPr lang="en-IN" dirty="0"/>
          </a:p>
          <a:p>
            <a:endParaRPr lang="en-US" dirty="0"/>
          </a:p>
        </p:txBody>
      </p:sp>
      <p:sp>
        <p:nvSpPr>
          <p:cNvPr id="9" name="Text Placeholder 8">
            <a:extLst>
              <a:ext uri="{FF2B5EF4-FFF2-40B4-BE49-F238E27FC236}">
                <a16:creationId xmlns:a16="http://schemas.microsoft.com/office/drawing/2014/main" id="{DDEA32AA-E2AF-479C-93BF-D52BF0424852}"/>
              </a:ext>
            </a:extLst>
          </p:cNvPr>
          <p:cNvSpPr>
            <a:spLocks noGrp="1"/>
          </p:cNvSpPr>
          <p:nvPr>
            <p:ph type="body" sz="quarter" idx="3"/>
          </p:nvPr>
        </p:nvSpPr>
        <p:spPr>
          <a:xfrm>
            <a:off x="6172200" y="765544"/>
            <a:ext cx="5183188" cy="823912"/>
          </a:xfrm>
        </p:spPr>
        <p:txBody>
          <a:bodyPr/>
          <a:lstStyle/>
          <a:p>
            <a:r>
              <a:rPr lang="en-US" dirty="0"/>
              <a:t>When the school is considered problematic</a:t>
            </a:r>
          </a:p>
        </p:txBody>
      </p:sp>
      <p:sp>
        <p:nvSpPr>
          <p:cNvPr id="10" name="Content Placeholder 9">
            <a:extLst>
              <a:ext uri="{FF2B5EF4-FFF2-40B4-BE49-F238E27FC236}">
                <a16:creationId xmlns:a16="http://schemas.microsoft.com/office/drawing/2014/main" id="{1886EB31-E03A-4DA0-A368-FB385AC9187B}"/>
              </a:ext>
            </a:extLst>
          </p:cNvPr>
          <p:cNvSpPr>
            <a:spLocks noGrp="1"/>
          </p:cNvSpPr>
          <p:nvPr>
            <p:ph sz="quarter" idx="4"/>
          </p:nvPr>
        </p:nvSpPr>
        <p:spPr>
          <a:xfrm>
            <a:off x="6601300" y="1760795"/>
            <a:ext cx="5183188" cy="3684588"/>
          </a:xfrm>
        </p:spPr>
        <p:txBody>
          <a:bodyPr>
            <a:normAutofit fontScale="62500" lnSpcReduction="20000"/>
          </a:bodyPr>
          <a:lstStyle/>
          <a:p>
            <a:pPr marL="514350" indent="-514350">
              <a:buFont typeface="+mj-lt"/>
              <a:buAutoNum type="arabicPeriod"/>
            </a:pPr>
            <a:r>
              <a:rPr lang="en-IN" dirty="0"/>
              <a:t>Child ‘s needs are valued</a:t>
            </a:r>
          </a:p>
          <a:p>
            <a:pPr marL="514350" indent="-514350">
              <a:buFont typeface="+mj-lt"/>
              <a:buAutoNum type="arabicPeriod"/>
            </a:pPr>
            <a:r>
              <a:rPr lang="en-IN" dirty="0"/>
              <a:t>Alter expectations</a:t>
            </a:r>
          </a:p>
          <a:p>
            <a:pPr marL="514350" indent="-514350">
              <a:buFont typeface="+mj-lt"/>
              <a:buAutoNum type="arabicPeriod"/>
            </a:pPr>
            <a:r>
              <a:rPr lang="en-IN" dirty="0"/>
              <a:t>Rectify barriers, accommodate</a:t>
            </a:r>
          </a:p>
          <a:p>
            <a:pPr marL="514350" indent="-514350">
              <a:buFont typeface="+mj-lt"/>
              <a:buAutoNum type="arabicPeriod"/>
            </a:pPr>
            <a:r>
              <a:rPr lang="en-IN" dirty="0"/>
              <a:t>Focus is built on the strengths</a:t>
            </a:r>
          </a:p>
          <a:p>
            <a:pPr marL="514350" indent="-514350">
              <a:buFont typeface="+mj-lt"/>
              <a:buAutoNum type="arabicPeriod"/>
            </a:pPr>
            <a:r>
              <a:rPr lang="en-IN" dirty="0"/>
              <a:t>Aim : responsible citizens</a:t>
            </a:r>
          </a:p>
          <a:p>
            <a:pPr marL="514350" indent="-514350">
              <a:buFont typeface="+mj-lt"/>
              <a:buAutoNum type="arabicPeriod"/>
            </a:pPr>
            <a:r>
              <a:rPr lang="en-IN" dirty="0"/>
              <a:t>Adaptive classroom protocol</a:t>
            </a:r>
          </a:p>
          <a:p>
            <a:pPr marL="514350" indent="-514350">
              <a:buFont typeface="+mj-lt"/>
              <a:buAutoNum type="arabicPeriod"/>
            </a:pPr>
            <a:r>
              <a:rPr lang="en-IN" dirty="0"/>
              <a:t>Vary according to learning styles</a:t>
            </a:r>
          </a:p>
          <a:p>
            <a:pPr marL="514350" indent="-514350">
              <a:buFont typeface="+mj-lt"/>
              <a:buAutoNum type="arabicPeriod"/>
            </a:pPr>
            <a:r>
              <a:rPr lang="en-IN" dirty="0"/>
              <a:t>Teaching methodology vary</a:t>
            </a:r>
          </a:p>
          <a:p>
            <a:pPr marL="514350" indent="-514350">
              <a:buFont typeface="+mj-lt"/>
              <a:buAutoNum type="arabicPeriod"/>
            </a:pPr>
            <a:r>
              <a:rPr lang="en-IN" dirty="0"/>
              <a:t>Teacher belief: Every child can learn</a:t>
            </a:r>
          </a:p>
          <a:p>
            <a:pPr marL="514350" indent="-514350">
              <a:buFont typeface="+mj-lt"/>
              <a:buAutoNum type="arabicPeriod"/>
            </a:pPr>
            <a:r>
              <a:rPr lang="en-IN" dirty="0"/>
              <a:t>Diversity welcomed as a resource</a:t>
            </a:r>
          </a:p>
          <a:p>
            <a:pPr marL="514350" indent="-514350">
              <a:buFont typeface="+mj-lt"/>
              <a:buAutoNum type="arabicPeriod"/>
            </a:pPr>
            <a:r>
              <a:rPr lang="en-IN" dirty="0"/>
              <a:t>Results in inclusive schools</a:t>
            </a:r>
          </a:p>
          <a:p>
            <a:endParaRPr lang="en-IN" dirty="0"/>
          </a:p>
          <a:p>
            <a:endParaRPr lang="en-US" dirty="0"/>
          </a:p>
        </p:txBody>
      </p:sp>
      <p:pic>
        <p:nvPicPr>
          <p:cNvPr id="5" name="Picture 4">
            <a:extLst>
              <a:ext uri="{FF2B5EF4-FFF2-40B4-BE49-F238E27FC236}">
                <a16:creationId xmlns:a16="http://schemas.microsoft.com/office/drawing/2014/main" id="{A350C891-C616-4E81-BB5B-FF8BB6CC0CAD}"/>
              </a:ext>
            </a:extLst>
          </p:cNvPr>
          <p:cNvPicPr>
            <a:picLocks noChangeAspect="1"/>
          </p:cNvPicPr>
          <p:nvPr/>
        </p:nvPicPr>
        <p:blipFill>
          <a:blip r:embed="rId3"/>
          <a:stretch>
            <a:fillRect/>
          </a:stretch>
        </p:blipFill>
        <p:spPr>
          <a:xfrm>
            <a:off x="2147776" y="1589"/>
            <a:ext cx="7315201" cy="763955"/>
          </a:xfrm>
          <a:prstGeom prst="rect">
            <a:avLst/>
          </a:prstGeom>
        </p:spPr>
      </p:pic>
    </p:spTree>
    <p:extLst>
      <p:ext uri="{BB962C8B-B14F-4D97-AF65-F5344CB8AC3E}">
        <p14:creationId xmlns:p14="http://schemas.microsoft.com/office/powerpoint/2010/main" val="294759430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F8D85B-ECB9-41EF-8368-28C36715178F}"/>
              </a:ext>
            </a:extLst>
          </p:cNvPr>
          <p:cNvSpPr>
            <a:spLocks noGrp="1"/>
          </p:cNvSpPr>
          <p:nvPr>
            <p:ph type="title"/>
          </p:nvPr>
        </p:nvSpPr>
        <p:spPr/>
        <p:txBody>
          <a:bodyPr/>
          <a:lstStyle/>
          <a:p>
            <a:r>
              <a:rPr lang="en-US" dirty="0"/>
              <a:t>Community building activity-day 3</a:t>
            </a:r>
          </a:p>
        </p:txBody>
      </p:sp>
      <p:sp>
        <p:nvSpPr>
          <p:cNvPr id="3" name="Content Placeholder 2">
            <a:extLst>
              <a:ext uri="{FF2B5EF4-FFF2-40B4-BE49-F238E27FC236}">
                <a16:creationId xmlns:a16="http://schemas.microsoft.com/office/drawing/2014/main" id="{A28E74EF-55B3-49DC-94CE-D006C2D6AAE3}"/>
              </a:ext>
            </a:extLst>
          </p:cNvPr>
          <p:cNvSpPr>
            <a:spLocks noGrp="1"/>
          </p:cNvSpPr>
          <p:nvPr>
            <p:ph idx="1"/>
          </p:nvPr>
        </p:nvSpPr>
        <p:spPr/>
        <p:txBody>
          <a:bodyPr/>
          <a:lstStyle/>
          <a:p>
            <a:pPr marL="0" indent="0">
              <a:buNone/>
            </a:pPr>
            <a:endParaRPr lang="en-US" dirty="0"/>
          </a:p>
          <a:p>
            <a:pPr marL="0" indent="0">
              <a:buNone/>
            </a:pPr>
            <a:r>
              <a:rPr lang="en-US" b="1" dirty="0"/>
              <a:t>Find your partner:</a:t>
            </a:r>
          </a:p>
          <a:p>
            <a:pPr marL="0" indent="0">
              <a:buNone/>
            </a:pPr>
            <a:r>
              <a:rPr lang="en-US" dirty="0"/>
              <a:t>In relation to inclusive education, I need to know……………..”</a:t>
            </a:r>
          </a:p>
          <a:p>
            <a:pPr marL="0" indent="0">
              <a:buNone/>
            </a:pPr>
            <a:endParaRPr lang="en-US" dirty="0"/>
          </a:p>
          <a:p>
            <a:pPr marL="0" indent="0">
              <a:buNone/>
            </a:pPr>
            <a:r>
              <a:rPr lang="en-US" dirty="0"/>
              <a:t>In relation to inclusive education, I can offer……………………..” </a:t>
            </a:r>
          </a:p>
        </p:txBody>
      </p:sp>
    </p:spTree>
    <p:extLst>
      <p:ext uri="{BB962C8B-B14F-4D97-AF65-F5344CB8AC3E}">
        <p14:creationId xmlns:p14="http://schemas.microsoft.com/office/powerpoint/2010/main" val="391085102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Content Placeholder 10">
            <a:extLst>
              <a:ext uri="{FF2B5EF4-FFF2-40B4-BE49-F238E27FC236}">
                <a16:creationId xmlns:a16="http://schemas.microsoft.com/office/drawing/2014/main" id="{9DFFBBE5-B3C2-4A6B-8463-B3F7AE5C1587}"/>
              </a:ext>
            </a:extLst>
          </p:cNvPr>
          <p:cNvSpPr>
            <a:spLocks noGrp="1"/>
          </p:cNvSpPr>
          <p:nvPr>
            <p:ph sz="half" idx="1"/>
          </p:nvPr>
        </p:nvSpPr>
        <p:spPr>
          <a:xfrm>
            <a:off x="914400" y="1700745"/>
            <a:ext cx="5181600" cy="5136870"/>
          </a:xfrm>
        </p:spPr>
        <p:txBody>
          <a:bodyPr>
            <a:normAutofit fontScale="77500" lnSpcReduction="20000"/>
          </a:bodyPr>
          <a:lstStyle/>
          <a:p>
            <a:r>
              <a:rPr lang="en-US" dirty="0"/>
              <a:t>When the school is considered problematic</a:t>
            </a:r>
          </a:p>
          <a:p>
            <a:r>
              <a:rPr lang="en-US" b="1" dirty="0"/>
              <a:t>What do schools do?</a:t>
            </a:r>
          </a:p>
          <a:p>
            <a:pPr marL="514350" indent="-514350">
              <a:buFont typeface="+mj-lt"/>
              <a:buAutoNum type="arabicPeriod"/>
            </a:pPr>
            <a:r>
              <a:rPr lang="en-IN" dirty="0"/>
              <a:t>Child ‘s needs are valued</a:t>
            </a:r>
          </a:p>
          <a:p>
            <a:pPr marL="514350" indent="-514350">
              <a:buFont typeface="+mj-lt"/>
              <a:buAutoNum type="arabicPeriod"/>
            </a:pPr>
            <a:r>
              <a:rPr lang="en-IN" dirty="0"/>
              <a:t>Alter expectations</a:t>
            </a:r>
          </a:p>
          <a:p>
            <a:pPr marL="514350" indent="-514350">
              <a:buFont typeface="+mj-lt"/>
              <a:buAutoNum type="arabicPeriod"/>
            </a:pPr>
            <a:r>
              <a:rPr lang="en-IN" dirty="0"/>
              <a:t>Rectify barriers, accommodate</a:t>
            </a:r>
          </a:p>
          <a:p>
            <a:pPr marL="514350" indent="-514350">
              <a:buFont typeface="+mj-lt"/>
              <a:buAutoNum type="arabicPeriod"/>
            </a:pPr>
            <a:r>
              <a:rPr lang="en-IN" dirty="0"/>
              <a:t>Focus is built on the strengths</a:t>
            </a:r>
          </a:p>
          <a:p>
            <a:pPr marL="514350" indent="-514350">
              <a:buFont typeface="+mj-lt"/>
              <a:buAutoNum type="arabicPeriod"/>
            </a:pPr>
            <a:r>
              <a:rPr lang="en-IN" dirty="0"/>
              <a:t>Aim : responsible citizens</a:t>
            </a:r>
          </a:p>
          <a:p>
            <a:pPr marL="514350" indent="-514350">
              <a:buFont typeface="+mj-lt"/>
              <a:buAutoNum type="arabicPeriod"/>
            </a:pPr>
            <a:r>
              <a:rPr lang="en-IN" dirty="0"/>
              <a:t>Adaptive classroom protocol</a:t>
            </a:r>
          </a:p>
          <a:p>
            <a:pPr marL="514350" indent="-514350">
              <a:buFont typeface="+mj-lt"/>
              <a:buAutoNum type="arabicPeriod"/>
            </a:pPr>
            <a:r>
              <a:rPr lang="en-IN" dirty="0"/>
              <a:t>Vary according to learning styles</a:t>
            </a:r>
          </a:p>
          <a:p>
            <a:pPr marL="514350" indent="-514350">
              <a:buFont typeface="+mj-lt"/>
              <a:buAutoNum type="arabicPeriod"/>
            </a:pPr>
            <a:r>
              <a:rPr lang="en-IN" dirty="0"/>
              <a:t>Teaching methodology vary</a:t>
            </a:r>
          </a:p>
          <a:p>
            <a:pPr marL="514350" indent="-514350">
              <a:buFont typeface="+mj-lt"/>
              <a:buAutoNum type="arabicPeriod"/>
            </a:pPr>
            <a:r>
              <a:rPr lang="en-IN" dirty="0"/>
              <a:t>Teacher belief: Every child can learn</a:t>
            </a:r>
          </a:p>
          <a:p>
            <a:pPr marL="514350" indent="-514350">
              <a:buFont typeface="+mj-lt"/>
              <a:buAutoNum type="arabicPeriod"/>
            </a:pPr>
            <a:r>
              <a:rPr lang="en-IN" dirty="0"/>
              <a:t>Diversity welcomed as a resource</a:t>
            </a:r>
          </a:p>
          <a:p>
            <a:pPr marL="514350" indent="-514350">
              <a:buFont typeface="+mj-lt"/>
              <a:buAutoNum type="arabicPeriod"/>
            </a:pPr>
            <a:r>
              <a:rPr lang="en-IN" dirty="0"/>
              <a:t>Results in inclusive schools</a:t>
            </a:r>
          </a:p>
          <a:p>
            <a:endParaRPr lang="en-US" dirty="0"/>
          </a:p>
          <a:p>
            <a:endParaRPr lang="en-US" dirty="0"/>
          </a:p>
        </p:txBody>
      </p:sp>
      <p:sp>
        <p:nvSpPr>
          <p:cNvPr id="12" name="Content Placeholder 11">
            <a:extLst>
              <a:ext uri="{FF2B5EF4-FFF2-40B4-BE49-F238E27FC236}">
                <a16:creationId xmlns:a16="http://schemas.microsoft.com/office/drawing/2014/main" id="{95291C37-49E2-4829-9BD0-3431B7F6B8F3}"/>
              </a:ext>
            </a:extLst>
          </p:cNvPr>
          <p:cNvSpPr>
            <a:spLocks noGrp="1"/>
          </p:cNvSpPr>
          <p:nvPr>
            <p:ph sz="half" idx="2"/>
          </p:nvPr>
        </p:nvSpPr>
        <p:spPr>
          <a:xfrm>
            <a:off x="6096000" y="1700745"/>
            <a:ext cx="5181600" cy="5136869"/>
          </a:xfrm>
        </p:spPr>
        <p:txBody>
          <a:bodyPr>
            <a:normAutofit fontScale="77500" lnSpcReduction="20000"/>
          </a:bodyPr>
          <a:lstStyle/>
          <a:p>
            <a:r>
              <a:rPr lang="en-US" dirty="0"/>
              <a:t>What provisions can the schools make for children to learn?</a:t>
            </a:r>
          </a:p>
          <a:p>
            <a:r>
              <a:rPr lang="en-US" b="1" dirty="0"/>
              <a:t>How do they do?</a:t>
            </a:r>
          </a:p>
          <a:p>
            <a:pPr marL="514350" indent="-514350">
              <a:buFont typeface="+mj-lt"/>
              <a:buAutoNum type="arabicPeriod"/>
            </a:pPr>
            <a:r>
              <a:rPr lang="en-US" b="1" dirty="0"/>
              <a:t>*</a:t>
            </a:r>
          </a:p>
          <a:p>
            <a:pPr marL="514350" indent="-514350">
              <a:buFont typeface="+mj-lt"/>
              <a:buAutoNum type="arabicPeriod"/>
            </a:pPr>
            <a:r>
              <a:rPr lang="en-US" b="1" dirty="0"/>
              <a:t>*</a:t>
            </a:r>
          </a:p>
          <a:p>
            <a:pPr marL="514350" indent="-514350">
              <a:buFont typeface="+mj-lt"/>
              <a:buAutoNum type="arabicPeriod"/>
            </a:pPr>
            <a:r>
              <a:rPr lang="en-US" b="1" dirty="0"/>
              <a:t>*</a:t>
            </a:r>
          </a:p>
          <a:p>
            <a:pPr marL="514350" indent="-514350">
              <a:buFont typeface="+mj-lt"/>
              <a:buAutoNum type="arabicPeriod"/>
            </a:pPr>
            <a:r>
              <a:rPr lang="en-US" b="1" dirty="0"/>
              <a:t>*</a:t>
            </a:r>
          </a:p>
          <a:p>
            <a:pPr marL="514350" indent="-514350">
              <a:buFont typeface="+mj-lt"/>
              <a:buAutoNum type="arabicPeriod"/>
            </a:pPr>
            <a:r>
              <a:rPr lang="en-US" b="1" dirty="0"/>
              <a:t>*</a:t>
            </a:r>
          </a:p>
          <a:p>
            <a:pPr marL="514350" indent="-514350">
              <a:buFont typeface="+mj-lt"/>
              <a:buAutoNum type="arabicPeriod"/>
            </a:pPr>
            <a:r>
              <a:rPr lang="en-US" b="1" dirty="0"/>
              <a:t>*</a:t>
            </a:r>
          </a:p>
          <a:p>
            <a:pPr marL="514350" indent="-514350">
              <a:buFont typeface="+mj-lt"/>
              <a:buAutoNum type="arabicPeriod"/>
            </a:pPr>
            <a:r>
              <a:rPr lang="en-US" b="1" dirty="0"/>
              <a:t>*</a:t>
            </a:r>
          </a:p>
          <a:p>
            <a:pPr marL="514350" indent="-514350">
              <a:buFont typeface="+mj-lt"/>
              <a:buAutoNum type="arabicPeriod"/>
            </a:pPr>
            <a:r>
              <a:rPr lang="en-US" b="1" dirty="0"/>
              <a:t>*</a:t>
            </a:r>
          </a:p>
          <a:p>
            <a:pPr marL="514350" indent="-514350">
              <a:buFont typeface="+mj-lt"/>
              <a:buAutoNum type="arabicPeriod"/>
            </a:pPr>
            <a:r>
              <a:rPr lang="en-US" b="1" dirty="0"/>
              <a:t>*</a:t>
            </a:r>
          </a:p>
          <a:p>
            <a:pPr marL="514350" indent="-514350">
              <a:buFont typeface="+mj-lt"/>
              <a:buAutoNum type="arabicPeriod"/>
            </a:pPr>
            <a:r>
              <a:rPr lang="en-US" b="1" dirty="0"/>
              <a:t>*</a:t>
            </a:r>
          </a:p>
          <a:p>
            <a:pPr marL="514350" indent="-514350">
              <a:buFont typeface="+mj-lt"/>
              <a:buAutoNum type="arabicPeriod"/>
            </a:pPr>
            <a:r>
              <a:rPr lang="en-US" b="1" dirty="0"/>
              <a:t>*</a:t>
            </a:r>
          </a:p>
          <a:p>
            <a:endParaRPr lang="en-US" b="1" dirty="0"/>
          </a:p>
        </p:txBody>
      </p:sp>
      <p:pic>
        <p:nvPicPr>
          <p:cNvPr id="9" name="Picture 8">
            <a:extLst>
              <a:ext uri="{FF2B5EF4-FFF2-40B4-BE49-F238E27FC236}">
                <a16:creationId xmlns:a16="http://schemas.microsoft.com/office/drawing/2014/main" id="{29B5B813-56A5-4C19-816A-AA8C664BBA37}"/>
              </a:ext>
            </a:extLst>
          </p:cNvPr>
          <p:cNvPicPr>
            <a:picLocks noChangeAspect="1"/>
          </p:cNvPicPr>
          <p:nvPr/>
        </p:nvPicPr>
        <p:blipFill>
          <a:blip r:embed="rId3"/>
          <a:stretch>
            <a:fillRect/>
          </a:stretch>
        </p:blipFill>
        <p:spPr>
          <a:xfrm>
            <a:off x="1246634" y="220691"/>
            <a:ext cx="9365972" cy="978125"/>
          </a:xfrm>
          <a:prstGeom prst="rect">
            <a:avLst/>
          </a:prstGeom>
        </p:spPr>
      </p:pic>
      <p:sp>
        <p:nvSpPr>
          <p:cNvPr id="13" name="Title 1">
            <a:extLst>
              <a:ext uri="{FF2B5EF4-FFF2-40B4-BE49-F238E27FC236}">
                <a16:creationId xmlns:a16="http://schemas.microsoft.com/office/drawing/2014/main" id="{A696A9DD-B308-41EF-98C4-ABB79F7873B0}"/>
              </a:ext>
            </a:extLst>
          </p:cNvPr>
          <p:cNvSpPr>
            <a:spLocks noGrp="1"/>
          </p:cNvSpPr>
          <p:nvPr>
            <p:ph type="title"/>
          </p:nvPr>
        </p:nvSpPr>
        <p:spPr>
          <a:xfrm>
            <a:off x="1246634" y="1262163"/>
            <a:ext cx="8498305" cy="375235"/>
          </a:xfrm>
        </p:spPr>
        <p:txBody>
          <a:bodyPr>
            <a:noAutofit/>
          </a:bodyPr>
          <a:lstStyle/>
          <a:p>
            <a:pPr algn="ctr"/>
            <a:r>
              <a:rPr lang="en-US" sz="2400" b="1" dirty="0"/>
              <a:t>What and How activity?</a:t>
            </a:r>
          </a:p>
        </p:txBody>
      </p:sp>
    </p:spTree>
    <p:extLst>
      <p:ext uri="{BB962C8B-B14F-4D97-AF65-F5344CB8AC3E}">
        <p14:creationId xmlns:p14="http://schemas.microsoft.com/office/powerpoint/2010/main" val="91338382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a:extLst>
              <a:ext uri="{FF2B5EF4-FFF2-40B4-BE49-F238E27FC236}">
                <a16:creationId xmlns:a16="http://schemas.microsoft.com/office/drawing/2014/main" id="{60F60C30-B092-4C17-89B3-7E540E50419D}"/>
              </a:ext>
            </a:extLst>
          </p:cNvPr>
          <p:cNvSpPr>
            <a:spLocks noGrp="1"/>
          </p:cNvSpPr>
          <p:nvPr>
            <p:ph idx="1"/>
          </p:nvPr>
        </p:nvSpPr>
        <p:spPr>
          <a:xfrm>
            <a:off x="838200" y="1432684"/>
            <a:ext cx="10515600" cy="4351338"/>
          </a:xfrm>
        </p:spPr>
        <p:txBody>
          <a:bodyPr>
            <a:normAutofit fontScale="92500" lnSpcReduction="10000"/>
          </a:bodyPr>
          <a:lstStyle/>
          <a:p>
            <a:pPr marL="0" marR="0">
              <a:lnSpc>
                <a:spcPct val="150000"/>
              </a:lnSpc>
              <a:spcBef>
                <a:spcPts val="0"/>
              </a:spcBef>
              <a:spcAft>
                <a:spcPts val="0"/>
              </a:spcAft>
            </a:pPr>
            <a:r>
              <a:rPr lang="en-US" sz="1800" dirty="0">
                <a:solidFill>
                  <a:srgbClr val="000000"/>
                </a:solidFill>
                <a:effectLst/>
                <a:latin typeface="Times New Roman" panose="02020603050405020304" pitchFamily="18" charset="0"/>
                <a:ea typeface="Calibri" panose="020F0502020204030204" pitchFamily="34" charset="0"/>
                <a:cs typeface="Calibri" panose="020F0502020204030204" pitchFamily="34" charset="0"/>
              </a:rPr>
              <a:t>There is a 125 pages long document. The Inclusive Education Training of Trainers Manual has been developed within the framework of the STAGES II program (Steps Towards Afghan Girls’ Educational Success) in Afghanistan, to address the barriers for education of Afghan Girls. It is mentioned in the acknowledgement section that,</a:t>
            </a:r>
          </a:p>
          <a:p>
            <a:pPr marR="0" indent="0">
              <a:lnSpc>
                <a:spcPct val="150000"/>
              </a:lnSpc>
              <a:spcBef>
                <a:spcPts val="0"/>
              </a:spcBef>
              <a:spcAft>
                <a:spcPts val="0"/>
              </a:spcAft>
              <a:buNone/>
            </a:pPr>
            <a:r>
              <a:rPr lang="en-US" sz="1800" dirty="0">
                <a:solidFill>
                  <a:srgbClr val="000000"/>
                </a:solidFill>
                <a:effectLst/>
                <a:latin typeface="Times New Roman" panose="02020603050405020304" pitchFamily="18" charset="0"/>
                <a:ea typeface="Calibri" panose="020F0502020204030204" pitchFamily="34" charset="0"/>
                <a:cs typeface="Calibri" panose="020F0502020204030204" pitchFamily="34" charset="0"/>
              </a:rPr>
              <a:t>“</a:t>
            </a:r>
            <a:r>
              <a:rPr lang="en-US" sz="1800" i="1" dirty="0">
                <a:solidFill>
                  <a:srgbClr val="000000"/>
                </a:solidFill>
                <a:effectLst/>
                <a:latin typeface="Times New Roman" panose="02020603050405020304" pitchFamily="18" charset="0"/>
                <a:ea typeface="Calibri" panose="020F0502020204030204" pitchFamily="34" charset="0"/>
                <a:cs typeface="Calibri" panose="020F0502020204030204" pitchFamily="34" charset="0"/>
              </a:rPr>
              <a:t>In the development of this manual, the ‘</a:t>
            </a:r>
            <a:r>
              <a:rPr lang="en-US" sz="1800" i="1" dirty="0">
                <a:solidFill>
                  <a:srgbClr val="000000"/>
                </a:solidFill>
                <a:effectLst/>
                <a:highlight>
                  <a:srgbClr val="FFFF00"/>
                </a:highlight>
                <a:latin typeface="Times New Roman" panose="02020603050405020304" pitchFamily="18" charset="0"/>
                <a:ea typeface="Calibri" panose="020F0502020204030204" pitchFamily="34" charset="0"/>
                <a:cs typeface="Calibri" panose="020F0502020204030204" pitchFamily="34" charset="0"/>
              </a:rPr>
              <a:t>pluralism’ model </a:t>
            </a:r>
            <a:r>
              <a:rPr lang="en-US" sz="1800" i="1" dirty="0">
                <a:solidFill>
                  <a:srgbClr val="000000"/>
                </a:solidFill>
                <a:effectLst/>
                <a:latin typeface="Times New Roman" panose="02020603050405020304" pitchFamily="18" charset="0"/>
                <a:ea typeface="Calibri" panose="020F0502020204030204" pitchFamily="34" charset="0"/>
                <a:cs typeface="Calibri" panose="020F0502020204030204" pitchFamily="34" charset="0"/>
              </a:rPr>
              <a:t>is used as a key approach in the shift to </a:t>
            </a:r>
            <a:endParaRPr lang="en-US" sz="1800" dirty="0">
              <a:solidFill>
                <a:srgbClr val="000000"/>
              </a:solidFill>
              <a:effectLst/>
              <a:latin typeface="Times New Roman" panose="02020603050405020304" pitchFamily="18" charset="0"/>
              <a:ea typeface="Calibri" panose="020F0502020204030204" pitchFamily="34" charset="0"/>
              <a:cs typeface="Calibri" panose="020F0502020204030204" pitchFamily="34" charset="0"/>
            </a:endParaRPr>
          </a:p>
          <a:p>
            <a:pPr marR="0" indent="0">
              <a:lnSpc>
                <a:spcPct val="150000"/>
              </a:lnSpc>
              <a:spcBef>
                <a:spcPts val="0"/>
              </a:spcBef>
              <a:spcAft>
                <a:spcPts val="0"/>
              </a:spcAft>
              <a:buNone/>
            </a:pPr>
            <a:r>
              <a:rPr lang="en-US" sz="1800" i="1" dirty="0">
                <a:solidFill>
                  <a:srgbClr val="000000"/>
                </a:solidFill>
                <a:effectLst/>
                <a:latin typeface="Times New Roman" panose="02020603050405020304" pitchFamily="18" charset="0"/>
                <a:ea typeface="Calibri" panose="020F0502020204030204" pitchFamily="34" charset="0"/>
                <a:cs typeface="Calibri" panose="020F0502020204030204" pitchFamily="34" charset="0"/>
              </a:rPr>
              <a:t>inclusion. </a:t>
            </a:r>
            <a:r>
              <a:rPr lang="en-US" sz="1800" i="1" dirty="0">
                <a:solidFill>
                  <a:srgbClr val="000000"/>
                </a:solidFill>
                <a:effectLst/>
                <a:highlight>
                  <a:srgbClr val="FFFF00"/>
                </a:highlight>
                <a:latin typeface="Times New Roman" panose="02020603050405020304" pitchFamily="18" charset="0"/>
                <a:ea typeface="Calibri" panose="020F0502020204030204" pitchFamily="34" charset="0"/>
                <a:cs typeface="Calibri" panose="020F0502020204030204" pitchFamily="34" charset="0"/>
              </a:rPr>
              <a:t>The pluralism approach emphasizes besides equal treatment, the importance of embracing diversity. This means ‘going beyond tolerance’, to actively seek, understand and learn from difference. It can generate a culture of respectful dialogue that values every participant for uniqueness that they bring to the learning process</a:t>
            </a:r>
            <a:r>
              <a:rPr lang="en-US" sz="1800" i="1" dirty="0">
                <a:solidFill>
                  <a:srgbClr val="000000"/>
                </a:solidFill>
                <a:effectLst/>
                <a:latin typeface="Times New Roman" panose="02020603050405020304" pitchFamily="18" charset="0"/>
                <a:ea typeface="Calibri" panose="020F0502020204030204" pitchFamily="34" charset="0"/>
                <a:cs typeface="Calibri" panose="020F0502020204030204" pitchFamily="34" charset="0"/>
              </a:rPr>
              <a:t>. It becomes an example of how </a:t>
            </a:r>
            <a:r>
              <a:rPr lang="en-US" sz="1800" b="1" i="1" dirty="0">
                <a:solidFill>
                  <a:srgbClr val="000000"/>
                </a:solidFill>
                <a:effectLst/>
                <a:highlight>
                  <a:srgbClr val="FFFF00"/>
                </a:highlight>
                <a:latin typeface="Times New Roman" panose="02020603050405020304" pitchFamily="18" charset="0"/>
                <a:ea typeface="Calibri" panose="020F0502020204030204" pitchFamily="34" charset="0"/>
                <a:cs typeface="Calibri" panose="020F0502020204030204" pitchFamily="34" charset="0"/>
              </a:rPr>
              <a:t>diversity is strength</a:t>
            </a:r>
            <a:r>
              <a:rPr lang="en-US" sz="1800" i="1" dirty="0">
                <a:solidFill>
                  <a:srgbClr val="000000"/>
                </a:solidFill>
                <a:effectLst/>
                <a:latin typeface="Times New Roman" panose="02020603050405020304" pitchFamily="18" charset="0"/>
                <a:ea typeface="Calibri" panose="020F0502020204030204" pitchFamily="34" charset="0"/>
                <a:cs typeface="Calibri" panose="020F0502020204030204" pitchFamily="34" charset="0"/>
              </a:rPr>
              <a:t>. I also used ideas and tools from some other sources: A Teachers’ Manual to Peace Education, UNESCO (2001), New Delhi; Essentials of Dialogue, Tony Blair Foundation ( 2016); also valuable resources were the Ethical Literacy training document, from Rahman </a:t>
            </a:r>
            <a:r>
              <a:rPr lang="en-US" sz="1800" i="1" dirty="0" err="1">
                <a:solidFill>
                  <a:srgbClr val="000000"/>
                </a:solidFill>
                <a:effectLst/>
                <a:latin typeface="Times New Roman" panose="02020603050405020304" pitchFamily="18" charset="0"/>
                <a:ea typeface="Calibri" panose="020F0502020204030204" pitchFamily="34" charset="0"/>
                <a:cs typeface="Calibri" panose="020F0502020204030204" pitchFamily="34" charset="0"/>
              </a:rPr>
              <a:t>Rener</a:t>
            </a:r>
            <a:r>
              <a:rPr lang="en-US" sz="1800" i="1" dirty="0">
                <a:solidFill>
                  <a:srgbClr val="000000"/>
                </a:solidFill>
                <a:effectLst/>
                <a:latin typeface="Times New Roman" panose="02020603050405020304" pitchFamily="18" charset="0"/>
                <a:ea typeface="Calibri" panose="020F0502020204030204" pitchFamily="34" charset="0"/>
                <a:cs typeface="Calibri" panose="020F0502020204030204" pitchFamily="34" charset="0"/>
              </a:rPr>
              <a:t> (2017) and Teaching Tolerance lesson plans from </a:t>
            </a:r>
            <a:r>
              <a:rPr lang="en-US" sz="1800" i="1" u="sng" dirty="0">
                <a:solidFill>
                  <a:srgbClr val="000000"/>
                </a:solidFill>
                <a:effectLst/>
                <a:latin typeface="Times New Roman" panose="02020603050405020304" pitchFamily="18" charset="0"/>
                <a:ea typeface="Calibri" panose="020F0502020204030204" pitchFamily="34" charset="0"/>
                <a:cs typeface="Calibri" panose="020F0502020204030204" pitchFamily="34" charset="0"/>
                <a:hlinkClick r:id="rId3"/>
              </a:rPr>
              <a:t>www.teachingtolerance.org</a:t>
            </a:r>
            <a:r>
              <a:rPr lang="en-US" sz="1800" dirty="0">
                <a:solidFill>
                  <a:srgbClr val="000000"/>
                </a:solidFill>
                <a:effectLst/>
                <a:latin typeface="Times New Roman" panose="02020603050405020304" pitchFamily="18" charset="0"/>
                <a:ea typeface="Calibri" panose="020F0502020204030204" pitchFamily="34" charset="0"/>
                <a:cs typeface="Calibri" panose="020F0502020204030204" pitchFamily="34" charset="0"/>
              </a:rPr>
              <a:t>.”(p:2)</a:t>
            </a:r>
          </a:p>
          <a:p>
            <a:endParaRPr lang="en-US" dirty="0"/>
          </a:p>
        </p:txBody>
      </p:sp>
      <p:pic>
        <p:nvPicPr>
          <p:cNvPr id="6" name="Picture 5">
            <a:extLst>
              <a:ext uri="{FF2B5EF4-FFF2-40B4-BE49-F238E27FC236}">
                <a16:creationId xmlns:a16="http://schemas.microsoft.com/office/drawing/2014/main" id="{7478DDCE-3C60-4A2F-9A2D-669375A6547C}"/>
              </a:ext>
            </a:extLst>
          </p:cNvPr>
          <p:cNvPicPr>
            <a:picLocks noChangeAspect="1"/>
          </p:cNvPicPr>
          <p:nvPr/>
        </p:nvPicPr>
        <p:blipFill>
          <a:blip r:embed="rId4"/>
          <a:stretch>
            <a:fillRect/>
          </a:stretch>
        </p:blipFill>
        <p:spPr>
          <a:xfrm>
            <a:off x="509666" y="7952"/>
            <a:ext cx="10912840" cy="1424732"/>
          </a:xfrm>
          <a:prstGeom prst="rect">
            <a:avLst/>
          </a:prstGeom>
        </p:spPr>
      </p:pic>
    </p:spTree>
    <p:extLst>
      <p:ext uri="{BB962C8B-B14F-4D97-AF65-F5344CB8AC3E}">
        <p14:creationId xmlns:p14="http://schemas.microsoft.com/office/powerpoint/2010/main" val="77787427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5ECD22-606C-4E93-8D25-7025C3FF07B3}"/>
              </a:ext>
            </a:extLst>
          </p:cNvPr>
          <p:cNvSpPr>
            <a:spLocks noGrp="1"/>
          </p:cNvSpPr>
          <p:nvPr>
            <p:ph type="title"/>
          </p:nvPr>
        </p:nvSpPr>
        <p:spPr>
          <a:xfrm>
            <a:off x="838200" y="931182"/>
            <a:ext cx="10515600" cy="1325563"/>
          </a:xfrm>
        </p:spPr>
        <p:txBody>
          <a:bodyPr>
            <a:normAutofit/>
          </a:bodyPr>
          <a:lstStyle/>
          <a:p>
            <a:r>
              <a:rPr lang="en-US" sz="3600" dirty="0"/>
              <a:t>How to practice inclusion?</a:t>
            </a:r>
          </a:p>
        </p:txBody>
      </p:sp>
      <p:graphicFrame>
        <p:nvGraphicFramePr>
          <p:cNvPr id="4" name="Content Placeholder 3">
            <a:extLst>
              <a:ext uri="{FF2B5EF4-FFF2-40B4-BE49-F238E27FC236}">
                <a16:creationId xmlns:a16="http://schemas.microsoft.com/office/drawing/2014/main" id="{43351294-B049-4722-ABE0-8D872BDEA9B3}"/>
              </a:ext>
            </a:extLst>
          </p:cNvPr>
          <p:cNvGraphicFramePr>
            <a:graphicFrameLocks noGrp="1"/>
          </p:cNvGraphicFramePr>
          <p:nvPr>
            <p:ph idx="1"/>
            <p:extLst>
              <p:ext uri="{D42A27DB-BD31-4B8C-83A1-F6EECF244321}">
                <p14:modId xmlns:p14="http://schemas.microsoft.com/office/powerpoint/2010/main" val="2880204418"/>
              </p:ext>
            </p:extLst>
          </p:nvPr>
        </p:nvGraphicFramePr>
        <p:xfrm>
          <a:off x="838200" y="2382849"/>
          <a:ext cx="10028419" cy="3937051"/>
        </p:xfrm>
        <a:graphic>
          <a:graphicData uri="http://schemas.openxmlformats.org/drawingml/2006/table">
            <a:tbl>
              <a:tblPr bandRow="1"/>
              <a:tblGrid>
                <a:gridCol w="10028419">
                  <a:extLst>
                    <a:ext uri="{9D8B030D-6E8A-4147-A177-3AD203B41FA5}">
                      <a16:colId xmlns:a16="http://schemas.microsoft.com/office/drawing/2014/main" val="3223735815"/>
                    </a:ext>
                  </a:extLst>
                </a:gridCol>
              </a:tblGrid>
              <a:tr h="3937051">
                <a:tc>
                  <a:txBody>
                    <a:bodyPr/>
                    <a:lstStyle/>
                    <a:p>
                      <a:pPr marL="0" marR="0" algn="ctr">
                        <a:lnSpc>
                          <a:spcPct val="106000"/>
                        </a:lnSpc>
                        <a:spcBef>
                          <a:spcPts val="0"/>
                        </a:spcBef>
                        <a:spcAft>
                          <a:spcPts val="0"/>
                        </a:spcAft>
                      </a:pPr>
                      <a:r>
                        <a:rPr lang="en-US" sz="3200" dirty="0">
                          <a:solidFill>
                            <a:srgbClr val="000000"/>
                          </a:solidFill>
                          <a:effectLst/>
                          <a:latin typeface="Times New Roman" panose="02020603050405020304" pitchFamily="18" charset="0"/>
                          <a:ea typeface="Calibri" panose="020F0502020204030204" pitchFamily="34" charset="0"/>
                          <a:cs typeface="Calibri" panose="020F0502020204030204" pitchFamily="34" charset="0"/>
                        </a:rPr>
                        <a:t>Concept 3: UDL and Inclusive pedagogy</a:t>
                      </a:r>
                      <a:endParaRPr lang="en-US" sz="3200" dirty="0">
                        <a:effectLst/>
                        <a:latin typeface="Calibri" panose="020F0502020204030204" pitchFamily="34" charset="0"/>
                        <a:ea typeface="Calibri" panose="020F0502020204030204" pitchFamily="34" charset="0"/>
                      </a:endParaRPr>
                    </a:p>
                    <a:p>
                      <a:pPr marL="0" marR="0" algn="ctr">
                        <a:lnSpc>
                          <a:spcPct val="106000"/>
                        </a:lnSpc>
                        <a:spcBef>
                          <a:spcPts val="0"/>
                        </a:spcBef>
                        <a:spcAft>
                          <a:spcPts val="0"/>
                        </a:spcAft>
                      </a:pPr>
                      <a:r>
                        <a:rPr lang="en-US" sz="3200" dirty="0">
                          <a:solidFill>
                            <a:srgbClr val="000000"/>
                          </a:solidFill>
                          <a:effectLst/>
                          <a:latin typeface="Times New Roman" panose="02020603050405020304" pitchFamily="18" charset="0"/>
                          <a:ea typeface="Calibri" panose="020F0502020204030204" pitchFamily="34" charset="0"/>
                          <a:cs typeface="Calibri" panose="020F0502020204030204" pitchFamily="34" charset="0"/>
                        </a:rPr>
                        <a:t>Concept 4:Diversity facilitates inclusivity</a:t>
                      </a:r>
                    </a:p>
                    <a:p>
                      <a:pPr marL="0" marR="0" algn="ctr">
                        <a:lnSpc>
                          <a:spcPct val="106000"/>
                        </a:lnSpc>
                        <a:spcBef>
                          <a:spcPts val="0"/>
                        </a:spcBef>
                        <a:spcAft>
                          <a:spcPts val="0"/>
                        </a:spcAft>
                      </a:pPr>
                      <a:endParaRPr lang="en-US" sz="3200" dirty="0">
                        <a:solidFill>
                          <a:srgbClr val="000000"/>
                        </a:solidFill>
                        <a:effectLst/>
                        <a:latin typeface="Times New Roman" panose="02020603050405020304" pitchFamily="18" charset="0"/>
                        <a:ea typeface="Calibri" panose="020F0502020204030204" pitchFamily="34" charset="0"/>
                        <a:cs typeface="Calibri" panose="020F0502020204030204" pitchFamily="34" charset="0"/>
                      </a:endParaRPr>
                    </a:p>
                    <a:p>
                      <a:pPr marL="0" marR="0" algn="ctr">
                        <a:lnSpc>
                          <a:spcPct val="106000"/>
                        </a:lnSpc>
                        <a:spcBef>
                          <a:spcPts val="0"/>
                        </a:spcBef>
                        <a:spcAft>
                          <a:spcPts val="0"/>
                        </a:spcAft>
                      </a:pPr>
                      <a:r>
                        <a:rPr lang="en-US" sz="3200" dirty="0">
                          <a:solidFill>
                            <a:srgbClr val="000000"/>
                          </a:solidFill>
                          <a:effectLst/>
                          <a:latin typeface="Times New Roman" panose="02020603050405020304" pitchFamily="18" charset="0"/>
                          <a:ea typeface="Calibri" panose="020F0502020204030204" pitchFamily="34" charset="0"/>
                          <a:cs typeface="Calibri" panose="020F0502020204030204" pitchFamily="34" charset="0"/>
                        </a:rPr>
                        <a:t>Underlying principle of  UDL: </a:t>
                      </a:r>
                      <a:r>
                        <a:rPr lang="en-US" sz="3200" b="1" dirty="0">
                          <a:solidFill>
                            <a:srgbClr val="000000"/>
                          </a:solidFill>
                          <a:effectLst/>
                          <a:latin typeface="Times New Roman" panose="02020603050405020304" pitchFamily="18" charset="0"/>
                          <a:ea typeface="Calibri" panose="020F0502020204030204" pitchFamily="34" charset="0"/>
                          <a:cs typeface="Calibri" panose="020F0502020204030204" pitchFamily="34" charset="0"/>
                        </a:rPr>
                        <a:t>No two learners are alike</a:t>
                      </a:r>
                    </a:p>
                    <a:p>
                      <a:pPr marL="0" marR="0" algn="ctr">
                        <a:lnSpc>
                          <a:spcPct val="106000"/>
                        </a:lnSpc>
                        <a:spcBef>
                          <a:spcPts val="0"/>
                        </a:spcBef>
                        <a:spcAft>
                          <a:spcPts val="0"/>
                        </a:spcAft>
                      </a:pPr>
                      <a:endParaRPr lang="en-US" sz="3200" dirty="0">
                        <a:effectLst/>
                        <a:latin typeface="Calibri" panose="020F0502020204030204" pitchFamily="34" charset="0"/>
                        <a:ea typeface="Calibri" panose="020F0502020204030204" pitchFamily="34" charset="0"/>
                      </a:endParaRPr>
                    </a:p>
                    <a:p>
                      <a:pPr marL="0" marR="0">
                        <a:lnSpc>
                          <a:spcPct val="106000"/>
                        </a:lnSpc>
                        <a:spcBef>
                          <a:spcPts val="0"/>
                        </a:spcBef>
                        <a:spcAft>
                          <a:spcPts val="0"/>
                        </a:spcAft>
                      </a:pPr>
                      <a:r>
                        <a:rPr lang="en-US" sz="3200" dirty="0">
                          <a:solidFill>
                            <a:srgbClr val="000000"/>
                          </a:solidFill>
                          <a:effectLst/>
                          <a:latin typeface="Times New Roman" panose="02020603050405020304" pitchFamily="18" charset="0"/>
                          <a:ea typeface="Calibri" panose="020F0502020204030204" pitchFamily="34" charset="0"/>
                          <a:cs typeface="Calibri" panose="020F0502020204030204" pitchFamily="34" charset="0"/>
                        </a:rPr>
                        <a:t> </a:t>
                      </a:r>
                      <a:endParaRPr lang="en-US" sz="3200" dirty="0">
                        <a:effectLst/>
                        <a:latin typeface="Calibri" panose="020F0502020204030204" pitchFamily="34" charset="0"/>
                        <a:ea typeface="Calibri" panose="020F0502020204030204" pitchFamily="34" charset="0"/>
                      </a:endParaRPr>
                    </a:p>
                    <a:p>
                      <a:pPr marL="0" marR="0">
                        <a:lnSpc>
                          <a:spcPct val="106000"/>
                        </a:lnSpc>
                        <a:spcBef>
                          <a:spcPts val="0"/>
                        </a:spcBef>
                        <a:spcAft>
                          <a:spcPts val="0"/>
                        </a:spcAft>
                      </a:pPr>
                      <a:r>
                        <a:rPr lang="en-US" sz="3200" dirty="0">
                          <a:solidFill>
                            <a:srgbClr val="2F5496"/>
                          </a:solidFill>
                          <a:effectLst/>
                          <a:latin typeface="Calibri" panose="020F0502020204030204" pitchFamily="34" charset="0"/>
                          <a:ea typeface="Times New Roman" panose="02020603050405020304" pitchFamily="18" charset="0"/>
                          <a:cs typeface="Calibri" panose="020F0502020204030204" pitchFamily="34" charset="0"/>
                        </a:rPr>
                        <a:t> </a:t>
                      </a:r>
                      <a:endParaRPr lang="en-US" sz="3200" dirty="0">
                        <a:effectLst/>
                        <a:latin typeface="Calibri" panose="020F0502020204030204" pitchFamily="34" charset="0"/>
                        <a:ea typeface="Calibri" panose="020F0502020204030204" pitchFamily="34" charset="0"/>
                      </a:endParaRPr>
                    </a:p>
                  </a:txBody>
                  <a:tcPr marL="68580" marR="68580"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extLst>
                  <a:ext uri="{0D108BD9-81ED-4DB2-BD59-A6C34878D82A}">
                    <a16:rowId xmlns:a16="http://schemas.microsoft.com/office/drawing/2014/main" val="1205244609"/>
                  </a:ext>
                </a:extLst>
              </a:tr>
            </a:tbl>
          </a:graphicData>
        </a:graphic>
      </p:graphicFrame>
      <p:pic>
        <p:nvPicPr>
          <p:cNvPr id="3" name="Picture 2">
            <a:extLst>
              <a:ext uri="{FF2B5EF4-FFF2-40B4-BE49-F238E27FC236}">
                <a16:creationId xmlns:a16="http://schemas.microsoft.com/office/drawing/2014/main" id="{899D27FC-E177-4C62-9D8A-98AA9B74FA51}"/>
              </a:ext>
            </a:extLst>
          </p:cNvPr>
          <p:cNvPicPr>
            <a:picLocks noChangeAspect="1"/>
          </p:cNvPicPr>
          <p:nvPr/>
        </p:nvPicPr>
        <p:blipFill>
          <a:blip r:embed="rId3"/>
          <a:stretch>
            <a:fillRect/>
          </a:stretch>
        </p:blipFill>
        <p:spPr>
          <a:xfrm>
            <a:off x="609124" y="0"/>
            <a:ext cx="10973751" cy="1432684"/>
          </a:xfrm>
          <a:prstGeom prst="rect">
            <a:avLst/>
          </a:prstGeom>
        </p:spPr>
      </p:pic>
    </p:spTree>
    <p:extLst>
      <p:ext uri="{BB962C8B-B14F-4D97-AF65-F5344CB8AC3E}">
        <p14:creationId xmlns:p14="http://schemas.microsoft.com/office/powerpoint/2010/main" val="260953595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BB61CAD2-8C99-41C2-851F-7592D1011CD9}"/>
              </a:ext>
            </a:extLst>
          </p:cNvPr>
          <p:cNvSpPr>
            <a:spLocks noGrp="1"/>
          </p:cNvSpPr>
          <p:nvPr>
            <p:ph type="title"/>
          </p:nvPr>
        </p:nvSpPr>
        <p:spPr>
          <a:xfrm>
            <a:off x="838200" y="1501744"/>
            <a:ext cx="10515600" cy="1075807"/>
          </a:xfrm>
        </p:spPr>
        <p:txBody>
          <a:bodyPr>
            <a:normAutofit/>
          </a:bodyPr>
          <a:lstStyle/>
          <a:p>
            <a:pPr algn="ctr"/>
            <a:br>
              <a:rPr lang="en-US" sz="3200" dirty="0"/>
            </a:br>
            <a:r>
              <a:rPr lang="en-US" sz="3200" dirty="0"/>
              <a:t>Why do some children remain out of school?</a:t>
            </a:r>
          </a:p>
        </p:txBody>
      </p:sp>
      <p:sp>
        <p:nvSpPr>
          <p:cNvPr id="5" name="Content Placeholder 4">
            <a:extLst>
              <a:ext uri="{FF2B5EF4-FFF2-40B4-BE49-F238E27FC236}">
                <a16:creationId xmlns:a16="http://schemas.microsoft.com/office/drawing/2014/main" id="{04567500-F67A-413D-B76E-DE74709B05DF}"/>
              </a:ext>
            </a:extLst>
          </p:cNvPr>
          <p:cNvSpPr>
            <a:spLocks noGrp="1"/>
          </p:cNvSpPr>
          <p:nvPr>
            <p:ph idx="1"/>
          </p:nvPr>
        </p:nvSpPr>
        <p:spPr>
          <a:xfrm>
            <a:off x="1021080" y="2844740"/>
            <a:ext cx="10515600" cy="3142763"/>
          </a:xfrm>
        </p:spPr>
        <p:txBody>
          <a:bodyPr>
            <a:normAutofit/>
          </a:bodyPr>
          <a:lstStyle/>
          <a:p>
            <a:pPr marL="0" indent="0">
              <a:buNone/>
            </a:pPr>
            <a:r>
              <a:rPr lang="en-US" sz="1900" b="0" i="0" dirty="0">
                <a:solidFill>
                  <a:srgbClr val="333333"/>
                </a:solidFill>
                <a:effectLst/>
              </a:rPr>
              <a:t>Children in Afghanistan – and their households may face war, displacement, migration and natural disasters in trying to access education, in addition to more common difficulties such as poverty and lack of access. This study, part of the Global Initiative on Out-of-School Children launched by the United Nations Children’s Fund (UNICEF) and the United Nations Educational, Scientific and Cultural Organization Institute for Statistics (UNESCO UIS), seeks to identify the barriers preventing children in Afghanistan from attending school, identify gaps in the current approaches to addressing these barriers and provide policy recommendations to move forward effectively. This is in line with the studies conducted elsewhere at the country and regional level for the out-of-school children initiative (OOSCI), based on existing data.</a:t>
            </a:r>
          </a:p>
          <a:p>
            <a:pPr marL="0" indent="0">
              <a:buNone/>
            </a:pPr>
            <a:r>
              <a:rPr lang="en-US" sz="1800" dirty="0">
                <a:solidFill>
                  <a:srgbClr val="333333"/>
                </a:solidFill>
              </a:rPr>
              <a:t>Source: Ministry of Education, Islamic Republic of Afghanistan, and United Nations Children’s Fund (UNICEF),  https://www.unicef.org/afghanistan/reports/global-initiative-out-school-children</a:t>
            </a:r>
            <a:endParaRPr lang="en-US" sz="1800" dirty="0"/>
          </a:p>
        </p:txBody>
      </p:sp>
      <p:pic>
        <p:nvPicPr>
          <p:cNvPr id="6" name="Picture 5">
            <a:extLst>
              <a:ext uri="{FF2B5EF4-FFF2-40B4-BE49-F238E27FC236}">
                <a16:creationId xmlns:a16="http://schemas.microsoft.com/office/drawing/2014/main" id="{B371281F-6992-42FF-A2A5-4FD31D064ED9}"/>
              </a:ext>
            </a:extLst>
          </p:cNvPr>
          <p:cNvPicPr>
            <a:picLocks noChangeAspect="1"/>
          </p:cNvPicPr>
          <p:nvPr/>
        </p:nvPicPr>
        <p:blipFill>
          <a:blip r:embed="rId3"/>
          <a:stretch>
            <a:fillRect/>
          </a:stretch>
        </p:blipFill>
        <p:spPr>
          <a:xfrm>
            <a:off x="1839433" y="155631"/>
            <a:ext cx="8240232" cy="1075808"/>
          </a:xfrm>
          <a:prstGeom prst="rect">
            <a:avLst/>
          </a:prstGeom>
        </p:spPr>
      </p:pic>
    </p:spTree>
    <p:extLst>
      <p:ext uri="{BB962C8B-B14F-4D97-AF65-F5344CB8AC3E}">
        <p14:creationId xmlns:p14="http://schemas.microsoft.com/office/powerpoint/2010/main" val="320027258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20001</TotalTime>
  <Words>8073</Words>
  <Application>Microsoft Office PowerPoint</Application>
  <PresentationFormat>Widescreen</PresentationFormat>
  <Paragraphs>711</Paragraphs>
  <Slides>26</Slides>
  <Notes>26</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26</vt:i4>
      </vt:variant>
    </vt:vector>
  </HeadingPairs>
  <TitlesOfParts>
    <vt:vector size="32" baseType="lpstr">
      <vt:lpstr>Arial</vt:lpstr>
      <vt:lpstr>Calibri</vt:lpstr>
      <vt:lpstr>Calibri Light</vt:lpstr>
      <vt:lpstr>Times New Roman</vt:lpstr>
      <vt:lpstr>Wingdings</vt:lpstr>
      <vt:lpstr>Office Theme</vt:lpstr>
      <vt:lpstr>Inclusive Schools</vt:lpstr>
      <vt:lpstr>PowerPoint Presentation</vt:lpstr>
      <vt:lpstr>PowerPoint Presentation</vt:lpstr>
      <vt:lpstr>PowerPoint Presentation</vt:lpstr>
      <vt:lpstr>Community building activity-day 3</vt:lpstr>
      <vt:lpstr>What and How activity?</vt:lpstr>
      <vt:lpstr>PowerPoint Presentation</vt:lpstr>
      <vt:lpstr>How to practice inclusion?</vt:lpstr>
      <vt:lpstr> Why do some children remain out of school?</vt:lpstr>
      <vt:lpstr>Think it over: Can these issues be resolved?</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Did you Know</vt:lpstr>
      <vt:lpstr>Structured Reflection session</vt:lpstr>
      <vt:lpstr>Conclusion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Inclusive Schools</dc:title>
  <dc:creator>Rama Krishna KS</dc:creator>
  <cp:lastModifiedBy>Rama Krishna KS</cp:lastModifiedBy>
  <cp:revision>100</cp:revision>
  <dcterms:created xsi:type="dcterms:W3CDTF">2021-06-29T17:08:14Z</dcterms:created>
  <dcterms:modified xsi:type="dcterms:W3CDTF">2021-10-01T07:18:37Z</dcterms:modified>
</cp:coreProperties>
</file>