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2AEB6D-C395-43B8-9C92-6F8BEBCF43C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190214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AEB6D-C395-43B8-9C92-6F8BEBCF43C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164920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AEB6D-C395-43B8-9C92-6F8BEBCF43C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369140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AEB6D-C395-43B8-9C92-6F8BEBCF43C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221687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AEB6D-C395-43B8-9C92-6F8BEBCF43C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360616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AEB6D-C395-43B8-9C92-6F8BEBCF43C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25071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AEB6D-C395-43B8-9C92-6F8BEBCF43C4}"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41760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AEB6D-C395-43B8-9C92-6F8BEBCF43C4}"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316511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AEB6D-C395-43B8-9C92-6F8BEBCF43C4}"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344339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AEB6D-C395-43B8-9C92-6F8BEBCF43C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279994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AEB6D-C395-43B8-9C92-6F8BEBCF43C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01604-9885-45BE-9CB5-063FDFE3BAEC}" type="slidenum">
              <a:rPr lang="en-US" smtClean="0"/>
              <a:t>‹#›</a:t>
            </a:fld>
            <a:endParaRPr lang="en-US"/>
          </a:p>
        </p:txBody>
      </p:sp>
    </p:spTree>
    <p:extLst>
      <p:ext uri="{BB962C8B-B14F-4D97-AF65-F5344CB8AC3E}">
        <p14:creationId xmlns:p14="http://schemas.microsoft.com/office/powerpoint/2010/main" val="102267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AEB6D-C395-43B8-9C92-6F8BEBCF43C4}" type="datetimeFigureOut">
              <a:rPr lang="en-US" smtClean="0"/>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01604-9885-45BE-9CB5-063FDFE3BAEC}" type="slidenum">
              <a:rPr lang="en-US" smtClean="0"/>
              <a:t>‹#›</a:t>
            </a:fld>
            <a:endParaRPr lang="en-US"/>
          </a:p>
        </p:txBody>
      </p:sp>
    </p:spTree>
    <p:extLst>
      <p:ext uri="{BB962C8B-B14F-4D97-AF65-F5344CB8AC3E}">
        <p14:creationId xmlns:p14="http://schemas.microsoft.com/office/powerpoint/2010/main" val="199217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1.mm.bing.net/th?id=OIP.iOrgMhu9krkw2WvkrNupRAHaEo&amp;pid=Api&amp;P=0&amp;w=273&amp;h=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10"/>
            <a:ext cx="9143999" cy="68857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1" y="228600"/>
            <a:ext cx="6019800" cy="3693319"/>
          </a:xfrm>
          <a:prstGeom prst="rect">
            <a:avLst/>
          </a:prstGeom>
          <a:noFill/>
        </p:spPr>
        <p:txBody>
          <a:bodyPr wrap="square" rtlCol="0">
            <a:spAutoFit/>
          </a:bodyPr>
          <a:lstStyle/>
          <a:p>
            <a:r>
              <a:rPr lang="en-US" sz="7200" b="1" i="1" dirty="0" err="1" smtClean="0">
                <a:solidFill>
                  <a:srgbClr val="FFFF00"/>
                </a:solidFill>
                <a:effectLst>
                  <a:outerShdw blurRad="38100" dist="38100" dir="2700000" algn="tl">
                    <a:srgbClr val="000000">
                      <a:alpha val="43137"/>
                    </a:srgbClr>
                  </a:outerShdw>
                </a:effectLst>
                <a:latin typeface="Bell MT" pitchFamily="18" charset="0"/>
              </a:rPr>
              <a:t>Transmedia</a:t>
            </a:r>
            <a:r>
              <a:rPr lang="en-US" sz="7200" b="1" i="1" dirty="0" smtClean="0">
                <a:solidFill>
                  <a:srgbClr val="FFFF00"/>
                </a:solidFill>
                <a:effectLst>
                  <a:outerShdw blurRad="38100" dist="38100" dir="2700000" algn="tl">
                    <a:srgbClr val="000000">
                      <a:alpha val="43137"/>
                    </a:srgbClr>
                  </a:outerShdw>
                </a:effectLst>
                <a:latin typeface="Bell MT" pitchFamily="18" charset="0"/>
              </a:rPr>
              <a:t> Storytelling Module</a:t>
            </a:r>
          </a:p>
          <a:p>
            <a:endParaRPr lang="en-US" dirty="0">
              <a:effectLst>
                <a:outerShdw blurRad="38100" dist="38100" dir="2700000" algn="tl">
                  <a:srgbClr val="000000">
                    <a:alpha val="43137"/>
                  </a:srgbClr>
                </a:outerShdw>
              </a:effectLst>
            </a:endParaRPr>
          </a:p>
        </p:txBody>
      </p:sp>
      <p:sp>
        <p:nvSpPr>
          <p:cNvPr id="5" name="Rectangle 4"/>
          <p:cNvSpPr/>
          <p:nvPr/>
        </p:nvSpPr>
        <p:spPr>
          <a:xfrm>
            <a:off x="-1981200" y="5473004"/>
            <a:ext cx="5770416" cy="1384995"/>
          </a:xfrm>
          <a:prstGeom prst="rect">
            <a:avLst/>
          </a:prstGeom>
        </p:spPr>
        <p:txBody>
          <a:bodyPr wrap="square">
            <a:spAutoFit/>
          </a:bodyPr>
          <a:lstStyle/>
          <a:p>
            <a:pPr algn="r"/>
            <a:r>
              <a:rPr lang="en-US" sz="2800" b="1" i="1" dirty="0" smtClean="0">
                <a:solidFill>
                  <a:schemeClr val="bg1"/>
                </a:solidFill>
                <a:latin typeface="Arial Black" pitchFamily="34" charset="0"/>
              </a:rPr>
              <a:t>JAIRAJ DUA ,</a:t>
            </a:r>
          </a:p>
          <a:p>
            <a:pPr algn="r"/>
            <a:r>
              <a:rPr lang="en-US" sz="2800" b="1" i="1" dirty="0" smtClean="0">
                <a:solidFill>
                  <a:schemeClr val="bg1"/>
                </a:solidFill>
                <a:latin typeface="Arial Black" pitchFamily="34" charset="0"/>
              </a:rPr>
              <a:t>SOSE, BLUEBELL, </a:t>
            </a:r>
          </a:p>
          <a:p>
            <a:pPr algn="r"/>
            <a:r>
              <a:rPr lang="en-US" sz="2800" b="1" i="1" dirty="0" smtClean="0">
                <a:solidFill>
                  <a:schemeClr val="bg1"/>
                </a:solidFill>
                <a:latin typeface="Arial Black" pitchFamily="34" charset="0"/>
              </a:rPr>
              <a:t>ROLL NO.18</a:t>
            </a:r>
            <a:endParaRPr lang="en-US" sz="2800" b="1" i="1" dirty="0">
              <a:solidFill>
                <a:schemeClr val="bg1"/>
              </a:solidFill>
              <a:latin typeface="Arial Black"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4250"/>
          <a:stretch/>
        </p:blipFill>
        <p:spPr bwMode="auto">
          <a:xfrm>
            <a:off x="5908962" y="0"/>
            <a:ext cx="3200400" cy="528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0720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0"/>
            <a:ext cx="9171709" cy="687878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7710" y="0"/>
            <a:ext cx="9171710" cy="2209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itchFamily="34" charset="0"/>
              <a:buChar char="•"/>
            </a:pPr>
            <a:r>
              <a:rPr lang="en-US" sz="2800" b="1" dirty="0">
                <a:solidFill>
                  <a:srgbClr val="FFFF00"/>
                </a:solidFill>
              </a:rPr>
              <a:t>I wanted to know the reason for his concern.</a:t>
            </a:r>
          </a:p>
          <a:p>
            <a:pPr marL="285750" indent="-285750">
              <a:buFont typeface="Arial" pitchFamily="34" charset="0"/>
              <a:buChar char="•"/>
            </a:pPr>
            <a:r>
              <a:rPr lang="en-US" sz="2800" b="1" dirty="0">
                <a:solidFill>
                  <a:srgbClr val="7030A0"/>
                </a:solidFill>
              </a:rPr>
              <a:t>He said that We have lost many of our close ones during this pandemic.</a:t>
            </a:r>
          </a:p>
          <a:p>
            <a:pPr marL="285750" indent="-285750">
              <a:buFont typeface="Arial" pitchFamily="34" charset="0"/>
              <a:buChar char="•"/>
            </a:pPr>
            <a:r>
              <a:rPr lang="en-US" sz="2800" b="1" dirty="0">
                <a:solidFill>
                  <a:srgbClr val="C00000"/>
                </a:solidFill>
              </a:rPr>
              <a:t>During this pandemic, the government decided to close down all schools and colleges.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95599" y="2362200"/>
            <a:ext cx="6248399" cy="4495800"/>
          </a:xfrm>
          <a:prstGeom prst="rect">
            <a:avLst/>
          </a:prstGeom>
          <a:noFill/>
          <a:ln>
            <a:noFill/>
          </a:ln>
          <a:effectLst/>
          <a:extLst/>
        </p:spPr>
      </p:pic>
    </p:spTree>
    <p:extLst>
      <p:ext uri="{BB962C8B-B14F-4D97-AF65-F5344CB8AC3E}">
        <p14:creationId xmlns:p14="http://schemas.microsoft.com/office/powerpoint/2010/main" val="32243936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4"/>
          </a:xfrm>
          <a:prstGeom prst="rect">
            <a:avLst/>
          </a:prstGeom>
          <a:noFill/>
          <a:extLst>
            <a:ext uri="{909E8E84-426E-40DD-AFC4-6F175D3DCCD1}">
              <a14:hiddenFill xmlns:a14="http://schemas.microsoft.com/office/drawing/2010/main">
                <a:solidFill>
                  <a:srgbClr val="FFFFFF"/>
                </a:solidFill>
              </a14:hiddenFill>
            </a:ext>
          </a:extLst>
        </p:spPr>
      </p:pic>
      <p:sp>
        <p:nvSpPr>
          <p:cNvPr id="3" name="Parallelogram 2"/>
          <p:cNvSpPr/>
          <p:nvPr/>
        </p:nvSpPr>
        <p:spPr>
          <a:xfrm>
            <a:off x="-20782" y="0"/>
            <a:ext cx="9164782" cy="2362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800" dirty="0"/>
              <a:t>There has been a change in the way we teach.</a:t>
            </a:r>
          </a:p>
          <a:p>
            <a:pPr marL="285750" indent="-285750">
              <a:buFont typeface="Arial" pitchFamily="34" charset="0"/>
              <a:buChar char="•"/>
            </a:pPr>
            <a:r>
              <a:rPr lang="en-US" sz="2800" dirty="0"/>
              <a:t>Earlier where we used to teach children in offline mode, now we had to create an online platform for them.</a:t>
            </a:r>
          </a:p>
          <a:p>
            <a:pPr marL="285750" indent="-285750">
              <a:buFont typeface="Arial" pitchFamily="34" charset="0"/>
              <a:buChar char="•"/>
            </a:pPr>
            <a:r>
              <a:rPr lang="en-US" sz="2800" dirty="0"/>
              <a:t>It was a new experiment for all of us.</a:t>
            </a:r>
          </a:p>
          <a:p>
            <a:pPr algn="ctr"/>
            <a:endParaRPr lang="en-US" dirty="0"/>
          </a:p>
        </p:txBody>
      </p:sp>
      <p:pic>
        <p:nvPicPr>
          <p:cNvPr id="11268" name="Picture 4" descr="https://media.istockphoto.com/vectors/elearning-webinar-online-education-concept-vector-id518889262?k=6&amp;m=518889262&amp;s=612x612&amp;w=0&amp;h=l6MWprqGauB4rA1Y6HaS6poopvFjcQkcQTWl902oE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62200"/>
            <a:ext cx="4953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396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
            <a:ext cx="9178636" cy="6883981"/>
          </a:xfrm>
          <a:prstGeom prst="rect">
            <a:avLst/>
          </a:prstGeom>
          <a:noFill/>
          <a:extLst>
            <a:ext uri="{909E8E84-426E-40DD-AFC4-6F175D3DCCD1}">
              <a14:hiddenFill xmlns:a14="http://schemas.microsoft.com/office/drawing/2010/main">
                <a:solidFill>
                  <a:srgbClr val="FFFFFF"/>
                </a:solidFill>
              </a14:hiddenFill>
            </a:ext>
          </a:extLst>
        </p:spPr>
      </p:pic>
      <p:sp>
        <p:nvSpPr>
          <p:cNvPr id="2" name="Snip Single Corner Rectangle 1"/>
          <p:cNvSpPr/>
          <p:nvPr/>
        </p:nvSpPr>
        <p:spPr>
          <a:xfrm>
            <a:off x="-34635" y="0"/>
            <a:ext cx="9410700" cy="3441991"/>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itchFamily="34" charset="0"/>
              <a:buChar char="•"/>
            </a:pPr>
            <a:r>
              <a:rPr lang="en-US" sz="2800" b="1" dirty="0" smtClean="0">
                <a:solidFill>
                  <a:srgbClr val="0070C0"/>
                </a:solidFill>
              </a:rPr>
              <a:t>He </a:t>
            </a:r>
            <a:r>
              <a:rPr lang="en-US" sz="2800" b="1" dirty="0">
                <a:solidFill>
                  <a:srgbClr val="0070C0"/>
                </a:solidFill>
              </a:rPr>
              <a:t>was mainly concerned for children who belonged to poor </a:t>
            </a:r>
            <a:r>
              <a:rPr lang="en-US" sz="2800" b="1" dirty="0" smtClean="0">
                <a:solidFill>
                  <a:srgbClr val="0070C0"/>
                </a:solidFill>
              </a:rPr>
              <a:t>families.  Those </a:t>
            </a:r>
            <a:r>
              <a:rPr lang="en-US" sz="2800" b="1" dirty="0">
                <a:solidFill>
                  <a:srgbClr val="0070C0"/>
                </a:solidFill>
              </a:rPr>
              <a:t>who didn't have smartphones , internet connection and laptops to take their online classes.</a:t>
            </a:r>
          </a:p>
          <a:p>
            <a:pPr marL="285750" indent="-285750">
              <a:buFont typeface="Arial" pitchFamily="34" charset="0"/>
              <a:buChar char="•"/>
            </a:pPr>
            <a:r>
              <a:rPr lang="en-US" sz="2800" b="1" dirty="0">
                <a:solidFill>
                  <a:srgbClr val="FF0000"/>
                </a:solidFill>
              </a:rPr>
              <a:t>Some of the children stopped tuition classes because their parents have lost their jobs in this pandemic. </a:t>
            </a:r>
          </a:p>
          <a:p>
            <a:pPr algn="ctr"/>
            <a:endParaRPr lang="en-US" dirty="0"/>
          </a:p>
        </p:txBody>
      </p:sp>
      <p:pic>
        <p:nvPicPr>
          <p:cNvPr id="1229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735" y="3407352"/>
            <a:ext cx="6255329" cy="356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7026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4"/>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Punched Tape 1"/>
          <p:cNvSpPr/>
          <p:nvPr/>
        </p:nvSpPr>
        <p:spPr>
          <a:xfrm>
            <a:off x="0" y="0"/>
            <a:ext cx="9144000" cy="2667000"/>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a:buFont typeface="Arial" pitchFamily="34" charset="0"/>
              <a:buChar char="•"/>
            </a:pPr>
            <a:r>
              <a:rPr lang="en-US" sz="2400" b="1" dirty="0">
                <a:solidFill>
                  <a:schemeClr val="bg1"/>
                </a:solidFill>
              </a:rPr>
              <a:t>Which has also had an adverse  impact on our income. We have no other source of income except tuition fees. We have to pay Loan’s EMI , rent, your and yours sister’s school fees , household expenses, etc. Now we have no other option to use our past savings.</a:t>
            </a:r>
          </a:p>
          <a:p>
            <a:pPr algn="ctr"/>
            <a:endParaRPr lang="en-US" b="1" dirty="0"/>
          </a:p>
        </p:txBody>
      </p:sp>
      <p:sp>
        <p:nvSpPr>
          <p:cNvPr id="3" name="Flowchart: Punched Tape 2"/>
          <p:cNvSpPr/>
          <p:nvPr/>
        </p:nvSpPr>
        <p:spPr>
          <a:xfrm>
            <a:off x="0" y="2171702"/>
            <a:ext cx="9144000" cy="251460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n-US" sz="3600" b="1" dirty="0">
                <a:solidFill>
                  <a:schemeClr val="tx1"/>
                </a:solidFill>
              </a:rPr>
              <a:t>But on the other hand, there is no reduction in the expenses of our house. </a:t>
            </a:r>
          </a:p>
        </p:txBody>
      </p:sp>
      <p:sp>
        <p:nvSpPr>
          <p:cNvPr id="4" name="Flowchart: Punched Tape 3"/>
          <p:cNvSpPr/>
          <p:nvPr/>
        </p:nvSpPr>
        <p:spPr>
          <a:xfrm>
            <a:off x="0" y="4191000"/>
            <a:ext cx="9144000" cy="2590800"/>
          </a:xfrm>
          <a:prstGeom prst="flowChartPunched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a:buFont typeface="Arial" pitchFamily="34" charset="0"/>
              <a:buChar char="•"/>
            </a:pPr>
            <a:endParaRPr lang="en-US" sz="2400" b="1" dirty="0" smtClean="0"/>
          </a:p>
          <a:p>
            <a:pPr marL="285750" indent="-285750" algn="ctr">
              <a:buFont typeface="Arial" pitchFamily="34" charset="0"/>
              <a:buChar char="•"/>
            </a:pPr>
            <a:r>
              <a:rPr lang="en-US" sz="2400" b="1" dirty="0" smtClean="0"/>
              <a:t>When </a:t>
            </a:r>
            <a:r>
              <a:rPr lang="en-US" sz="2400" b="1" dirty="0"/>
              <a:t>parents were asked to deposit their children's tuition fees, they often avoided saying that there is an epidemic right now and not in the stage that we could deposit our children's tuition’s fees . There were also some parents who were very rich in themselves.</a:t>
            </a:r>
          </a:p>
          <a:p>
            <a:pPr marL="285750" indent="-285750" algn="ctr">
              <a:buFont typeface="Arial" pitchFamily="34" charset="0"/>
              <a:buChar char="•"/>
            </a:pPr>
            <a:endParaRPr lang="en-US" sz="2400" b="1" dirty="0"/>
          </a:p>
        </p:txBody>
      </p:sp>
    </p:spTree>
    <p:extLst>
      <p:ext uri="{BB962C8B-B14F-4D97-AF65-F5344CB8AC3E}">
        <p14:creationId xmlns:p14="http://schemas.microsoft.com/office/powerpoint/2010/main" val="30714636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6"/>
            <a:ext cx="9162468" cy="6871855"/>
          </a:xfrm>
          <a:prstGeom prst="rect">
            <a:avLst/>
          </a:prstGeom>
          <a:noFill/>
          <a:extLst>
            <a:ext uri="{909E8E84-426E-40DD-AFC4-6F175D3DCCD1}">
              <a14:hiddenFill xmlns:a14="http://schemas.microsoft.com/office/drawing/2010/main">
                <a:solidFill>
                  <a:srgbClr val="FFFFFF"/>
                </a:solidFill>
              </a14:hiddenFill>
            </a:ext>
          </a:extLst>
        </p:spPr>
      </p:pic>
      <p:sp>
        <p:nvSpPr>
          <p:cNvPr id="2" name="Folded Corner 1"/>
          <p:cNvSpPr/>
          <p:nvPr/>
        </p:nvSpPr>
        <p:spPr>
          <a:xfrm>
            <a:off x="0" y="0"/>
            <a:ext cx="9227127" cy="26670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tx1"/>
              </a:solidFill>
            </a:endParaRPr>
          </a:p>
          <a:p>
            <a:endParaRPr lang="en-US" sz="2000" dirty="0">
              <a:solidFill>
                <a:schemeClr val="tx1"/>
              </a:solidFill>
            </a:endParaRPr>
          </a:p>
          <a:p>
            <a:pPr marL="342900" indent="-342900">
              <a:buFont typeface="Arial" pitchFamily="34" charset="0"/>
              <a:buChar char="•"/>
            </a:pPr>
            <a:r>
              <a:rPr lang="en-US" sz="2400" b="1" i="1" dirty="0" smtClean="0">
                <a:solidFill>
                  <a:schemeClr val="accent2"/>
                </a:solidFill>
                <a:latin typeface="Arial Rounded MT Bold" pitchFamily="34" charset="0"/>
              </a:rPr>
              <a:t>I </a:t>
            </a:r>
            <a:r>
              <a:rPr lang="en-US" sz="2400" b="1" i="1" dirty="0">
                <a:solidFill>
                  <a:schemeClr val="accent2"/>
                </a:solidFill>
                <a:latin typeface="Arial Rounded MT Bold" pitchFamily="34" charset="0"/>
              </a:rPr>
              <a:t>asked dad why did you teach those kids when they were reluctant to pay the fees.</a:t>
            </a:r>
          </a:p>
          <a:p>
            <a:pPr marL="342900" indent="-342900">
              <a:buFont typeface="Arial" pitchFamily="34" charset="0"/>
              <a:buChar char="•"/>
            </a:pPr>
            <a:r>
              <a:rPr lang="en-US" sz="2400" b="1" i="1" dirty="0">
                <a:solidFill>
                  <a:srgbClr val="7030A0"/>
                </a:solidFill>
                <a:latin typeface="Arial Rounded MT Bold" pitchFamily="34" charset="0"/>
              </a:rPr>
              <a:t>He replied that "If I do that too, there will be no difference between them and me.</a:t>
            </a:r>
          </a:p>
          <a:p>
            <a:pPr marL="342900" indent="-342900">
              <a:buFont typeface="Arial" pitchFamily="34" charset="0"/>
              <a:buChar char="•"/>
            </a:pPr>
            <a:r>
              <a:rPr lang="en-US" sz="2400" b="1" i="1" dirty="0">
                <a:solidFill>
                  <a:srgbClr val="FF0000"/>
                </a:solidFill>
                <a:latin typeface="Arial Rounded MT Bold" pitchFamily="34" charset="0"/>
              </a:rPr>
              <a:t>He always says, Education is the most powerful weapon by which we can change the world.</a:t>
            </a:r>
          </a:p>
          <a:p>
            <a:pPr algn="ctr"/>
            <a:endParaRPr lang="en-US" dirty="0"/>
          </a:p>
        </p:txBody>
      </p:sp>
      <p:sp>
        <p:nvSpPr>
          <p:cNvPr id="3" name="Folded Corner 2"/>
          <p:cNvSpPr/>
          <p:nvPr/>
        </p:nvSpPr>
        <p:spPr>
          <a:xfrm>
            <a:off x="0" y="2667000"/>
            <a:ext cx="9227127" cy="838200"/>
          </a:xfrm>
          <a:prstGeom prst="foldedCorner">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b="1" i="1" dirty="0" smtClean="0">
                <a:solidFill>
                  <a:srgbClr val="0070C0"/>
                </a:solidFill>
                <a:latin typeface="Arial Rounded MT Bold" pitchFamily="34" charset="0"/>
              </a:rPr>
              <a:t>The </a:t>
            </a:r>
            <a:r>
              <a:rPr lang="en-US" sz="2400" b="1" i="1" dirty="0">
                <a:solidFill>
                  <a:srgbClr val="0070C0"/>
                </a:solidFill>
                <a:latin typeface="Arial Rounded MT Bold" pitchFamily="34" charset="0"/>
              </a:rPr>
              <a:t>journey which started  from March 24, 2020 to the present has been very difficult for us. </a:t>
            </a:r>
          </a:p>
        </p:txBody>
      </p:sp>
      <p:pic>
        <p:nvPicPr>
          <p:cNvPr id="14344" name="Picture 8" descr="https://tse3.mm.bing.net/th?id=OIP.nsQk2CwLKSm-x6fDiY__-gHaFD&amp;pid=Api&amp;P=0&amp;w=239&amp;h=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12127"/>
            <a:ext cx="5334000" cy="334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3176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
            <a:ext cx="9164782" cy="6873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564" y="228600"/>
            <a:ext cx="8763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a:t>I hope this epidemic ends soon</a:t>
            </a:r>
            <a:r>
              <a:rPr lang="en-US" sz="4800" dirty="0" smtClean="0"/>
              <a:t>.</a:t>
            </a:r>
            <a:endParaRPr lang="en-US" sz="4800" dirty="0"/>
          </a:p>
        </p:txBody>
      </p:sp>
      <p:pic>
        <p:nvPicPr>
          <p:cNvPr id="15364" name="Picture 4" descr="https://tse3.mm.bing.net/th?id=OIP.P5u3twT3BdgWk6PEqSdMNwHaEK&amp;pid=Api&amp;P=0&amp;w=292&amp;h=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72" y="1524000"/>
            <a:ext cx="8276064" cy="46482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45372" y="1524000"/>
            <a:ext cx="8276064" cy="464820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flipV="1">
            <a:off x="445372" y="1524000"/>
            <a:ext cx="8276064" cy="464820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724131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22"/>
            <a:ext cx="9144000" cy="69095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709" y="45026"/>
            <a:ext cx="9067800" cy="4610099"/>
          </a:xfrm>
          <a:prstGeom prst="rect">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sz="2800" dirty="0" smtClean="0"/>
          </a:p>
          <a:p>
            <a:pPr marL="285750" indent="-285750" algn="ctr">
              <a:buFont typeface="Arial" pitchFamily="34" charset="0"/>
              <a:buChar char="•"/>
            </a:pPr>
            <a:r>
              <a:rPr lang="en-US" sz="2800" dirty="0" smtClean="0"/>
              <a:t>Being </a:t>
            </a:r>
            <a:r>
              <a:rPr lang="en-US" sz="2800" dirty="0"/>
              <a:t>a sensitive child I could understand the entire situation but could not help him out .I studied in private school which had a big fee. I saw forms for </a:t>
            </a:r>
            <a:r>
              <a:rPr lang="en-US" sz="2800" dirty="0" err="1"/>
              <a:t>SoSE</a:t>
            </a:r>
            <a:r>
              <a:rPr lang="en-US" sz="2800" dirty="0"/>
              <a:t> and I decided to appear in the examination </a:t>
            </a:r>
            <a:r>
              <a:rPr lang="en-US" sz="2800" dirty="0" smtClean="0"/>
              <a:t>. I </a:t>
            </a:r>
            <a:r>
              <a:rPr lang="en-US" sz="2800" dirty="0"/>
              <a:t>got admission here and now I am happy to study in this school of international standard. This was a little support to my father from my side. I shall definitely be successful in my life and make my parents proud of me</a:t>
            </a:r>
          </a:p>
          <a:p>
            <a:pPr algn="ctr"/>
            <a:endParaRPr lang="en-US" dirty="0"/>
          </a:p>
        </p:txBody>
      </p:sp>
    </p:spTree>
    <p:extLst>
      <p:ext uri="{BB962C8B-B14F-4D97-AF65-F5344CB8AC3E}">
        <p14:creationId xmlns:p14="http://schemas.microsoft.com/office/powerpoint/2010/main" val="30729539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702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6794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se2.mm.bing.net/th?id=OIP.fFUeqSfq6mygKW1k9hK0gQHaEK&amp;pid=Api&amp;P=0&amp;w=288&amp;h=1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37836" cy="552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2422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se2.mm.bing.net/th?id=OIP.osKam6bY8r_SHI5bgsLDKQHaFj&amp;pid=Api&amp;P=0&amp;w=232&amp;h=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636"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1295400"/>
            <a:ext cx="5943600" cy="3416320"/>
          </a:xfrm>
          <a:prstGeom prst="rect">
            <a:avLst/>
          </a:prstGeom>
          <a:noFill/>
        </p:spPr>
        <p:txBody>
          <a:bodyPr wrap="square" rtlCol="0">
            <a:spAutoFit/>
          </a:bodyPr>
          <a:lstStyle/>
          <a:p>
            <a:r>
              <a:rPr lang="en-US" sz="5400" b="1" i="1" dirty="0" smtClean="0">
                <a:solidFill>
                  <a:schemeClr val="bg1"/>
                </a:solidFill>
              </a:rPr>
              <a:t>Topic of the story :  The Impact of Covid-19 on our family.. A true story</a:t>
            </a:r>
            <a:endParaRPr lang="en-US" sz="5400" b="1" i="1" dirty="0">
              <a:solidFill>
                <a:schemeClr val="bg1"/>
              </a:solidFill>
            </a:endParaRPr>
          </a:p>
        </p:txBody>
      </p:sp>
    </p:spTree>
    <p:extLst>
      <p:ext uri="{BB962C8B-B14F-4D97-AF65-F5344CB8AC3E}">
        <p14:creationId xmlns:p14="http://schemas.microsoft.com/office/powerpoint/2010/main" val="33991676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austintexas.gov/sites/default/files/COVID_graphic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7239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7174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143999" cy="68675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media.istockphoto.com/photos/doctor-in-a-home-visit-to-a-senior-man-picture-id1289183630?b=1&amp;k=20&amp;m=1289183630&amp;s=170667a&amp;w=0&amp;h=FMmzSvzUCtDAoqKn4idZNAfolbjsJFMigUI1IsnLhdc="/>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6324600" cy="4114800"/>
          </a:xfrm>
          <a:prstGeom prst="rect">
            <a:avLst/>
          </a:prstGeom>
          <a:noFill/>
          <a:ln>
            <a:noFill/>
          </a:ln>
        </p:spPr>
      </p:pic>
    </p:spTree>
    <p:extLst>
      <p:ext uri="{BB962C8B-B14F-4D97-AF65-F5344CB8AC3E}">
        <p14:creationId xmlns:p14="http://schemas.microsoft.com/office/powerpoint/2010/main" val="795716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 y="0"/>
            <a:ext cx="91439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media.istockphoto.com/photos/asian-woman-using-rapid-antigen-test-kit-for-self-test-covid19-at-picture-id1346129528?b=1&amp;k=20&amp;m=1346129528&amp;s=170667a&amp;w=0&amp;h=awVDy8-_hTAikgU842WLnNfD5S7SolbezTImY41n1VQ="/>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3846"/>
            <a:ext cx="4232560" cy="3654136"/>
          </a:xfrm>
          <a:prstGeom prst="ellipse">
            <a:avLst/>
          </a:prstGeom>
          <a:ln>
            <a:noFill/>
          </a:ln>
          <a:effectLst>
            <a:softEdge rad="112500"/>
          </a:effectLst>
        </p:spPr>
      </p:pic>
      <p:pic>
        <p:nvPicPr>
          <p:cNvPr id="5" name="Picture 4" descr="blue and white plastic bott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52400"/>
            <a:ext cx="3352800" cy="50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628156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782"/>
            <a:ext cx="9275613" cy="68787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woman is consoled after her husband died due to the coronavirus disease (COVID-19) outside a mortuary of a COVID-19 hospital in Ahmedabad, India, April 15, 2021. REUTERS/Amit Dav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783"/>
            <a:ext cx="5029200" cy="3439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A patient lies in a bed as she is being shifted to a hospital for treatment, amidst the spread of the coronavirus disease (COVID-19) in Ahmedabad, India, April 15, 2021. REUTERS/Amit Dav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0327" y="2286000"/>
            <a:ext cx="4856013" cy="3235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758398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94"/>
            <a:ext cx="9152653" cy="68644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cmsny.org/wp-content/uploads/2020/09/shutterstock_172947448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4228239" cy="3581400"/>
          </a:xfrm>
          <a:prstGeom prst="ellipse">
            <a:avLst/>
          </a:prstGeom>
          <a:ln>
            <a:noFill/>
          </a:ln>
          <a:effectLst>
            <a:softEdge rad="112500"/>
          </a:effectLst>
        </p:spPr>
      </p:pic>
      <p:pic>
        <p:nvPicPr>
          <p:cNvPr id="4" name="Picture 3" descr="https://tse3.mm.bing.net/th?id=OIP.W1QUheS0IKIUtVp1HcdWZAHaE8&amp;pid=Api&amp;P=0&amp;w=292&amp;h=195"/>
          <p:cNvPicPr/>
          <p:nvPr/>
        </p:nvPicPr>
        <p:blipFill>
          <a:blip r:embed="rId4">
            <a:extLst>
              <a:ext uri="{28A0092B-C50C-407E-A947-70E740481C1C}">
                <a14:useLocalDpi xmlns:a14="http://schemas.microsoft.com/office/drawing/2010/main" val="0"/>
              </a:ext>
            </a:extLst>
          </a:blip>
          <a:srcRect/>
          <a:stretch>
            <a:fillRect/>
          </a:stretch>
        </p:blipFill>
        <p:spPr bwMode="auto">
          <a:xfrm>
            <a:off x="4276730" y="2305050"/>
            <a:ext cx="4610961"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89293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 y="-1"/>
            <a:ext cx="9137074" cy="685281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7709" y="-1"/>
            <a:ext cx="9171709" cy="16971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71500" indent="-571500">
              <a:buFont typeface="Arial" pitchFamily="34" charset="0"/>
              <a:buChar char="•"/>
            </a:pPr>
            <a:r>
              <a:rPr lang="en-US" sz="3200" b="1" dirty="0" smtClean="0">
                <a:solidFill>
                  <a:srgbClr val="7030A0"/>
                </a:solidFill>
              </a:rPr>
              <a:t>It is said that when a person is sitting with his hands on his head, he is in a big dilemma.</a:t>
            </a:r>
          </a:p>
          <a:p>
            <a:pPr marL="571500" indent="-571500">
              <a:buFont typeface="Arial" pitchFamily="34" charset="0"/>
              <a:buChar char="•"/>
            </a:pPr>
            <a:r>
              <a:rPr lang="en-US" sz="3200" b="1" dirty="0" smtClean="0">
                <a:solidFill>
                  <a:srgbClr val="0070C0"/>
                </a:solidFill>
              </a:rPr>
              <a:t>I've seen my dad sitting like this many times.</a:t>
            </a:r>
            <a:endParaRPr lang="en-US" sz="3200" b="1" dirty="0">
              <a:solidFill>
                <a:srgbClr val="0070C0"/>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105891" y="1828800"/>
            <a:ext cx="7010400" cy="4800600"/>
          </a:xfrm>
          <a:prstGeom prst="rect">
            <a:avLst/>
          </a:prstGeom>
        </p:spPr>
      </p:pic>
    </p:spTree>
    <p:extLst>
      <p:ext uri="{BB962C8B-B14F-4D97-AF65-F5344CB8AC3E}">
        <p14:creationId xmlns:p14="http://schemas.microsoft.com/office/powerpoint/2010/main" val="137677894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se3.mm.bing.net/th?id=OIP.QzIc1Z6U_VyC1HcLpvTLlwHaFj&amp;pid=Api&amp;P=0&amp;w=228&amp;h=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926" y="41564"/>
            <a:ext cx="9137073" cy="2514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925" y="41564"/>
            <a:ext cx="9137073" cy="2677656"/>
          </a:xfrm>
          <a:prstGeom prst="rect">
            <a:avLst/>
          </a:prstGeom>
          <a:noFill/>
        </p:spPr>
        <p:txBody>
          <a:bodyPr wrap="square" rtlCol="0">
            <a:spAutoFit/>
          </a:bodyPr>
          <a:lstStyle/>
          <a:p>
            <a:pPr marL="457200" indent="-457200">
              <a:buFont typeface="Arial" pitchFamily="34" charset="0"/>
              <a:buChar char="•"/>
            </a:pPr>
            <a:r>
              <a:rPr lang="en-US" sz="2800" b="1" dirty="0" smtClean="0">
                <a:solidFill>
                  <a:schemeClr val="bg1"/>
                </a:solidFill>
              </a:rPr>
              <a:t>One day I saw my father staring at the ceiling with tearful eyes . My mother tried to console him but in her heart she also was scared .</a:t>
            </a:r>
          </a:p>
          <a:p>
            <a:pPr marL="457200" indent="-457200">
              <a:buFont typeface="Arial" pitchFamily="34" charset="0"/>
              <a:buChar char="•"/>
            </a:pPr>
            <a:r>
              <a:rPr lang="en-US" sz="2800" b="1" dirty="0" smtClean="0">
                <a:solidFill>
                  <a:srgbClr val="FFFF00"/>
                </a:solidFill>
              </a:rPr>
              <a:t>My dad is a private teacher and he runs a private coaching </a:t>
            </a:r>
            <a:r>
              <a:rPr lang="en-US" sz="2800" b="1" dirty="0" err="1" smtClean="0">
                <a:solidFill>
                  <a:srgbClr val="FFFF00"/>
                </a:solidFill>
              </a:rPr>
              <a:t>centre</a:t>
            </a:r>
            <a:r>
              <a:rPr lang="en-US" sz="2800" b="1" dirty="0" smtClean="0">
                <a:solidFill>
                  <a:srgbClr val="FFFF00"/>
                </a:solidFill>
              </a:rPr>
              <a:t> with some friends.</a:t>
            </a:r>
          </a:p>
          <a:p>
            <a:endParaRPr lang="en-US" sz="2800" dirty="0">
              <a:solidFill>
                <a:srgbClr val="FFFF00"/>
              </a:solidFill>
            </a:endParaRPr>
          </a:p>
        </p:txBody>
      </p:sp>
      <p:pic>
        <p:nvPicPr>
          <p:cNvPr id="6" name="Picture 5"/>
          <p:cNvPicPr/>
          <p:nvPr/>
        </p:nvPicPr>
        <p:blipFill rotWithShape="1">
          <a:blip r:embed="rId3"/>
          <a:srcRect r="18739"/>
          <a:stretch/>
        </p:blipFill>
        <p:spPr>
          <a:xfrm>
            <a:off x="2777836" y="3200400"/>
            <a:ext cx="6400800" cy="3657600"/>
          </a:xfrm>
          <a:prstGeom prst="rect">
            <a:avLst/>
          </a:prstGeom>
        </p:spPr>
      </p:pic>
    </p:spTree>
    <p:extLst>
      <p:ext uri="{BB962C8B-B14F-4D97-AF65-F5344CB8AC3E}">
        <p14:creationId xmlns:p14="http://schemas.microsoft.com/office/powerpoint/2010/main" val="2384563424"/>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