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B55C40-8664-4FEA-94F0-D0E7FFD81B29}">
  <a:tblStyle styleId="{16B55C40-8664-4FEA-94F0-D0E7FFD81B2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246F32A-5346-4B85-81A6-14BCD90B920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95118e26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95118e26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95118e26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95118e26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95118e26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95118e26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95118e26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95118e26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95118e26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95118e26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95118e26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d95118e26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95118e26d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95118e26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95118e26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95118e26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95118e26d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95118e26d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95118e26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95118e26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95118e2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95118e2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95118e26d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95118e26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d95118e26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d95118e26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95118e26d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d95118e26d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95118e26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95118e26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95118e26d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95118e26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95118e26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95118e26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95118e26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95118e26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95118e26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95118e26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95118e26d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95118e26d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95118e4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95118e4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95118e26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95118e2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95118e4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95118e4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d95118e4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d95118e4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95118e4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d95118e4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95118e26d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d95118e26d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d95118e26d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d95118e26d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95118e4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d95118e4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95118e26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95118e26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95118e26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95118e26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95118e26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95118e26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95118e26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95118e26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95118e26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95118e26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95118e26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95118e26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CC0000"/>
                </a:solidFill>
              </a:rPr>
              <a:t>State of the</a:t>
            </a:r>
            <a:endParaRPr>
              <a:solidFill>
                <a:srgbClr val="CC0000"/>
              </a:solidFill>
            </a:endParaRPr>
          </a:p>
          <a:p>
            <a:pPr indent="0" lvl="0" marL="0" rtl="0" algn="ctr">
              <a:spcBef>
                <a:spcPts val="0"/>
              </a:spcBef>
              <a:spcAft>
                <a:spcPts val="0"/>
              </a:spcAft>
              <a:buNone/>
            </a:pPr>
            <a:r>
              <a:rPr lang="en"/>
              <a:t>State of Education Report for India: Teachers and teaching</a:t>
            </a:r>
            <a:endParaRPr/>
          </a:p>
        </p:txBody>
      </p:sp>
      <p:sp>
        <p:nvSpPr>
          <p:cNvPr id="55" name="Google Shape;55;p13"/>
          <p:cNvSpPr txBox="1"/>
          <p:nvPr>
            <p:ph idx="1" type="subTitle"/>
          </p:nvPr>
        </p:nvSpPr>
        <p:spPr>
          <a:xfrm>
            <a:off x="1369175" y="2797175"/>
            <a:ext cx="6549000" cy="3441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4615"/>
              <a:t>2nd meeting of the board</a:t>
            </a:r>
            <a:endParaRPr sz="4615"/>
          </a:p>
          <a:p>
            <a:pPr indent="0" lvl="0" marL="0" rtl="0" algn="ctr">
              <a:spcBef>
                <a:spcPts val="0"/>
              </a:spcBef>
              <a:spcAft>
                <a:spcPts val="0"/>
              </a:spcAft>
              <a:buNone/>
            </a:pPr>
            <a:r>
              <a:rPr lang="en" sz="4615"/>
              <a:t>21 May 2021</a:t>
            </a:r>
            <a:endParaRPr sz="4615"/>
          </a:p>
          <a:p>
            <a:pPr indent="0" lvl="0" marL="0" rtl="0" algn="ctr">
              <a:spcBef>
                <a:spcPts val="0"/>
              </a:spcBef>
              <a:spcAft>
                <a:spcPts val="0"/>
              </a:spcAft>
              <a:buNone/>
            </a:pPr>
            <a:r>
              <a:t/>
            </a:r>
            <a:endParaRPr sz="4615"/>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 name="Google Shape;57;p13"/>
          <p:cNvSpPr txBox="1"/>
          <p:nvPr/>
        </p:nvSpPr>
        <p:spPr>
          <a:xfrm>
            <a:off x="245350" y="3353425"/>
            <a:ext cx="8673900" cy="123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1.</a:t>
            </a:r>
            <a:r>
              <a:rPr lang="en" sz="2200">
                <a:solidFill>
                  <a:schemeClr val="dk1"/>
                </a:solidFill>
              </a:rPr>
              <a:t>Work of the last 3 months</a:t>
            </a:r>
            <a:r>
              <a:rPr lang="en" sz="2800">
                <a:solidFill>
                  <a:schemeClr val="dk1"/>
                </a:solidFill>
              </a:rPr>
              <a:t> (</a:t>
            </a:r>
            <a:r>
              <a:rPr lang="en" sz="2244">
                <a:solidFill>
                  <a:schemeClr val="dk1"/>
                </a:solidFill>
              </a:rPr>
              <a:t>since inception report</a:t>
            </a:r>
            <a:r>
              <a:rPr lang="en" sz="2022">
                <a:solidFill>
                  <a:schemeClr val="dk1"/>
                </a:solidFill>
              </a:rPr>
              <a:t> ie Feb18.2021)</a:t>
            </a:r>
            <a:endParaRPr sz="2022">
              <a:solidFill>
                <a:schemeClr val="dk1"/>
              </a:solidFill>
            </a:endParaRPr>
          </a:p>
          <a:p>
            <a:pPr indent="0" lvl="0" marL="0" rtl="0" algn="l">
              <a:spcBef>
                <a:spcPts val="0"/>
              </a:spcBef>
              <a:spcAft>
                <a:spcPts val="0"/>
              </a:spcAft>
              <a:buNone/>
            </a:pPr>
            <a:r>
              <a:rPr lang="en" sz="2022">
                <a:solidFill>
                  <a:schemeClr val="dk1"/>
                </a:solidFill>
              </a:rPr>
              <a:t>2. What will the report likely look like</a:t>
            </a:r>
            <a:endParaRPr sz="2022">
              <a:solidFill>
                <a:schemeClr val="dk1"/>
              </a:solidFill>
            </a:endParaRPr>
          </a:p>
          <a:p>
            <a:pPr indent="0" lvl="0" marL="0" rtl="0" algn="l">
              <a:spcBef>
                <a:spcPts val="0"/>
              </a:spcBef>
              <a:spcAft>
                <a:spcPts val="0"/>
              </a:spcAft>
              <a:buNone/>
            </a:pPr>
            <a:r>
              <a:rPr lang="en" sz="2022">
                <a:solidFill>
                  <a:schemeClr val="dk1"/>
                </a:solidFill>
              </a:rPr>
              <a:t>3. How we plan to get there (what we are going to do in June and July</a:t>
            </a:r>
            <a:endParaRPr sz="2022">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21" name="Google Shape;121;p22"/>
          <p:cNvGraphicFramePr/>
          <p:nvPr/>
        </p:nvGraphicFramePr>
        <p:xfrm>
          <a:off x="58650" y="245975"/>
          <a:ext cx="3000000" cy="3000000"/>
        </p:xfrm>
        <a:graphic>
          <a:graphicData uri="http://schemas.openxmlformats.org/drawingml/2006/table">
            <a:tbl>
              <a:tblPr>
                <a:noFill/>
                <a:tableStyleId>{16B55C40-8664-4FEA-94F0-D0E7FFD81B29}</a:tableStyleId>
              </a:tblPr>
              <a:tblGrid>
                <a:gridCol w="2705925"/>
                <a:gridCol w="6067750"/>
              </a:tblGrid>
              <a:tr h="5622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classroom processes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blended learning-literacy and numeracy, diagnostic feedback - difference in teacher performance between intrinsic and extrinsic motivators, concept of teacher orientations, science teaching, hybrid learning space, maths teaching,teacher knowledge learning in situ, multigrade-multi level CR,</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505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comparative studies of teacher education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HESSA</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 identity formation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 quality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CPD:diagnostic tests, feedback to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18125">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CPD:Experimental/Interventions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professional dialogic interactions, modeling of pedagogic strategies , collaborative apprenticeship model</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18125">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CPD:implementation factors: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beliefs, motivation, support college admin, students response to use technology. T's awareness about S's meeds,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CPD:NCFTE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505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CPD:types:virtual/open online course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virtual-satellite, open online courses using MOOCS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50500">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CPD:types:VTF</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Voluntary Teacher Forums,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18125">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General state of education:Socio, economic,political issues of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100">
                          <a:latin typeface="Calibri"/>
                          <a:ea typeface="Calibri"/>
                          <a:cs typeface="Calibri"/>
                          <a:sym typeface="Calibri"/>
                        </a:rPr>
                        <a:t>historical accounts, books, book reviews,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27" name="Google Shape;127;p23"/>
          <p:cNvGraphicFramePr/>
          <p:nvPr/>
        </p:nvGraphicFramePr>
        <p:xfrm>
          <a:off x="152400" y="152400"/>
          <a:ext cx="3000000" cy="3000000"/>
        </p:xfrm>
        <a:graphic>
          <a:graphicData uri="http://schemas.openxmlformats.org/drawingml/2006/table">
            <a:tbl>
              <a:tblPr>
                <a:noFill/>
                <a:tableStyleId>{0246F32A-5346-4B85-81A6-14BCD90B9202}</a:tableStyleId>
              </a:tblPr>
              <a:tblGrid>
                <a:gridCol w="3031450"/>
                <a:gridCol w="5630900"/>
              </a:tblGrid>
              <a:tr h="6667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and Competence: student achievement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unobserved characteristics of teachers (teacher efforts, teacher ability, teacher motivation, teacher's lack of faith in educability of the poor )</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competence skills: attitude towards learners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labelling, child friendly classroom,</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competence skills: ICT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inequality,social concerns, interventions in quick succession with little time to revisit the earlier interventions, acceptance of ET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048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competence skills: inclusion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special education, disability, economically poor, first generation learners,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competence skills: OER</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availability, access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competence skills: perceptions about subjects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E</a:t>
                      </a:r>
                      <a:r>
                        <a:rPr lang="en" sz="1100">
                          <a:latin typeface="Calibri"/>
                          <a:ea typeface="Calibri"/>
                          <a:cs typeface="Calibri"/>
                          <a:sym typeface="Calibri"/>
                        </a:rPr>
                        <a:t>nglish, mathematics, evs, social </a:t>
                      </a:r>
                      <a:r>
                        <a:rPr lang="en" sz="1100">
                          <a:latin typeface="Calibri"/>
                          <a:ea typeface="Calibri"/>
                          <a:cs typeface="Calibri"/>
                          <a:sym typeface="Calibri"/>
                        </a:rPr>
                        <a:t>science</a:t>
                      </a:r>
                      <a:r>
                        <a:rPr lang="en" sz="1100">
                          <a:latin typeface="Calibri"/>
                          <a:ea typeface="Calibri"/>
                          <a:cs typeface="Calibri"/>
                          <a:sym typeface="Calibri"/>
                        </a:rPr>
                        <a:t>, visual and performing arts, first </a:t>
                      </a:r>
                      <a:r>
                        <a:rPr lang="en" sz="1100">
                          <a:latin typeface="Calibri"/>
                          <a:ea typeface="Calibri"/>
                          <a:cs typeface="Calibri"/>
                          <a:sym typeface="Calibri"/>
                        </a:rPr>
                        <a:t>language</a:t>
                      </a:r>
                      <a:r>
                        <a:rPr lang="en" sz="1100">
                          <a:latin typeface="Calibri"/>
                          <a:ea typeface="Calibri"/>
                          <a:cs typeface="Calibri"/>
                          <a:sym typeface="Calibri"/>
                        </a:rPr>
                        <a:t>,local </a:t>
                      </a:r>
                      <a:r>
                        <a:rPr lang="en" sz="1100">
                          <a:latin typeface="Calibri"/>
                          <a:ea typeface="Calibri"/>
                          <a:cs typeface="Calibri"/>
                          <a:sym typeface="Calibri"/>
                        </a:rPr>
                        <a:t>languages</a:t>
                      </a:r>
                      <a:r>
                        <a:rPr lang="en" sz="1100">
                          <a:latin typeface="Calibri"/>
                          <a:ea typeface="Calibri"/>
                          <a:cs typeface="Calibri"/>
                          <a:sym typeface="Calibri"/>
                        </a:rPr>
                        <a:t>, </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science, outcome expectancy beliefs, case study from Hoshangabad</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900"/>
                        <a:t>Visual arts, pe/games/sports, pupil’s health and sanitization, corporal punishment</a:t>
                      </a:r>
                      <a:endParaRPr sz="900"/>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Knowledge, competence skills-assessment</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900"/>
                        <a:t>Teacher performance assessment</a:t>
                      </a:r>
                      <a:endParaRPr sz="900"/>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Knowledge, competence skills- disciplining</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corporal punishment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33" name="Google Shape;133;p24"/>
          <p:cNvGraphicFramePr/>
          <p:nvPr/>
        </p:nvGraphicFramePr>
        <p:xfrm>
          <a:off x="152400" y="152400"/>
          <a:ext cx="3000000" cy="3000000"/>
        </p:xfrm>
        <a:graphic>
          <a:graphicData uri="http://schemas.openxmlformats.org/drawingml/2006/table">
            <a:tbl>
              <a:tblPr>
                <a:noFill/>
                <a:tableStyleId>{0246F32A-5346-4B85-81A6-14BCD90B9202}</a:tableStyleId>
              </a:tblPr>
              <a:tblGrid>
                <a:gridCol w="5226350"/>
                <a:gridCol w="3484250"/>
              </a:tblGrid>
              <a:tr h="1905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Pandemic times: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challenges for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 evaluation of CSSTE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 impact on profession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 reforms and change management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professionals, accountability, autonomous,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 rethinking curriculum</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:post covid,NCFTE review</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048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 Shala Siddhi</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National Programme on School Standards</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and Evaluation- a programme document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programmes:collaborations /PPP:</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TESS, TFI, APF,Agastya,HSTP,Ekalavya,NGO</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Policy and programmes:review of policy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NCF 2005, NEP 2020</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39" name="Google Shape;139;p25"/>
          <p:cNvGraphicFramePr/>
          <p:nvPr/>
        </p:nvGraphicFramePr>
        <p:xfrm>
          <a:off x="152400" y="152400"/>
          <a:ext cx="3000000" cy="3000000"/>
        </p:xfrm>
        <a:graphic>
          <a:graphicData uri="http://schemas.openxmlformats.org/drawingml/2006/table">
            <a:tbl>
              <a:tblPr>
                <a:noFill/>
                <a:tableStyleId>{0246F32A-5346-4B85-81A6-14BCD90B9202}</a:tableStyleId>
              </a:tblPr>
              <a:tblGrid>
                <a:gridCol w="4992025"/>
                <a:gridCol w="3328025"/>
              </a:tblGrid>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 privileges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for underprivileged, reserved categories,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 quality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PCK, competency, knowledge of social justice, gaps in learning about curriculum, problems, theory for assimilation vs understanding</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 teacher educator</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educator's education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Preservice::teaching context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 language, math,science,social, other subjects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Preservice:comparative account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Preservice:courses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4yr integrated</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Preservice:NCTE data/information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response to covid-oer,</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Preservice:perceptions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inclusion, science teaching</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048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preservice:regulation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RTE and its impact on teacher labourforce and meeting supply demands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Preservice:types of players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public, private, policy issues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45" name="Google Shape;145;p26"/>
          <p:cNvGraphicFramePr/>
          <p:nvPr/>
        </p:nvGraphicFramePr>
        <p:xfrm>
          <a:off x="152400" y="152400"/>
          <a:ext cx="3000000" cy="3000000"/>
        </p:xfrm>
        <a:graphic>
          <a:graphicData uri="http://schemas.openxmlformats.org/drawingml/2006/table">
            <a:tbl>
              <a:tblPr>
                <a:noFill/>
                <a:tableStyleId>{0246F32A-5346-4B85-81A6-14BCD90B9202}</a:tableStyleId>
              </a:tblPr>
              <a:tblGrid>
                <a:gridCol w="5321250"/>
                <a:gridCol w="3547500"/>
              </a:tblGrid>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condition:job satisfaction, collegiality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stressors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condition:response to covid pandemic</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condition:school governance, supervision, transfer</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motivation, responsibilities,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absenteeism</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unions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Dispute redressal forums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health</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voice related</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influence of community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motivation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multiple factors, classroom culture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ethos, infrastructure, classroom organisation,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pvt vs public school</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resources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textbooks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Service conditions: social distancing ( in terms of similarity in economic status/class, caste, sub-caste,gender with pupils/ colleagues/community)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51" name="Google Shape;151;p27"/>
          <p:cNvGraphicFramePr/>
          <p:nvPr/>
        </p:nvGraphicFramePr>
        <p:xfrm>
          <a:off x="82425" y="1373650"/>
          <a:ext cx="3000000" cy="3000000"/>
        </p:xfrm>
        <a:graphic>
          <a:graphicData uri="http://schemas.openxmlformats.org/drawingml/2006/table">
            <a:tbl>
              <a:tblPr>
                <a:noFill/>
                <a:tableStyleId>{0246F32A-5346-4B85-81A6-14BCD90B9202}</a:tableStyleId>
              </a:tblPr>
              <a:tblGrid>
                <a:gridCol w="5034025"/>
                <a:gridCol w="3356000"/>
              </a:tblGrid>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teachers-contractual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048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teachers-gender</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contradicting UNESCO's claim (2006) No correlation between gender and student achievement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teachers-private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RtE, inclusion in private schools, social discrimination and inequality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teachers-public</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deployment, school allocation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teachers-regional differences and why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Goa-historical, TET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3337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teachers-shortage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shortage, surplus, unemployed trained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Supply and demand of good teachers-tuitions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57" name="Google Shape;157;p28"/>
          <p:cNvGraphicFramePr/>
          <p:nvPr/>
        </p:nvGraphicFramePr>
        <p:xfrm>
          <a:off x="488225" y="425575"/>
          <a:ext cx="3000000" cy="3000000"/>
        </p:xfrm>
        <a:graphic>
          <a:graphicData uri="http://schemas.openxmlformats.org/drawingml/2006/table">
            <a:tbl>
              <a:tblPr>
                <a:noFill/>
                <a:tableStyleId>{0246F32A-5346-4B85-81A6-14BCD90B9202}</a:tableStyleId>
              </a:tblPr>
              <a:tblGrid>
                <a:gridCol w="4992025"/>
                <a:gridCol w="3328025"/>
              </a:tblGrid>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career: teacher pay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careers: Leadership-women</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careers: para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competency, quality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careers: teacher contracts in private and public</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regular, temporary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careers:accountability:influence of other stakeholders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Politicians, Governemt officials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careers:Performance pay</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education: Policy and schemes wrt TE</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eligibility and aptitude test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responce to TET by private teachers,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eligibility and aptitude test</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attitude towards tet, B.Ed students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Teacher status: Comparative accounts</a:t>
                      </a:r>
                      <a:endParaRPr sz="1100">
                        <a:latin typeface="Calibri"/>
                        <a:ea typeface="Calibri"/>
                        <a:cs typeface="Calibri"/>
                        <a:sym typeface="Calibri"/>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emerging insights from our small survey</a:t>
            </a:r>
            <a:endParaRPr/>
          </a:p>
        </p:txBody>
      </p:sp>
      <p:sp>
        <p:nvSpPr>
          <p:cNvPr id="163" name="Google Shape;16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Bindu</a:t>
            </a:r>
            <a:endParaRPr/>
          </a:p>
        </p:txBody>
      </p:sp>
      <p:sp>
        <p:nvSpPr>
          <p:cNvPr id="164" name="Google Shape;16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analysis on CTET</a:t>
            </a:r>
            <a:endParaRPr/>
          </a:p>
        </p:txBody>
      </p:sp>
      <p:sp>
        <p:nvSpPr>
          <p:cNvPr id="170" name="Google Shape;17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Ruchi</a:t>
            </a:r>
            <a:endParaRPr/>
          </a:p>
        </p:txBody>
      </p:sp>
      <p:sp>
        <p:nvSpPr>
          <p:cNvPr id="171" name="Google Shape;17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7" name="Google Shape;177;p31"/>
          <p:cNvPicPr preferRelativeResize="0"/>
          <p:nvPr/>
        </p:nvPicPr>
        <p:blipFill>
          <a:blip r:embed="rId3">
            <a:alphaModFix/>
          </a:blip>
          <a:stretch>
            <a:fillRect/>
          </a:stretch>
        </p:blipFill>
        <p:spPr>
          <a:xfrm>
            <a:off x="762000" y="428625"/>
            <a:ext cx="7620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78571"/>
              <a:buFont typeface="Arial"/>
              <a:buNone/>
            </a:pPr>
            <a:r>
              <a:rPr lang="en" sz="1400"/>
              <a:t>Preparing a report in the times of a pandemic</a:t>
            </a:r>
            <a:endParaRPr sz="1400"/>
          </a:p>
          <a:p>
            <a:pPr indent="0" lvl="0" marL="0" rtl="0" algn="l">
              <a:lnSpc>
                <a:spcPct val="115000"/>
              </a:lnSpc>
              <a:spcBef>
                <a:spcPts val="0"/>
              </a:spcBef>
              <a:spcAft>
                <a:spcPts val="0"/>
              </a:spcAft>
              <a:buClr>
                <a:schemeClr val="dk1"/>
              </a:buClr>
              <a:buSzPct val="64705"/>
              <a:buFont typeface="Arial"/>
              <a:buNone/>
            </a:pPr>
            <a:r>
              <a:t/>
            </a:r>
            <a:endParaRPr sz="1700">
              <a:solidFill>
                <a:schemeClr val="dk2"/>
              </a:solidFill>
            </a:endParaRPr>
          </a:p>
          <a:p>
            <a:pPr indent="0" lvl="0" marL="0" rtl="0" algn="l">
              <a:spcBef>
                <a:spcPts val="1200"/>
              </a:spcBef>
              <a:spcAft>
                <a:spcPts val="0"/>
              </a:spcAft>
              <a:buNone/>
            </a:pPr>
            <a:r>
              <a:t/>
            </a:r>
            <a:endParaRPr sz="1400"/>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4" name="Google Shape;64;p14"/>
          <p:cNvPicPr preferRelativeResize="0"/>
          <p:nvPr/>
        </p:nvPicPr>
        <p:blipFill>
          <a:blip r:embed="rId3">
            <a:alphaModFix/>
          </a:blip>
          <a:stretch>
            <a:fillRect/>
          </a:stretch>
        </p:blipFill>
        <p:spPr>
          <a:xfrm>
            <a:off x="435550" y="457025"/>
            <a:ext cx="548699" cy="5486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3" name="Google Shape;183;p32"/>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9" name="Google Shape;189;p33"/>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5" name="Google Shape;195;p34"/>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1" name="Google Shape;201;p35"/>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7" name="Google Shape;207;p36"/>
          <p:cNvPicPr preferRelativeResize="0"/>
          <p:nvPr/>
        </p:nvPicPr>
        <p:blipFill>
          <a:blip r:embed="rId3">
            <a:alphaModFix/>
          </a:blip>
          <a:stretch>
            <a:fillRect/>
          </a:stretch>
        </p:blipFill>
        <p:spPr>
          <a:xfrm>
            <a:off x="914400" y="581025"/>
            <a:ext cx="7620000" cy="428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7"/>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9" name="Google Shape;219;p38"/>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focus shall we bring to the report?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445025"/>
            <a:ext cx="8520600" cy="109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some of the k</a:t>
            </a:r>
            <a:r>
              <a:rPr lang="en"/>
              <a:t>ey issues and policy directions for which the report will try to present the status based on evidence as of today and also flag lack of adequate data/research evidence?</a:t>
            </a:r>
            <a:endParaRPr/>
          </a:p>
        </p:txBody>
      </p:sp>
      <p:sp>
        <p:nvSpPr>
          <p:cNvPr id="231" name="Google Shape;231;p40"/>
          <p:cNvSpPr txBox="1"/>
          <p:nvPr>
            <p:ph idx="1" type="body"/>
          </p:nvPr>
        </p:nvSpPr>
        <p:spPr>
          <a:xfrm>
            <a:off x="311700" y="2459050"/>
            <a:ext cx="8520600" cy="210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NEP 2020, </a:t>
            </a:r>
            <a:endParaRPr/>
          </a:p>
          <a:p>
            <a:pPr indent="0" lvl="0" marL="0" rtl="0" algn="l">
              <a:spcBef>
                <a:spcPts val="1200"/>
              </a:spcBef>
              <a:spcAft>
                <a:spcPts val="0"/>
              </a:spcAft>
              <a:buNone/>
            </a:pPr>
            <a:r>
              <a:rPr lang="en"/>
              <a:t>UNESCO (2015) Teacher Policy Development Guide </a:t>
            </a:r>
            <a:endParaRPr/>
          </a:p>
          <a:p>
            <a:pPr indent="0" lvl="0" marL="0" rtl="0" algn="l">
              <a:spcBef>
                <a:spcPts val="1200"/>
              </a:spcBef>
              <a:spcAft>
                <a:spcPts val="0"/>
              </a:spcAft>
              <a:buNone/>
            </a:pPr>
            <a:r>
              <a:rPr lang="en"/>
              <a:t>and select other indicators wrt SDGs </a:t>
            </a:r>
            <a:endParaRPr/>
          </a:p>
          <a:p>
            <a:pPr indent="0" lvl="0" marL="0" rtl="0" algn="l">
              <a:spcBef>
                <a:spcPts val="1200"/>
              </a:spcBef>
              <a:spcAft>
                <a:spcPts val="1200"/>
              </a:spcAft>
              <a:buNone/>
            </a:pPr>
            <a:r>
              <a:rPr lang="en"/>
              <a:t>and key global and national concerns/considerations)</a:t>
            </a:r>
            <a:endParaRPr/>
          </a:p>
        </p:txBody>
      </p:sp>
      <p:sp>
        <p:nvSpPr>
          <p:cNvPr id="232" name="Google Shape;232;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NEP</a:t>
            </a:r>
            <a:endParaRPr/>
          </a:p>
        </p:txBody>
      </p:sp>
      <p:sp>
        <p:nvSpPr>
          <p:cNvPr id="238" name="Google Shape;23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228600" rtl="0" algn="l">
              <a:spcBef>
                <a:spcPts val="1200"/>
              </a:spcBef>
              <a:spcAft>
                <a:spcPts val="0"/>
              </a:spcAft>
              <a:buClr>
                <a:schemeClr val="dk1"/>
              </a:buClr>
              <a:buSzPct val="100000"/>
              <a:buFont typeface="Arial"/>
              <a:buNone/>
            </a:pPr>
            <a:r>
              <a:rPr lang="en" sz="1100">
                <a:solidFill>
                  <a:schemeClr val="dk1"/>
                </a:solidFill>
              </a:rPr>
              <a:t>1.   Replacing the 2-year Bed as the dominant mode with a </a:t>
            </a:r>
            <a:r>
              <a:rPr b="1" lang="en" sz="1100">
                <a:solidFill>
                  <a:schemeClr val="dk1"/>
                </a:solidFill>
              </a:rPr>
              <a:t>4-year BA-Bed/BSc-Bed programme</a:t>
            </a:r>
            <a:r>
              <a:rPr lang="en" sz="1100">
                <a:solidFill>
                  <a:schemeClr val="dk1"/>
                </a:solidFill>
              </a:rPr>
              <a:t> providing  different pathways to prepare teachers for different stages of school (foundational (including ECCE), primary, middle and secondary) and subject areas (including art and physical education). Strengthen the curriculum of ITE to enhance greater understanding and ability for foundational learning.</a:t>
            </a:r>
            <a:endParaRPr sz="1100">
              <a:solidFill>
                <a:schemeClr val="dk1"/>
              </a:solidFill>
            </a:endParaRPr>
          </a:p>
          <a:p>
            <a:pPr indent="0" lvl="0" marL="228600" rtl="0" algn="l">
              <a:spcBef>
                <a:spcPts val="1200"/>
              </a:spcBef>
              <a:spcAft>
                <a:spcPts val="0"/>
              </a:spcAft>
              <a:buClr>
                <a:schemeClr val="dk1"/>
              </a:buClr>
              <a:buSzPct val="100000"/>
              <a:buFont typeface="Arial"/>
              <a:buNone/>
            </a:pPr>
            <a:r>
              <a:rPr lang="en" sz="1100">
                <a:solidFill>
                  <a:schemeClr val="dk1"/>
                </a:solidFill>
              </a:rPr>
              <a:t>2.   </a:t>
            </a:r>
            <a:r>
              <a:rPr b="1" lang="en" sz="1100">
                <a:solidFill>
                  <a:schemeClr val="dk1"/>
                </a:solidFill>
              </a:rPr>
              <a:t>Improving working conditions</a:t>
            </a:r>
            <a:r>
              <a:rPr lang="en" sz="1100">
                <a:solidFill>
                  <a:schemeClr val="dk1"/>
                </a:solidFill>
              </a:rPr>
              <a:t> of teachers and involving them in school governance, and recognising their autonomy in pedagogical matters, ensuring non teaching work is eliminated, incentivising teachers, and supporting them to work in rural areas with provision of housing etc.</a:t>
            </a:r>
            <a:endParaRPr sz="1100">
              <a:solidFill>
                <a:schemeClr val="dk1"/>
              </a:solidFill>
            </a:endParaRPr>
          </a:p>
          <a:p>
            <a:pPr indent="0" lvl="0" marL="228600" rtl="0" algn="l">
              <a:spcBef>
                <a:spcPts val="1200"/>
              </a:spcBef>
              <a:spcAft>
                <a:spcPts val="0"/>
              </a:spcAft>
              <a:buClr>
                <a:schemeClr val="dk1"/>
              </a:buClr>
              <a:buSzPct val="100000"/>
              <a:buFont typeface="Arial"/>
              <a:buNone/>
            </a:pPr>
            <a:r>
              <a:rPr lang="en" sz="1100">
                <a:solidFill>
                  <a:schemeClr val="dk1"/>
                </a:solidFill>
              </a:rPr>
              <a:t>3.   </a:t>
            </a:r>
            <a:r>
              <a:rPr b="1" lang="en" sz="1100">
                <a:solidFill>
                  <a:schemeClr val="dk1"/>
                </a:solidFill>
              </a:rPr>
              <a:t>Creating a needs and interest based system of continuous professional development</a:t>
            </a:r>
            <a:r>
              <a:rPr lang="en" sz="1100">
                <a:solidFill>
                  <a:schemeClr val="dk1"/>
                </a:solidFill>
              </a:rPr>
              <a:t> for teacher with upto 50 hours of professional development to be provided every year.</a:t>
            </a:r>
            <a:endParaRPr sz="1100">
              <a:solidFill>
                <a:schemeClr val="dk1"/>
              </a:solidFill>
            </a:endParaRPr>
          </a:p>
          <a:p>
            <a:pPr indent="0" lvl="0" marL="228600" rtl="0" algn="l">
              <a:spcBef>
                <a:spcPts val="1200"/>
              </a:spcBef>
              <a:spcAft>
                <a:spcPts val="0"/>
              </a:spcAft>
              <a:buClr>
                <a:schemeClr val="dk1"/>
              </a:buClr>
              <a:buSzPct val="100000"/>
              <a:buFont typeface="Arial"/>
              <a:buNone/>
            </a:pPr>
            <a:r>
              <a:rPr lang="en" sz="1100">
                <a:solidFill>
                  <a:schemeClr val="dk1"/>
                </a:solidFill>
              </a:rPr>
              <a:t>4.   Creating and instituting </a:t>
            </a:r>
            <a:r>
              <a:rPr b="1" lang="en" sz="1100">
                <a:solidFill>
                  <a:schemeClr val="dk1"/>
                </a:solidFill>
              </a:rPr>
              <a:t>professional standards which will govern the</a:t>
            </a:r>
            <a:r>
              <a:rPr lang="en" sz="1100">
                <a:solidFill>
                  <a:schemeClr val="dk1"/>
                </a:solidFill>
              </a:rPr>
              <a:t> </a:t>
            </a:r>
            <a:r>
              <a:rPr b="1" lang="en" sz="1100">
                <a:solidFill>
                  <a:schemeClr val="dk1"/>
                </a:solidFill>
              </a:rPr>
              <a:t>profession</a:t>
            </a:r>
            <a:r>
              <a:rPr lang="en" sz="1100">
                <a:solidFill>
                  <a:schemeClr val="dk1"/>
                </a:solidFill>
              </a:rPr>
              <a:t> and be linked to accountability, monitoring, professional development, career pathways within each stage, and vertical mobility within government structures and institutions</a:t>
            </a:r>
            <a:endParaRPr sz="1100">
              <a:solidFill>
                <a:schemeClr val="dk1"/>
              </a:solidFill>
            </a:endParaRPr>
          </a:p>
          <a:p>
            <a:pPr indent="0" lvl="0" marL="228600" rtl="0" algn="l">
              <a:spcBef>
                <a:spcPts val="1200"/>
              </a:spcBef>
              <a:spcAft>
                <a:spcPts val="0"/>
              </a:spcAft>
              <a:buClr>
                <a:schemeClr val="dk1"/>
              </a:buClr>
              <a:buSzPct val="100000"/>
              <a:buFont typeface="Arial"/>
              <a:buNone/>
            </a:pPr>
            <a:r>
              <a:rPr lang="en" sz="1100">
                <a:solidFill>
                  <a:schemeClr val="dk1"/>
                </a:solidFill>
              </a:rPr>
              <a:t>5.   Improving </a:t>
            </a:r>
            <a:r>
              <a:rPr b="1" lang="en" sz="1100">
                <a:solidFill>
                  <a:schemeClr val="dk1"/>
                </a:solidFill>
              </a:rPr>
              <a:t>teachers management</a:t>
            </a:r>
            <a:r>
              <a:rPr lang="en" sz="1100">
                <a:solidFill>
                  <a:schemeClr val="dk1"/>
                </a:solidFill>
              </a:rPr>
              <a:t>, with greater recruitment at school complex level, teacher resource optimisation at school complex level, transfer policy, filling vacancies, ensuring availability of subject teachers,</a:t>
            </a:r>
            <a:endParaRPr sz="1100">
              <a:solidFill>
                <a:schemeClr val="dk1"/>
              </a:solidFill>
            </a:endParaRPr>
          </a:p>
          <a:p>
            <a:pPr indent="0" lvl="0" marL="228600" rtl="0" algn="l">
              <a:spcBef>
                <a:spcPts val="1200"/>
              </a:spcBef>
              <a:spcAft>
                <a:spcPts val="0"/>
              </a:spcAft>
              <a:buClr>
                <a:schemeClr val="dk1"/>
              </a:buClr>
              <a:buSzPct val="100000"/>
              <a:buFont typeface="Arial"/>
              <a:buNone/>
            </a:pPr>
            <a:r>
              <a:rPr lang="en" sz="1100">
                <a:solidFill>
                  <a:schemeClr val="dk1"/>
                </a:solidFill>
              </a:rPr>
              <a:t>6.    Strengthening </a:t>
            </a:r>
            <a:r>
              <a:rPr b="1" lang="en" sz="1100">
                <a:solidFill>
                  <a:schemeClr val="dk1"/>
                </a:solidFill>
              </a:rPr>
              <a:t>quality </a:t>
            </a:r>
            <a:r>
              <a:rPr lang="en" sz="1100">
                <a:solidFill>
                  <a:schemeClr val="dk1"/>
                </a:solidFill>
              </a:rPr>
              <a:t>by improving the teacher eligibility test, which will be required even for private school employment, attracting more rural students with knowledge of local languages into the system with more scholarships for students.</a:t>
            </a:r>
            <a:endParaRPr sz="1100">
              <a:solidFill>
                <a:schemeClr val="dk1"/>
              </a:solidFill>
            </a:endParaRPr>
          </a:p>
          <a:p>
            <a:pPr indent="0" lvl="0" marL="228600" rtl="0" algn="l">
              <a:spcBef>
                <a:spcPts val="1200"/>
              </a:spcBef>
              <a:spcAft>
                <a:spcPts val="0"/>
              </a:spcAft>
              <a:buClr>
                <a:schemeClr val="dk1"/>
              </a:buClr>
              <a:buSzPct val="100000"/>
              <a:buFont typeface="Arial"/>
              <a:buNone/>
            </a:pPr>
            <a:r>
              <a:rPr lang="en" sz="1100">
                <a:solidFill>
                  <a:schemeClr val="dk1"/>
                </a:solidFill>
              </a:rPr>
              <a:t>7.   Strengthening </a:t>
            </a:r>
            <a:r>
              <a:rPr b="1" lang="en" sz="1100">
                <a:solidFill>
                  <a:schemeClr val="dk1"/>
                </a:solidFill>
              </a:rPr>
              <a:t>regulation and oversight of teacher education</a:t>
            </a:r>
            <a:r>
              <a:rPr lang="en" sz="1100">
                <a:solidFill>
                  <a:schemeClr val="dk1"/>
                </a:solidFill>
              </a:rPr>
              <a:t> colleges so that substandard programmes are eliminated and all teacher education begins to take place in multidisciplinary environments and composite institutions.  Placing TE within higher education, and integrating TE regulation into HE regulation. </a:t>
            </a:r>
            <a:endParaRPr sz="1100">
              <a:solidFill>
                <a:schemeClr val="dk1"/>
              </a:solidFill>
            </a:endParaRPr>
          </a:p>
          <a:p>
            <a:pPr indent="0" lvl="0" marL="0" rtl="0" algn="l">
              <a:spcBef>
                <a:spcPts val="1200"/>
              </a:spcBef>
              <a:spcAft>
                <a:spcPts val="1200"/>
              </a:spcAft>
              <a:buNone/>
            </a:pPr>
            <a:r>
              <a:t/>
            </a:r>
            <a:endParaRPr/>
          </a:p>
        </p:txBody>
      </p:sp>
      <p:sp>
        <p:nvSpPr>
          <p:cNvPr id="239" name="Google Shape;23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688"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 and status</a:t>
            </a:r>
            <a:endParaRPr/>
          </a:p>
        </p:txBody>
      </p:sp>
      <p:graphicFrame>
        <p:nvGraphicFramePr>
          <p:cNvPr id="70" name="Google Shape;70;p15"/>
          <p:cNvGraphicFramePr/>
          <p:nvPr/>
        </p:nvGraphicFramePr>
        <p:xfrm>
          <a:off x="143813" y="446225"/>
          <a:ext cx="3000000" cy="3000000"/>
        </p:xfrm>
        <a:graphic>
          <a:graphicData uri="http://schemas.openxmlformats.org/drawingml/2006/table">
            <a:tbl>
              <a:tblPr>
                <a:noFill/>
                <a:tableStyleId>{16B55C40-8664-4FEA-94F0-D0E7FFD81B29}</a:tableStyleId>
              </a:tblPr>
              <a:tblGrid>
                <a:gridCol w="1014550"/>
                <a:gridCol w="4052725"/>
                <a:gridCol w="3529300"/>
              </a:tblGrid>
              <a:tr h="826350">
                <a:tc>
                  <a:txBody>
                    <a:bodyPr/>
                    <a:lstStyle/>
                    <a:p>
                      <a:pPr indent="0" lvl="0" marL="0" rtl="0" algn="l">
                        <a:spcBef>
                          <a:spcPts val="0"/>
                        </a:spcBef>
                        <a:spcAft>
                          <a:spcPts val="0"/>
                        </a:spcAft>
                        <a:buNone/>
                      </a:pPr>
                      <a:r>
                        <a:rPr lang="en"/>
                        <a:t>feb</a:t>
                      </a:r>
                      <a:endParaRPr/>
                    </a:p>
                  </a:txBody>
                  <a:tcPr marT="91425" marB="91425" marR="91425" marL="91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500">
                          <a:solidFill>
                            <a:srgbClr val="201F1E"/>
                          </a:solidFill>
                        </a:rPr>
                        <a:t>Commencement of activities.  Putting team together.  Inception report. Bibliography and literature review begins.  Data sets are identified</a:t>
                      </a:r>
                      <a:endParaRPr sz="1500">
                        <a:solidFill>
                          <a:srgbClr val="201F1E"/>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6AA84F"/>
                          </a:solidFill>
                        </a:rPr>
                        <a:t>Completed as planned</a:t>
                      </a:r>
                      <a:endParaRPr>
                        <a:solidFill>
                          <a:srgbClr val="6AA84F"/>
                        </a:solidFill>
                      </a:endParaRPr>
                    </a:p>
                  </a:txBody>
                  <a:tcPr marT="91425" marB="91425" marR="91425" marL="91425">
                    <a:lnL cap="flat" cmpd="sng" w="12700">
                      <a:solidFill>
                        <a:srgbClr val="000000"/>
                      </a:solidFill>
                      <a:prstDash val="solid"/>
                      <a:round/>
                      <a:headEnd len="sm" w="sm" type="none"/>
                      <a:tailEnd len="sm" w="sm" type="none"/>
                    </a:lnL>
                  </a:tcPr>
                </a:tc>
              </a:tr>
              <a:tr h="1221025">
                <a:tc>
                  <a:txBody>
                    <a:bodyPr/>
                    <a:lstStyle/>
                    <a:p>
                      <a:pPr indent="0" lvl="0" marL="0" rtl="0" algn="l">
                        <a:spcBef>
                          <a:spcPts val="0"/>
                        </a:spcBef>
                        <a:spcAft>
                          <a:spcPts val="0"/>
                        </a:spcAft>
                        <a:buNone/>
                      </a:pPr>
                      <a:r>
                        <a:rPr lang="en"/>
                        <a:t>mar</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500">
                          <a:solidFill>
                            <a:srgbClr val="201F1E"/>
                          </a:solidFill>
                        </a:rPr>
                        <a:t>Literature review and data analysis</a:t>
                      </a:r>
                      <a:endParaRPr sz="1500">
                        <a:solidFill>
                          <a:srgbClr val="201F1E"/>
                        </a:solidFill>
                      </a:endParaRPr>
                    </a:p>
                    <a:p>
                      <a:pPr indent="0" lvl="0" marL="0" rtl="0" algn="l">
                        <a:spcBef>
                          <a:spcPts val="0"/>
                        </a:spcBef>
                        <a:spcAft>
                          <a:spcPts val="0"/>
                        </a:spcAft>
                        <a:buClr>
                          <a:schemeClr val="dk1"/>
                        </a:buClr>
                        <a:buSzPts val="1100"/>
                        <a:buFont typeface="Arial"/>
                        <a:buNone/>
                      </a:pPr>
                      <a:r>
                        <a:rPr lang="en" sz="1500">
                          <a:solidFill>
                            <a:srgbClr val="201F1E"/>
                          </a:solidFill>
                        </a:rPr>
                        <a:t>TET exam is examined and analysed</a:t>
                      </a:r>
                      <a:endParaRPr sz="1800"/>
                    </a:p>
                  </a:txBody>
                  <a:tcPr marT="91425" marB="91425"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6AA84F"/>
                          </a:solidFill>
                        </a:rPr>
                        <a:t>Literature: identified and almost complete using zotero. Review in progress</a:t>
                      </a:r>
                      <a:endParaRPr>
                        <a:solidFill>
                          <a:srgbClr val="6AA84F"/>
                        </a:solidFill>
                      </a:endParaRPr>
                    </a:p>
                    <a:p>
                      <a:pPr indent="0" lvl="0" marL="0" rtl="0" algn="l">
                        <a:spcBef>
                          <a:spcPts val="0"/>
                        </a:spcBef>
                        <a:spcAft>
                          <a:spcPts val="0"/>
                        </a:spcAft>
                        <a:buNone/>
                      </a:pPr>
                      <a:r>
                        <a:rPr lang="en">
                          <a:solidFill>
                            <a:srgbClr val="FF9900"/>
                          </a:solidFill>
                        </a:rPr>
                        <a:t>Data access:  UDISE, NSS. partial access to CTET.  more on this</a:t>
                      </a:r>
                      <a:endParaRPr>
                        <a:solidFill>
                          <a:srgbClr val="FF9900"/>
                        </a:solidFill>
                      </a:endParaRPr>
                    </a:p>
                  </a:txBody>
                  <a:tcPr marT="91425" marB="91425" marR="91425" marL="91425"/>
                </a:tc>
              </a:tr>
              <a:tr h="1221025">
                <a:tc>
                  <a:txBody>
                    <a:bodyPr/>
                    <a:lstStyle/>
                    <a:p>
                      <a:pPr indent="0" lvl="0" marL="0" rtl="0" algn="l">
                        <a:spcBef>
                          <a:spcPts val="0"/>
                        </a:spcBef>
                        <a:spcAft>
                          <a:spcPts val="0"/>
                        </a:spcAft>
                        <a:buNone/>
                      </a:pPr>
                      <a:r>
                        <a:rPr lang="en"/>
                        <a:t>apr</a:t>
                      </a:r>
                      <a:endParaRPr/>
                    </a:p>
                  </a:txBody>
                  <a:tcPr marT="91425" marB="91425" marR="91425" marL="91425">
                    <a:lnR cap="flat" cmpd="sng" w="12700">
                      <a:solidFill>
                        <a:srgbClr val="000000"/>
                      </a:solidFill>
                      <a:prstDash val="solid"/>
                      <a:round/>
                      <a:headEnd len="sm" w="sm" type="none"/>
                      <a:tailEnd len="sm" w="sm" type="none"/>
                    </a:lnR>
                    <a:solidFill>
                      <a:srgbClr val="F4CCCC"/>
                    </a:solidFill>
                  </a:tcPr>
                </a:tc>
                <a:tc>
                  <a:txBody>
                    <a:bodyPr/>
                    <a:lstStyle/>
                    <a:p>
                      <a:pPr indent="0" lvl="0" marL="0" rtl="0" algn="l">
                        <a:spcBef>
                          <a:spcPts val="0"/>
                        </a:spcBef>
                        <a:spcAft>
                          <a:spcPts val="0"/>
                        </a:spcAft>
                        <a:buNone/>
                      </a:pPr>
                      <a:r>
                        <a:rPr lang="en" sz="1500">
                          <a:solidFill>
                            <a:srgbClr val="201F1E"/>
                          </a:solidFill>
                        </a:rPr>
                        <a:t>Schemes and policies are studied. Key informant interviews are conducted.  Small survey is designed to be conducted.</a:t>
                      </a:r>
                      <a:endParaRPr sz="1500">
                        <a:solidFill>
                          <a:srgbClr val="201F1E"/>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solidFill>
                            <a:srgbClr val="E69138"/>
                          </a:solidFill>
                        </a:rPr>
                        <a:t>Schemes and policies identified and partially completed.  </a:t>
                      </a:r>
                      <a:r>
                        <a:rPr lang="en">
                          <a:solidFill>
                            <a:srgbClr val="38761D"/>
                          </a:solidFill>
                        </a:rPr>
                        <a:t>State selection </a:t>
                      </a:r>
                      <a:r>
                        <a:rPr lang="en">
                          <a:solidFill>
                            <a:srgbClr val="E69138"/>
                          </a:solidFill>
                        </a:rPr>
                        <a:t>for small survey of TE is planned.  Survey is piloted. </a:t>
                      </a:r>
                      <a:r>
                        <a:rPr lang="en">
                          <a:solidFill>
                            <a:srgbClr val="FF0000"/>
                          </a:solidFill>
                        </a:rPr>
                        <a:t>Key informant interview not conducted.</a:t>
                      </a:r>
                      <a:endParaRPr>
                        <a:solidFill>
                          <a:srgbClr val="FF0000"/>
                        </a:solidFill>
                      </a:endParaRPr>
                    </a:p>
                  </a:txBody>
                  <a:tcPr marT="91425" marB="91425" marR="91425" marL="91425">
                    <a:lnL cap="flat" cmpd="sng" w="12700">
                      <a:solidFill>
                        <a:srgbClr val="000000"/>
                      </a:solidFill>
                      <a:prstDash val="solid"/>
                      <a:round/>
                      <a:headEnd len="sm" w="sm" type="none"/>
                      <a:tailEnd len="sm" w="sm" type="none"/>
                    </a:lnL>
                    <a:solidFill>
                      <a:srgbClr val="F4CCCC"/>
                    </a:solidFill>
                  </a:tcPr>
                </a:tc>
              </a:tr>
              <a:tr h="1221025">
                <a:tc>
                  <a:txBody>
                    <a:bodyPr/>
                    <a:lstStyle/>
                    <a:p>
                      <a:pPr indent="0" lvl="0" marL="0" rtl="0" algn="l">
                        <a:spcBef>
                          <a:spcPts val="0"/>
                        </a:spcBef>
                        <a:spcAft>
                          <a:spcPts val="0"/>
                        </a:spcAft>
                        <a:buNone/>
                      </a:pPr>
                      <a:r>
                        <a:rPr lang="en"/>
                        <a:t>may</a:t>
                      </a:r>
                      <a:endParaRPr/>
                    </a:p>
                  </a:txBody>
                  <a:tcPr marT="91425" marB="91425" marR="91425" marL="91425">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500">
                          <a:solidFill>
                            <a:srgbClr val="201F1E"/>
                          </a:solidFill>
                        </a:rPr>
                        <a:t>Emerging trends are presented to Board</a:t>
                      </a:r>
                      <a:endParaRPr sz="1500">
                        <a:solidFill>
                          <a:srgbClr val="201F1E"/>
                        </a:solidFill>
                      </a:endParaRPr>
                    </a:p>
                    <a:p>
                      <a:pPr indent="0" lvl="0" marL="0" rtl="0" algn="l">
                        <a:spcBef>
                          <a:spcPts val="0"/>
                        </a:spcBef>
                        <a:spcAft>
                          <a:spcPts val="0"/>
                        </a:spcAft>
                        <a:buClr>
                          <a:schemeClr val="dk1"/>
                        </a:buClr>
                        <a:buSzPts val="1100"/>
                        <a:buFont typeface="Arial"/>
                        <a:buNone/>
                      </a:pPr>
                      <a:r>
                        <a:rPr lang="en" sz="1500">
                          <a:solidFill>
                            <a:srgbClr val="201F1E"/>
                          </a:solidFill>
                        </a:rPr>
                        <a:t>Small survey conducted</a:t>
                      </a:r>
                      <a:endParaRPr sz="1500">
                        <a:solidFill>
                          <a:srgbClr val="201F1E"/>
                        </a:solidFill>
                      </a:endParaRPr>
                    </a:p>
                    <a:p>
                      <a:pPr indent="0" lvl="0" marL="0" rtl="0" algn="l">
                        <a:spcBef>
                          <a:spcPts val="0"/>
                        </a:spcBef>
                        <a:spcAft>
                          <a:spcPts val="0"/>
                        </a:spcAft>
                        <a:buClr>
                          <a:schemeClr val="dk1"/>
                        </a:buClr>
                        <a:buSzPts val="1100"/>
                        <a:buFont typeface="Arial"/>
                        <a:buNone/>
                      </a:pPr>
                      <a:r>
                        <a:rPr lang="en" sz="1500">
                          <a:solidFill>
                            <a:srgbClr val="201F1E"/>
                          </a:solidFill>
                        </a:rPr>
                        <a:t>Case studies are identified and built</a:t>
                      </a:r>
                      <a:endParaRPr sz="1800"/>
                    </a:p>
                  </a:txBody>
                  <a:tcPr marT="91425" marB="91425" marR="91425" marL="91425">
                    <a:lnT cap="flat" cmpd="sng" w="12700">
                      <a:solidFill>
                        <a:srgbClr val="000000"/>
                      </a:solidFill>
                      <a:prstDash val="solid"/>
                      <a:round/>
                      <a:headEnd len="sm" w="sm" type="none"/>
                      <a:tailEnd len="sm" w="sm" type="none"/>
                    </a:lnT>
                    <a:solidFill>
                      <a:srgbClr val="F4CCCC"/>
                    </a:solidFill>
                  </a:tcPr>
                </a:tc>
                <a:tc>
                  <a:txBody>
                    <a:bodyPr/>
                    <a:lstStyle/>
                    <a:p>
                      <a:pPr indent="0" lvl="0" marL="0" rtl="0" algn="l">
                        <a:spcBef>
                          <a:spcPts val="0"/>
                        </a:spcBef>
                        <a:spcAft>
                          <a:spcPts val="0"/>
                        </a:spcAft>
                        <a:buNone/>
                      </a:pPr>
                      <a:r>
                        <a:rPr lang="en">
                          <a:solidFill>
                            <a:srgbClr val="E69138"/>
                          </a:solidFill>
                        </a:rPr>
                        <a:t>Survey is in progress.</a:t>
                      </a:r>
                      <a:endParaRPr>
                        <a:solidFill>
                          <a:srgbClr val="E69138"/>
                        </a:solidFill>
                      </a:endParaRPr>
                    </a:p>
                    <a:p>
                      <a:pPr indent="0" lvl="0" marL="0" rtl="0" algn="l">
                        <a:spcBef>
                          <a:spcPts val="0"/>
                        </a:spcBef>
                        <a:spcAft>
                          <a:spcPts val="0"/>
                        </a:spcAft>
                        <a:buNone/>
                      </a:pPr>
                      <a:r>
                        <a:rPr lang="en">
                          <a:solidFill>
                            <a:srgbClr val="E69138"/>
                          </a:solidFill>
                        </a:rPr>
                        <a:t>Emerging trends for some parameters.</a:t>
                      </a:r>
                      <a:endParaRPr>
                        <a:solidFill>
                          <a:srgbClr val="E69138"/>
                        </a:solidFill>
                      </a:endParaRPr>
                    </a:p>
                    <a:p>
                      <a:pPr indent="0" lvl="0" marL="0" rtl="0" algn="l">
                        <a:spcBef>
                          <a:spcPts val="0"/>
                        </a:spcBef>
                        <a:spcAft>
                          <a:spcPts val="0"/>
                        </a:spcAft>
                        <a:buNone/>
                      </a:pPr>
                      <a:r>
                        <a:rPr lang="en">
                          <a:solidFill>
                            <a:srgbClr val="CC0000"/>
                          </a:solidFill>
                        </a:rPr>
                        <a:t>Have not yet identified themes or cases</a:t>
                      </a:r>
                      <a:endParaRPr>
                        <a:solidFill>
                          <a:srgbClr val="CC0000"/>
                        </a:solidFill>
                      </a:endParaRPr>
                    </a:p>
                  </a:txBody>
                  <a:tcPr marT="91425" marB="91425" marR="91425" marL="91425">
                    <a:solidFill>
                      <a:srgbClr val="F4CCCC"/>
                    </a:solidFill>
                  </a:tcPr>
                </a:tc>
              </a:tr>
            </a:tbl>
          </a:graphicData>
        </a:graphic>
      </p:graphicFrame>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2" name="Google Shape;72;p15"/>
          <p:cNvPicPr preferRelativeResize="0"/>
          <p:nvPr/>
        </p:nvPicPr>
        <p:blipFill>
          <a:blip r:embed="rId3">
            <a:alphaModFix/>
          </a:blip>
          <a:stretch>
            <a:fillRect/>
          </a:stretch>
        </p:blipFill>
        <p:spPr>
          <a:xfrm>
            <a:off x="263925" y="3146900"/>
            <a:ext cx="548699" cy="548699"/>
          </a:xfrm>
          <a:prstGeom prst="rect">
            <a:avLst/>
          </a:prstGeom>
          <a:noFill/>
          <a:ln>
            <a:noFill/>
          </a:ln>
        </p:spPr>
      </p:pic>
      <p:pic>
        <p:nvPicPr>
          <p:cNvPr id="73" name="Google Shape;73;p15"/>
          <p:cNvPicPr preferRelativeResize="0"/>
          <p:nvPr/>
        </p:nvPicPr>
        <p:blipFill>
          <a:blip r:embed="rId3">
            <a:alphaModFix/>
          </a:blip>
          <a:stretch>
            <a:fillRect/>
          </a:stretch>
        </p:blipFill>
        <p:spPr>
          <a:xfrm>
            <a:off x="311700" y="4341400"/>
            <a:ext cx="548699" cy="548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5" name="Google Shape;245;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228600" lvl="0" marL="457200" rtl="0" algn="l">
              <a:spcBef>
                <a:spcPts val="1200"/>
              </a:spcBef>
              <a:spcAft>
                <a:spcPts val="0"/>
              </a:spcAft>
              <a:buClr>
                <a:schemeClr val="dk1"/>
              </a:buClr>
              <a:buSzPts val="1100"/>
              <a:buFont typeface="Arial"/>
              <a:buNone/>
            </a:pPr>
            <a:r>
              <a:rPr lang="en"/>
              <a:t>●      Extensive use of technology to improve teaching learning and educational planning and management</a:t>
            </a:r>
            <a:endParaRPr/>
          </a:p>
          <a:p>
            <a:pPr indent="-228600" lvl="0" marL="457200" rtl="0" algn="l">
              <a:spcBef>
                <a:spcPts val="1200"/>
              </a:spcBef>
              <a:spcAft>
                <a:spcPts val="0"/>
              </a:spcAft>
              <a:buClr>
                <a:schemeClr val="dk1"/>
              </a:buClr>
              <a:buSzPts val="1100"/>
              <a:buFont typeface="Arial"/>
              <a:buNone/>
            </a:pPr>
            <a:r>
              <a:rPr lang="en"/>
              <a:t>●      A light but tight regulatory framework to ensure integrity, transparency and resource efficiently, encouraging efficiency of the educational system, and innovation and out-of-the-box ideas</a:t>
            </a:r>
            <a:endParaRPr/>
          </a:p>
          <a:p>
            <a:pPr indent="-228600" lvl="0" marL="457200" rtl="0" algn="l">
              <a:spcBef>
                <a:spcPts val="1200"/>
              </a:spcBef>
              <a:spcAft>
                <a:spcPts val="0"/>
              </a:spcAft>
              <a:buClr>
                <a:schemeClr val="dk1"/>
              </a:buClr>
              <a:buSzPts val="1100"/>
              <a:buFont typeface="Arial"/>
              <a:buNone/>
            </a:pPr>
            <a:r>
              <a:rPr lang="en"/>
              <a:t>●      Outstanding research for the sector</a:t>
            </a:r>
            <a:endParaRPr/>
          </a:p>
          <a:p>
            <a:pPr indent="-228600" lvl="0" marL="457200" rtl="0" algn="l">
              <a:spcBef>
                <a:spcPts val="1200"/>
              </a:spcBef>
              <a:spcAft>
                <a:spcPts val="0"/>
              </a:spcAft>
              <a:buClr>
                <a:schemeClr val="dk1"/>
              </a:buClr>
              <a:buSzPts val="1100"/>
              <a:buFont typeface="Arial"/>
              <a:buNone/>
            </a:pPr>
            <a:r>
              <a:rPr lang="en"/>
              <a:t>●      Continuous review of progress based on sustained research and assessment</a:t>
            </a:r>
            <a:endParaRPr/>
          </a:p>
          <a:p>
            <a:pPr indent="0" lvl="0" marL="0" rtl="0" algn="l">
              <a:spcBef>
                <a:spcPts val="1200"/>
              </a:spcBef>
              <a:spcAft>
                <a:spcPts val="1200"/>
              </a:spcAft>
              <a:buNone/>
            </a:pPr>
            <a:r>
              <a:t/>
            </a:r>
            <a:endParaRPr/>
          </a:p>
        </p:txBody>
      </p:sp>
      <p:sp>
        <p:nvSpPr>
          <p:cNvPr id="246" name="Google Shape;246;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a:t>
            </a:r>
            <a:r>
              <a:rPr lang="en"/>
              <a:t>nesco</a:t>
            </a:r>
            <a:r>
              <a:rPr lang="en"/>
              <a:t>-2015 guidelines</a:t>
            </a:r>
            <a:endParaRPr/>
          </a:p>
        </p:txBody>
      </p:sp>
      <p:sp>
        <p:nvSpPr>
          <p:cNvPr id="252" name="Google Shape;252;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228600" rtl="0" algn="l">
              <a:spcBef>
                <a:spcPts val="1200"/>
              </a:spcBef>
              <a:spcAft>
                <a:spcPts val="0"/>
              </a:spcAft>
              <a:buClr>
                <a:schemeClr val="dk1"/>
              </a:buClr>
              <a:buSzPct val="61111"/>
              <a:buFont typeface="Arial"/>
              <a:buNone/>
            </a:pPr>
            <a:r>
              <a:rPr lang="en"/>
              <a:t>Recruitment and retention</a:t>
            </a:r>
            <a:endParaRPr/>
          </a:p>
          <a:p>
            <a:pPr indent="0" lvl="0" marL="228600" rtl="0" algn="l">
              <a:spcBef>
                <a:spcPts val="1200"/>
              </a:spcBef>
              <a:spcAft>
                <a:spcPts val="0"/>
              </a:spcAft>
              <a:buClr>
                <a:schemeClr val="dk1"/>
              </a:buClr>
              <a:buSzPct val="61111"/>
              <a:buFont typeface="Arial"/>
              <a:buNone/>
            </a:pPr>
            <a:r>
              <a:rPr lang="en"/>
              <a:t>2.   	Teacher education (initial and CPD)</a:t>
            </a:r>
            <a:endParaRPr/>
          </a:p>
          <a:p>
            <a:pPr indent="0" lvl="0" marL="228600" rtl="0" algn="l">
              <a:spcBef>
                <a:spcPts val="1200"/>
              </a:spcBef>
              <a:spcAft>
                <a:spcPts val="0"/>
              </a:spcAft>
              <a:buClr>
                <a:schemeClr val="dk1"/>
              </a:buClr>
              <a:buSzPct val="61111"/>
              <a:buFont typeface="Arial"/>
              <a:buNone/>
            </a:pPr>
            <a:r>
              <a:rPr lang="en"/>
              <a:t>3.   	Deployment</a:t>
            </a:r>
            <a:endParaRPr/>
          </a:p>
          <a:p>
            <a:pPr indent="0" lvl="0" marL="228600" rtl="0" algn="l">
              <a:spcBef>
                <a:spcPts val="1200"/>
              </a:spcBef>
              <a:spcAft>
                <a:spcPts val="0"/>
              </a:spcAft>
              <a:buClr>
                <a:schemeClr val="dk1"/>
              </a:buClr>
              <a:buSzPct val="61111"/>
              <a:buFont typeface="Arial"/>
              <a:buNone/>
            </a:pPr>
            <a:r>
              <a:rPr lang="en"/>
              <a:t>4.   	Career structure and paths</a:t>
            </a:r>
            <a:endParaRPr/>
          </a:p>
          <a:p>
            <a:pPr indent="0" lvl="0" marL="228600" rtl="0" algn="l">
              <a:spcBef>
                <a:spcPts val="1200"/>
              </a:spcBef>
              <a:spcAft>
                <a:spcPts val="0"/>
              </a:spcAft>
              <a:buClr>
                <a:schemeClr val="dk1"/>
              </a:buClr>
              <a:buSzPct val="61111"/>
              <a:buFont typeface="Arial"/>
              <a:buNone/>
            </a:pPr>
            <a:r>
              <a:rPr lang="en"/>
              <a:t>5.   	Employment and working conditions</a:t>
            </a:r>
            <a:endParaRPr/>
          </a:p>
          <a:p>
            <a:pPr indent="0" lvl="0" marL="228600" rtl="0" algn="l">
              <a:spcBef>
                <a:spcPts val="1200"/>
              </a:spcBef>
              <a:spcAft>
                <a:spcPts val="0"/>
              </a:spcAft>
              <a:buClr>
                <a:schemeClr val="dk1"/>
              </a:buClr>
              <a:buSzPct val="61111"/>
              <a:buFont typeface="Arial"/>
              <a:buNone/>
            </a:pPr>
            <a:r>
              <a:rPr lang="en"/>
              <a:t>6.   	Reward and renumeration</a:t>
            </a:r>
            <a:endParaRPr/>
          </a:p>
          <a:p>
            <a:pPr indent="0" lvl="0" marL="228600" rtl="0" algn="l">
              <a:spcBef>
                <a:spcPts val="1200"/>
              </a:spcBef>
              <a:spcAft>
                <a:spcPts val="0"/>
              </a:spcAft>
              <a:buClr>
                <a:schemeClr val="dk1"/>
              </a:buClr>
              <a:buSzPct val="61111"/>
              <a:buFont typeface="Arial"/>
              <a:buNone/>
            </a:pPr>
            <a:r>
              <a:rPr lang="en"/>
              <a:t>7.   	Standards</a:t>
            </a:r>
            <a:endParaRPr/>
          </a:p>
          <a:p>
            <a:pPr indent="0" lvl="0" marL="228600" rtl="0" algn="l">
              <a:spcBef>
                <a:spcPts val="1200"/>
              </a:spcBef>
              <a:spcAft>
                <a:spcPts val="0"/>
              </a:spcAft>
              <a:buClr>
                <a:schemeClr val="dk1"/>
              </a:buClr>
              <a:buSzPct val="61111"/>
              <a:buFont typeface="Arial"/>
              <a:buNone/>
            </a:pPr>
            <a:r>
              <a:rPr lang="en"/>
              <a:t>8.   	Governance</a:t>
            </a:r>
            <a:endParaRPr/>
          </a:p>
          <a:p>
            <a:pPr indent="0" lvl="0" marL="228600" rtl="0" algn="l">
              <a:spcBef>
                <a:spcPts val="1200"/>
              </a:spcBef>
              <a:spcAft>
                <a:spcPts val="0"/>
              </a:spcAft>
              <a:buClr>
                <a:schemeClr val="dk1"/>
              </a:buClr>
              <a:buSzPct val="61111"/>
              <a:buFont typeface="Arial"/>
              <a:buNone/>
            </a:pPr>
            <a:r>
              <a:rPr lang="en"/>
              <a:t>9.   	Accountability</a:t>
            </a:r>
            <a:endParaRPr/>
          </a:p>
          <a:p>
            <a:pPr indent="0" lvl="0" marL="0" rtl="0" algn="l">
              <a:spcBef>
                <a:spcPts val="1200"/>
              </a:spcBef>
              <a:spcAft>
                <a:spcPts val="1200"/>
              </a:spcAft>
              <a:buNone/>
            </a:pPr>
            <a:r>
              <a:t/>
            </a:r>
            <a:endParaRPr/>
          </a:p>
        </p:txBody>
      </p:sp>
      <p:sp>
        <p:nvSpPr>
          <p:cNvPr id="253" name="Google Shape;253;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relevant themes</a:t>
            </a:r>
            <a:endParaRPr/>
          </a:p>
        </p:txBody>
      </p:sp>
      <p:sp>
        <p:nvSpPr>
          <p:cNvPr id="259" name="Google Shape;25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issues:</a:t>
            </a:r>
            <a:endParaRPr/>
          </a:p>
          <a:p>
            <a:pPr indent="0" lvl="0" marL="0" rtl="0" algn="l">
              <a:spcBef>
                <a:spcPts val="1200"/>
              </a:spcBef>
              <a:spcAft>
                <a:spcPts val="0"/>
              </a:spcAft>
              <a:buNone/>
            </a:pPr>
            <a:r>
              <a:rPr lang="en"/>
              <a:t>Gender </a:t>
            </a:r>
            <a:endParaRPr/>
          </a:p>
          <a:p>
            <a:pPr indent="0" lvl="0" marL="0" rtl="0" algn="l">
              <a:spcBef>
                <a:spcPts val="1200"/>
              </a:spcBef>
              <a:spcAft>
                <a:spcPts val="0"/>
              </a:spcAft>
              <a:buNone/>
            </a:pPr>
            <a:r>
              <a:rPr lang="en"/>
              <a:t>Global warming and the environemnt</a:t>
            </a:r>
            <a:endParaRPr/>
          </a:p>
          <a:p>
            <a:pPr indent="0" lvl="0" marL="0" rtl="0" algn="l">
              <a:spcBef>
                <a:spcPts val="1200"/>
              </a:spcBef>
              <a:spcAft>
                <a:spcPts val="0"/>
              </a:spcAft>
              <a:buNone/>
            </a:pPr>
            <a:r>
              <a:rPr lang="en"/>
              <a:t>Peace</a:t>
            </a:r>
            <a:endParaRPr/>
          </a:p>
          <a:p>
            <a:pPr indent="0" lvl="0" marL="0" rtl="0" algn="l">
              <a:spcBef>
                <a:spcPts val="1200"/>
              </a:spcBef>
              <a:spcAft>
                <a:spcPts val="1200"/>
              </a:spcAft>
              <a:buNone/>
            </a:pPr>
            <a:r>
              <a:rPr lang="en"/>
              <a:t>resilience</a:t>
            </a:r>
            <a:endParaRPr/>
          </a:p>
        </p:txBody>
      </p:sp>
      <p:sp>
        <p:nvSpPr>
          <p:cNvPr id="260" name="Google Shape;260;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From unicef</a:t>
            </a:r>
            <a:endParaRPr/>
          </a:p>
        </p:txBody>
      </p:sp>
      <p:sp>
        <p:nvSpPr>
          <p:cNvPr id="266" name="Google Shape;26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800"/>
              </a:spcBef>
              <a:spcAft>
                <a:spcPts val="0"/>
              </a:spcAft>
              <a:buNone/>
            </a:pPr>
            <a:r>
              <a:rPr lang="en" sz="1450">
                <a:solidFill>
                  <a:srgbClr val="333333"/>
                </a:solidFill>
                <a:highlight>
                  <a:srgbClr val="FFFFFF"/>
                </a:highlight>
                <a:latin typeface="Verdana"/>
                <a:ea typeface="Verdana"/>
                <a:cs typeface="Verdana"/>
                <a:sym typeface="Verdana"/>
              </a:rPr>
              <a:t>Though the TOR mentioned that the report will highlight dimension relevant in the context of the Pandemic, COVID-19, it will be important to explore the implications of COVID on the teaching profession and its implications for the future of teaching in India – seeing the role of the teacher beyond the classroom as teaching and learning takes place inside and outside of the classroom. Especially as it relates to teacher education, working conditions, standards, and accountability.</a:t>
            </a:r>
            <a:endParaRPr sz="1450">
              <a:solidFill>
                <a:srgbClr val="333333"/>
              </a:solidFill>
              <a:highlight>
                <a:srgbClr val="FFFFFF"/>
              </a:highlight>
              <a:latin typeface="Verdana"/>
              <a:ea typeface="Verdana"/>
              <a:cs typeface="Verdana"/>
              <a:sym typeface="Verdana"/>
            </a:endParaRPr>
          </a:p>
          <a:p>
            <a:pPr indent="0" lvl="0" marL="0" rtl="0" algn="just">
              <a:spcBef>
                <a:spcPts val="800"/>
              </a:spcBef>
              <a:spcAft>
                <a:spcPts val="0"/>
              </a:spcAft>
              <a:buNone/>
            </a:pPr>
            <a:r>
              <a:rPr lang="en" sz="1450">
                <a:solidFill>
                  <a:srgbClr val="333333"/>
                </a:solidFill>
                <a:highlight>
                  <a:srgbClr val="FFFFFF"/>
                </a:highlight>
                <a:latin typeface="Verdana"/>
                <a:ea typeface="Verdana"/>
                <a:cs typeface="Verdana"/>
                <a:sym typeface="Verdana"/>
              </a:rPr>
              <a:t> </a:t>
            </a:r>
            <a:endParaRPr sz="1450">
              <a:solidFill>
                <a:srgbClr val="333333"/>
              </a:solidFill>
              <a:highlight>
                <a:srgbClr val="FFFFFF"/>
              </a:highlight>
              <a:latin typeface="Verdana"/>
              <a:ea typeface="Verdana"/>
              <a:cs typeface="Verdana"/>
              <a:sym typeface="Verdana"/>
            </a:endParaRPr>
          </a:p>
          <a:p>
            <a:pPr indent="0" lvl="0" marL="0" rtl="0" algn="just">
              <a:spcBef>
                <a:spcPts val="800"/>
              </a:spcBef>
              <a:spcAft>
                <a:spcPts val="0"/>
              </a:spcAft>
              <a:buNone/>
            </a:pPr>
            <a:r>
              <a:rPr lang="en" sz="1450">
                <a:solidFill>
                  <a:srgbClr val="333333"/>
                </a:solidFill>
                <a:highlight>
                  <a:srgbClr val="FFFFFF"/>
                </a:highlight>
                <a:latin typeface="Verdana"/>
                <a:ea typeface="Verdana"/>
                <a:cs typeface="Verdana"/>
                <a:sym typeface="Verdana"/>
              </a:rPr>
              <a:t>It will be important that the questionnaire reflect the views of respondents – school principals, teachers, students, and parents – from diverse backgrounds (ST, disabled, SC, minorities, migrant, urban poor) and rural/urban/remote divide.</a:t>
            </a:r>
            <a:endParaRPr sz="1450">
              <a:solidFill>
                <a:srgbClr val="333333"/>
              </a:solidFill>
              <a:highlight>
                <a:srgbClr val="FFFFFF"/>
              </a:highlight>
              <a:latin typeface="Verdana"/>
              <a:ea typeface="Verdana"/>
              <a:cs typeface="Verdana"/>
              <a:sym typeface="Verdana"/>
            </a:endParaRPr>
          </a:p>
          <a:p>
            <a:pPr indent="0" lvl="0" marL="0" rtl="0" algn="l">
              <a:spcBef>
                <a:spcPts val="800"/>
              </a:spcBef>
              <a:spcAft>
                <a:spcPts val="1200"/>
              </a:spcAft>
              <a:buNone/>
            </a:pPr>
            <a:r>
              <a:t/>
            </a:r>
            <a:endParaRPr/>
          </a:p>
        </p:txBody>
      </p:sp>
      <p:sp>
        <p:nvSpPr>
          <p:cNvPr id="267" name="Google Shape;26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Much needed: your inputs, advice and suggestions</a:t>
            </a:r>
            <a:endParaRPr/>
          </a:p>
        </p:txBody>
      </p:sp>
      <p:sp>
        <p:nvSpPr>
          <p:cNvPr id="273" name="Google Shape;273;p46"/>
          <p:cNvSpPr txBox="1"/>
          <p:nvPr>
            <p:ph idx="1" type="body"/>
          </p:nvPr>
        </p:nvSpPr>
        <p:spPr>
          <a:xfrm>
            <a:off x="1383900" y="1437825"/>
            <a:ext cx="2182200" cy="313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desirable</a:t>
            </a:r>
            <a:endParaRPr/>
          </a:p>
          <a:p>
            <a:pPr indent="0" lvl="0" marL="0" rtl="0" algn="l">
              <a:spcBef>
                <a:spcPts val="1200"/>
              </a:spcBef>
              <a:spcAft>
                <a:spcPts val="0"/>
              </a:spcAft>
              <a:buNone/>
            </a:pPr>
            <a:r>
              <a:rPr lang="en"/>
              <a:t>What is doable</a:t>
            </a:r>
            <a:endParaRPr/>
          </a:p>
          <a:p>
            <a:pPr indent="0" lvl="0" marL="0" rtl="0" algn="l">
              <a:spcBef>
                <a:spcPts val="1200"/>
              </a:spcBef>
              <a:spcAft>
                <a:spcPts val="1200"/>
              </a:spcAft>
              <a:buNone/>
            </a:pPr>
            <a:r>
              <a:t/>
            </a:r>
            <a:endParaRPr/>
          </a:p>
        </p:txBody>
      </p:sp>
      <p:sp>
        <p:nvSpPr>
          <p:cNvPr id="274" name="Google Shape;274;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5" name="Google Shape;275;p46"/>
          <p:cNvPicPr preferRelativeResize="0"/>
          <p:nvPr/>
        </p:nvPicPr>
        <p:blipFill>
          <a:blip r:embed="rId3">
            <a:alphaModFix/>
          </a:blip>
          <a:stretch>
            <a:fillRect/>
          </a:stretch>
        </p:blipFill>
        <p:spPr>
          <a:xfrm>
            <a:off x="392975" y="2213425"/>
            <a:ext cx="548699" cy="5486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1" name="Google Shape;281;p47"/>
          <p:cNvPicPr preferRelativeResize="0"/>
          <p:nvPr/>
        </p:nvPicPr>
        <p:blipFill>
          <a:blip r:embed="rId3">
            <a:alphaModFix/>
          </a:blip>
          <a:stretch>
            <a:fillRect/>
          </a:stretch>
        </p:blipFill>
        <p:spPr>
          <a:xfrm>
            <a:off x="152400" y="152400"/>
            <a:ext cx="8696176" cy="4358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198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t>
            </a:r>
            <a:endParaRPr/>
          </a:p>
        </p:txBody>
      </p:sp>
      <p:graphicFrame>
        <p:nvGraphicFramePr>
          <p:cNvPr id="79" name="Google Shape;79;p16"/>
          <p:cNvGraphicFramePr/>
          <p:nvPr/>
        </p:nvGraphicFramePr>
        <p:xfrm>
          <a:off x="311700" y="770980"/>
          <a:ext cx="3000000" cy="3000000"/>
        </p:xfrm>
        <a:graphic>
          <a:graphicData uri="http://schemas.openxmlformats.org/drawingml/2006/table">
            <a:tbl>
              <a:tblPr>
                <a:noFill/>
                <a:tableStyleId>{16B55C40-8664-4FEA-94F0-D0E7FFD81B29}</a:tableStyleId>
              </a:tblPr>
              <a:tblGrid>
                <a:gridCol w="438075"/>
                <a:gridCol w="2126625"/>
                <a:gridCol w="6075150"/>
              </a:tblGrid>
              <a:tr h="620425">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UDISE</a:t>
                      </a:r>
                      <a:endParaRPr/>
                    </a:p>
                  </a:txBody>
                  <a:tcPr marT="91425" marB="91425" marR="91425" marL="91425">
                    <a:lnR cap="flat" cmpd="sng" w="9525">
                      <a:solidFill>
                        <a:srgbClr val="FF9900"/>
                      </a:solidFill>
                      <a:prstDash val="solid"/>
                      <a:round/>
                      <a:headEnd len="sm" w="sm" type="none"/>
                      <a:tailEnd len="sm" w="sm" type="none"/>
                    </a:lnR>
                  </a:tcPr>
                </a:tc>
                <a:tc>
                  <a:txBody>
                    <a:bodyPr/>
                    <a:lstStyle/>
                    <a:p>
                      <a:pPr indent="0" lvl="0" marL="0" rtl="0" algn="l">
                        <a:spcBef>
                          <a:spcPts val="0"/>
                        </a:spcBef>
                        <a:spcAft>
                          <a:spcPts val="0"/>
                        </a:spcAft>
                        <a:buNone/>
                      </a:pPr>
                      <a:r>
                        <a:rPr lang="en"/>
                        <a:t>Profile of teachers, working conditions, teacher deployment (state, management, rural/urban→ PTRs, school size, availability of head teachers, incidences of supervision and monitoring) gender, </a:t>
                      </a:r>
                      <a:r>
                        <a:rPr lang="en">
                          <a:solidFill>
                            <a:srgbClr val="CC0000"/>
                          </a:solidFill>
                        </a:rPr>
                        <a:t>age, caste, </a:t>
                      </a:r>
                      <a:r>
                        <a:rPr lang="en"/>
                        <a:t>qualifications (academic and professional), </a:t>
                      </a:r>
                      <a:r>
                        <a:rPr lang="en">
                          <a:solidFill>
                            <a:srgbClr val="CC0000"/>
                          </a:solidFill>
                        </a:rPr>
                        <a:t>availability of subject teachers. </a:t>
                      </a:r>
                      <a:r>
                        <a:rPr lang="en">
                          <a:solidFill>
                            <a:schemeClr val="dk1"/>
                          </a:solidFill>
                        </a:rPr>
                        <a:t>Trends vis a vis teachers in private employment, </a:t>
                      </a:r>
                      <a:r>
                        <a:rPr lang="en">
                          <a:solidFill>
                            <a:srgbClr val="CC0000"/>
                          </a:solidFill>
                        </a:rPr>
                        <a:t>type of contracts,</a:t>
                      </a:r>
                      <a:r>
                        <a:rPr lang="en">
                          <a:solidFill>
                            <a:schemeClr val="dk1"/>
                          </a:solidFill>
                        </a:rPr>
                        <a:t> teacher qualification.</a:t>
                      </a:r>
                      <a:r>
                        <a:rPr lang="en">
                          <a:solidFill>
                            <a:srgbClr val="CC0000"/>
                          </a:solidFill>
                        </a:rPr>
                        <a:t> Teacher vacancies. </a:t>
                      </a:r>
                      <a:r>
                        <a:rPr lang="en">
                          <a:solidFill>
                            <a:srgbClr val="0000FF"/>
                          </a:solidFill>
                        </a:rPr>
                        <a:t>Projection of current teacher requirement based on pupil strength and RtE norms for PTR; projection of subject teacher requirement.  </a:t>
                      </a:r>
                      <a:endParaRPr>
                        <a:solidFill>
                          <a:srgbClr val="0000FF"/>
                        </a:solidFill>
                      </a:endParaRPr>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r>
              <a:tr h="411275">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NSS</a:t>
                      </a:r>
                      <a:endParaRPr/>
                    </a:p>
                  </a:txBody>
                  <a:tcPr marT="91425" marB="91425" marR="91425" marL="91425"/>
                </a:tc>
                <a:tc>
                  <a:txBody>
                    <a:bodyPr/>
                    <a:lstStyle/>
                    <a:p>
                      <a:pPr indent="0" lvl="0" marL="0" rtl="0" algn="l">
                        <a:spcBef>
                          <a:spcPts val="0"/>
                        </a:spcBef>
                        <a:spcAft>
                          <a:spcPts val="0"/>
                        </a:spcAft>
                        <a:buNone/>
                      </a:pPr>
                      <a:r>
                        <a:rPr lang="en"/>
                        <a:t>Socio-economic profiling of those who report employment as teachers. </a:t>
                      </a:r>
                      <a:endParaRPr/>
                    </a:p>
                  </a:txBody>
                  <a:tcPr marT="91425" marB="91425" marR="91425" marL="91425">
                    <a:lnT cap="flat" cmpd="sng" w="9525">
                      <a:solidFill>
                        <a:srgbClr val="FF9900"/>
                      </a:solidFill>
                      <a:prstDash val="solid"/>
                      <a:round/>
                      <a:headEnd len="sm" w="sm" type="none"/>
                      <a:tailEnd len="sm" w="sm" type="none"/>
                    </a:lnT>
                  </a:tcPr>
                </a:tc>
              </a:tr>
              <a:tr h="620425">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CTET</a:t>
                      </a:r>
                      <a:endParaRPr/>
                    </a:p>
                  </a:txBody>
                  <a:tcPr marT="91425" marB="91425" marR="91425" marL="91425"/>
                </a:tc>
                <a:tc>
                  <a:txBody>
                    <a:bodyPr/>
                    <a:lstStyle/>
                    <a:p>
                      <a:pPr indent="0" lvl="0" marL="0" rtl="0" algn="l">
                        <a:spcBef>
                          <a:spcPts val="0"/>
                        </a:spcBef>
                        <a:spcAft>
                          <a:spcPts val="0"/>
                        </a:spcAft>
                        <a:buNone/>
                      </a:pPr>
                      <a:r>
                        <a:rPr lang="en"/>
                        <a:t>To project teacher supply for primary school and subject teaching (based on paper2)--who applies, who qualifies.  To understand ‘quality’ of teacher supply--who passes.  Caste and gender profile of who qualifies. Strengths and weaknesses in performance (based on performance in different parts of the paper). </a:t>
                      </a:r>
                      <a:r>
                        <a:rPr lang="en">
                          <a:solidFill>
                            <a:srgbClr val="CC0000"/>
                          </a:solidFill>
                        </a:rPr>
                        <a:t> What are the institutions from </a:t>
                      </a:r>
                      <a:r>
                        <a:rPr lang="en">
                          <a:solidFill>
                            <a:srgbClr val="CC0000"/>
                          </a:solidFill>
                        </a:rPr>
                        <a:t>which</a:t>
                      </a:r>
                      <a:r>
                        <a:rPr lang="en">
                          <a:solidFill>
                            <a:srgbClr val="CC0000"/>
                          </a:solidFill>
                        </a:rPr>
                        <a:t> successful students come?  How well do their 12 class, UG and BEd/DElEd grades correlate with TET performance? </a:t>
                      </a:r>
                      <a:r>
                        <a:rPr lang="en"/>
                        <a:t> </a:t>
                      </a:r>
                      <a:r>
                        <a:rPr lang="en">
                          <a:solidFill>
                            <a:srgbClr val="38761D"/>
                          </a:solidFill>
                        </a:rPr>
                        <a:t>Item categorisation: content, PCK, etc carried out.</a:t>
                      </a:r>
                      <a:r>
                        <a:rPr lang="en"/>
                        <a:t>  </a:t>
                      </a:r>
                      <a:r>
                        <a:rPr lang="en">
                          <a:solidFill>
                            <a:srgbClr val="CC0000"/>
                          </a:solidFill>
                        </a:rPr>
                        <a:t>Analysis to tell us within the paper, which are the items </a:t>
                      </a:r>
                      <a:r>
                        <a:rPr lang="en">
                          <a:solidFill>
                            <a:srgbClr val="CC0000"/>
                          </a:solidFill>
                        </a:rPr>
                        <a:t>where</a:t>
                      </a:r>
                      <a:r>
                        <a:rPr lang="en">
                          <a:solidFill>
                            <a:srgbClr val="CC0000"/>
                          </a:solidFill>
                        </a:rPr>
                        <a:t> they perform well and which ones do they not </a:t>
                      </a:r>
                      <a:r>
                        <a:rPr lang="en">
                          <a:solidFill>
                            <a:srgbClr val="CC0000"/>
                          </a:solidFill>
                        </a:rPr>
                        <a:t>perform. </a:t>
                      </a:r>
                      <a:endParaRPr>
                        <a:solidFill>
                          <a:srgbClr val="CC0000"/>
                        </a:solidFill>
                      </a:endParaRPr>
                    </a:p>
                  </a:txBody>
                  <a:tcPr marT="91425" marB="91425" marR="91425" marL="91425"/>
                </a:tc>
              </a:tr>
            </a:tbl>
          </a:graphicData>
        </a:graphic>
      </p:graphicFrame>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58950"/>
            <a:ext cx="8520600" cy="25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continued</a:t>
            </a:r>
            <a:endParaRPr/>
          </a:p>
        </p:txBody>
      </p:sp>
      <p:graphicFrame>
        <p:nvGraphicFramePr>
          <p:cNvPr id="86" name="Google Shape;86;p17"/>
          <p:cNvGraphicFramePr/>
          <p:nvPr/>
        </p:nvGraphicFramePr>
        <p:xfrm>
          <a:off x="311700" y="581755"/>
          <a:ext cx="3000000" cy="3000000"/>
        </p:xfrm>
        <a:graphic>
          <a:graphicData uri="http://schemas.openxmlformats.org/drawingml/2006/table">
            <a:tbl>
              <a:tblPr>
                <a:noFill/>
                <a:tableStyleId>{16B55C40-8664-4FEA-94F0-D0E7FFD81B29}</a:tableStyleId>
              </a:tblPr>
              <a:tblGrid>
                <a:gridCol w="382850"/>
                <a:gridCol w="2722925"/>
                <a:gridCol w="5414825"/>
              </a:tblGrid>
              <a:tr h="1131725">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State TETs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2"/>
                          </a:solidFill>
                        </a:rPr>
                        <a:t>Approach for more ‘drilling down’ for state level information restricted to a selection of 5 states in the country: </a:t>
                      </a:r>
                      <a:r>
                        <a:rPr lang="en">
                          <a:solidFill>
                            <a:srgbClr val="38761D"/>
                          </a:solidFill>
                        </a:rPr>
                        <a:t>Karnataka, Maharashtra, Madhya Pradesh, Delhi, Assam</a:t>
                      </a:r>
                      <a:r>
                        <a:rPr lang="en">
                          <a:solidFill>
                            <a:schemeClr val="dk2"/>
                          </a:solidFill>
                        </a:rPr>
                        <a:t> (Himachal, Odisha, Gujrat--considered), </a:t>
                      </a:r>
                      <a:r>
                        <a:rPr lang="en">
                          <a:solidFill>
                            <a:srgbClr val="6AA84F"/>
                          </a:solidFill>
                        </a:rPr>
                        <a:t>Gained access to Karnataka-TET. </a:t>
                      </a:r>
                      <a:r>
                        <a:rPr lang="en">
                          <a:solidFill>
                            <a:schemeClr val="dk2"/>
                          </a:solidFill>
                        </a:rPr>
                        <a:t> </a:t>
                      </a:r>
                      <a:r>
                        <a:rPr lang="en">
                          <a:solidFill>
                            <a:schemeClr val="dk2"/>
                          </a:solidFill>
                          <a:highlight>
                            <a:srgbClr val="F1C232"/>
                          </a:highlight>
                        </a:rPr>
                        <a:t>In process for other states.</a:t>
                      </a:r>
                      <a:endParaRPr>
                        <a:highlight>
                          <a:srgbClr val="F1C232"/>
                        </a:highlight>
                      </a:endParaRPr>
                    </a:p>
                  </a:txBody>
                  <a:tcPr marT="91425" marB="91425" marR="91425" marL="91425"/>
                </a:tc>
              </a:tr>
              <a:tr h="1131725">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2"/>
                          </a:solidFill>
                        </a:rPr>
                        <a:t>NCTE data base on TE programmes in the country</a:t>
                      </a:r>
                      <a:endParaRPr>
                        <a:solidFill>
                          <a:schemeClr val="dk1"/>
                        </a:solidFill>
                      </a:endParaRPr>
                    </a:p>
                    <a:p>
                      <a:pPr indent="0" lvl="0" marL="0" rtl="0" algn="l">
                        <a:spcBef>
                          <a:spcPts val="0"/>
                        </a:spcBef>
                        <a:spcAft>
                          <a:spcPts val="0"/>
                        </a:spcAft>
                        <a:buNone/>
                      </a:pPr>
                      <a:r>
                        <a:t/>
                      </a:r>
                      <a:endParaRPr>
                        <a:solidFill>
                          <a:schemeClr val="dk2"/>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t>To understand teacher supply.  No response to repeated requests to date.  </a:t>
                      </a:r>
                      <a:endParaRPr/>
                    </a:p>
                  </a:txBody>
                  <a:tcPr marT="91425" marB="91425" marR="91425" marL="91425"/>
                </a:tc>
              </a:tr>
              <a:tr h="1059450">
                <a:tc>
                  <a:txBody>
                    <a:bodyPr/>
                    <a:lstStyle/>
                    <a:p>
                      <a:pPr indent="0" lvl="0" marL="0" rtl="0" algn="l">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None/>
                      </a:pPr>
                      <a:r>
                        <a:rPr lang="en"/>
                        <a:t>Shala Siddhi</a:t>
                      </a:r>
                      <a:endParaRPr/>
                    </a:p>
                    <a:p>
                      <a:pPr indent="0" lvl="0" marL="0" rtl="0" algn="l">
                        <a:spcBef>
                          <a:spcPts val="0"/>
                        </a:spcBef>
                        <a:spcAft>
                          <a:spcPts val="0"/>
                        </a:spcAft>
                        <a:buNone/>
                      </a:pPr>
                      <a:r>
                        <a:rPr lang="en"/>
                        <a:t>CENTA</a:t>
                      </a:r>
                      <a:endParaRPr/>
                    </a:p>
                  </a:txBody>
                  <a:tcPr marT="91425" marB="91425" marR="91425" marL="91425"/>
                </a:tc>
                <a:tc>
                  <a:txBody>
                    <a:bodyPr/>
                    <a:lstStyle/>
                    <a:p>
                      <a:pPr indent="0" lvl="0" marL="0" rtl="0" algn="l">
                        <a:spcBef>
                          <a:spcPts val="0"/>
                        </a:spcBef>
                        <a:spcAft>
                          <a:spcPts val="0"/>
                        </a:spcAft>
                        <a:buNone/>
                      </a:pPr>
                      <a:r>
                        <a:rPr lang="en"/>
                        <a:t>State reports</a:t>
                      </a:r>
                      <a:endParaRPr/>
                    </a:p>
                    <a:p>
                      <a:pPr indent="0" lvl="0" marL="0" rtl="0" algn="l">
                        <a:spcBef>
                          <a:spcPts val="0"/>
                        </a:spcBef>
                        <a:spcAft>
                          <a:spcPts val="0"/>
                        </a:spcAft>
                        <a:buNone/>
                      </a:pPr>
                      <a:r>
                        <a:rPr lang="en"/>
                        <a:t>Not yet requested</a:t>
                      </a:r>
                      <a:endParaRPr/>
                    </a:p>
                  </a:txBody>
                  <a:tcPr marT="91425" marB="91425" marR="91425" marL="91425"/>
                </a:tc>
              </a:tr>
            </a:tbl>
          </a:graphicData>
        </a:graphic>
      </p:graphicFrame>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10025"/>
            <a:ext cx="8520600" cy="321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a:t>
            </a:r>
            <a:endParaRPr/>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4" name="Google Shape;94;p18"/>
          <p:cNvGraphicFramePr/>
          <p:nvPr/>
        </p:nvGraphicFramePr>
        <p:xfrm>
          <a:off x="311700" y="710550"/>
          <a:ext cx="3000000" cy="3000000"/>
        </p:xfrm>
        <a:graphic>
          <a:graphicData uri="http://schemas.openxmlformats.org/drawingml/2006/table">
            <a:tbl>
              <a:tblPr>
                <a:noFill/>
                <a:tableStyleId>{16B55C40-8664-4FEA-94F0-D0E7FFD81B29}</a:tableStyleId>
              </a:tblPr>
              <a:tblGrid>
                <a:gridCol w="1687700"/>
                <a:gridCol w="3067225"/>
                <a:gridCol w="2634300"/>
                <a:gridCol w="1068275"/>
              </a:tblGrid>
              <a:tr h="573325">
                <a:tc>
                  <a:txBody>
                    <a:bodyPr/>
                    <a:lstStyle/>
                    <a:p>
                      <a:pPr indent="0" lvl="0" marL="0" rtl="0" algn="l">
                        <a:spcBef>
                          <a:spcPts val="0"/>
                        </a:spcBef>
                        <a:spcAft>
                          <a:spcPts val="0"/>
                        </a:spcAft>
                        <a:buNone/>
                      </a:pPr>
                      <a:r>
                        <a:t/>
                      </a:r>
                      <a:endParaRPr sz="900"/>
                    </a:p>
                  </a:txBody>
                  <a:tcPr marT="91425" marB="91425" marR="91425" marL="91425"/>
                </a:tc>
                <a:tc>
                  <a:txBody>
                    <a:bodyPr/>
                    <a:lstStyle/>
                    <a:p>
                      <a:pPr indent="0" lvl="0" marL="0" rtl="0" algn="l">
                        <a:spcBef>
                          <a:spcPts val="0"/>
                        </a:spcBef>
                        <a:spcAft>
                          <a:spcPts val="0"/>
                        </a:spcAft>
                        <a:buNone/>
                      </a:pPr>
                      <a:r>
                        <a:rPr lang="en" sz="900"/>
                        <a:t>Themes in literature and primary data</a:t>
                      </a:r>
                      <a:endParaRPr sz="900"/>
                    </a:p>
                  </a:txBody>
                  <a:tcPr marT="91425" marB="91425" marR="91425" marL="91425"/>
                </a:tc>
                <a:tc>
                  <a:txBody>
                    <a:bodyPr/>
                    <a:lstStyle/>
                    <a:p>
                      <a:pPr indent="0" lvl="0" marL="0" rtl="0" algn="l">
                        <a:spcBef>
                          <a:spcPts val="0"/>
                        </a:spcBef>
                        <a:spcAft>
                          <a:spcPts val="0"/>
                        </a:spcAft>
                        <a:buNone/>
                      </a:pPr>
                      <a:r>
                        <a:rPr lang="en" sz="900"/>
                        <a:t>P</a:t>
                      </a:r>
                      <a:r>
                        <a:rPr lang="en" sz="900"/>
                        <a:t>olicies, schemes, state action/efforts</a:t>
                      </a:r>
                      <a:endParaRPr sz="900"/>
                    </a:p>
                  </a:txBody>
                  <a:tcPr marT="91425" marB="91425" marR="91425" marL="91425"/>
                </a:tc>
                <a:tc>
                  <a:txBody>
                    <a:bodyPr/>
                    <a:lstStyle/>
                    <a:p>
                      <a:pPr indent="0" lvl="0" marL="0" rtl="0" algn="l">
                        <a:spcBef>
                          <a:spcPts val="0"/>
                        </a:spcBef>
                        <a:spcAft>
                          <a:spcPts val="0"/>
                        </a:spcAft>
                        <a:buNone/>
                      </a:pPr>
                      <a:r>
                        <a:t/>
                      </a:r>
                      <a:endParaRPr sz="900"/>
                    </a:p>
                    <a:p>
                      <a:pPr indent="0" lvl="0" marL="0" rtl="0" algn="l">
                        <a:spcBef>
                          <a:spcPts val="0"/>
                        </a:spcBef>
                        <a:spcAft>
                          <a:spcPts val="0"/>
                        </a:spcAft>
                        <a:buNone/>
                      </a:pPr>
                      <a:r>
                        <a:rPr lang="en" sz="900"/>
                        <a:t>Case studies</a:t>
                      </a:r>
                      <a:endParaRPr sz="900"/>
                    </a:p>
                  </a:txBody>
                  <a:tcPr marT="91425" marB="91425" marR="91425" marL="91425"/>
                </a:tc>
              </a:tr>
              <a:tr h="797175">
                <a:tc>
                  <a:txBody>
                    <a:bodyPr/>
                    <a:lstStyle/>
                    <a:p>
                      <a:pPr indent="0" lvl="0" marL="0" rtl="0" algn="l">
                        <a:spcBef>
                          <a:spcPts val="0"/>
                        </a:spcBef>
                        <a:spcAft>
                          <a:spcPts val="0"/>
                        </a:spcAft>
                        <a:buNone/>
                      </a:pPr>
                      <a:r>
                        <a:rPr lang="en" sz="900"/>
                        <a:t>Chapter 3: the teaching profession</a:t>
                      </a:r>
                      <a:endParaRPr sz="900"/>
                    </a:p>
                  </a:txBody>
                  <a:tcPr marT="91425" marB="91425" marR="91425" marL="91425"/>
                </a:tc>
                <a:tc>
                  <a:txBody>
                    <a:bodyPr/>
                    <a:lstStyle/>
                    <a:p>
                      <a:pPr indent="0" lvl="0" marL="0" rtl="0" algn="l">
                        <a:spcBef>
                          <a:spcPts val="0"/>
                        </a:spcBef>
                        <a:spcAft>
                          <a:spcPts val="0"/>
                        </a:spcAft>
                        <a:buNone/>
                      </a:pPr>
                      <a:r>
                        <a:rPr lang="en" sz="900"/>
                        <a:t>Literature,</a:t>
                      </a:r>
                      <a:endParaRPr sz="900"/>
                    </a:p>
                    <a:p>
                      <a:pPr indent="0" lvl="0" marL="0" rtl="0" algn="l">
                        <a:spcBef>
                          <a:spcPts val="0"/>
                        </a:spcBef>
                        <a:spcAft>
                          <a:spcPts val="0"/>
                        </a:spcAft>
                        <a:buNone/>
                      </a:pPr>
                      <a:r>
                        <a:rPr lang="en" sz="900"/>
                        <a:t>‘statisfaction’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Data on private employment limited</a:t>
                      </a:r>
                      <a:endParaRPr sz="900"/>
                    </a:p>
                  </a:txBody>
                  <a:tcPr marT="91425" marB="91425" marR="91425" marL="91425"/>
                </a:tc>
                <a:tc>
                  <a:txBody>
                    <a:bodyPr/>
                    <a:lstStyle/>
                    <a:p>
                      <a:pPr indent="0" lvl="0" marL="0" rtl="0" algn="l">
                        <a:spcBef>
                          <a:spcPts val="0"/>
                        </a:spcBef>
                        <a:spcAft>
                          <a:spcPts val="0"/>
                        </a:spcAft>
                        <a:buNone/>
                      </a:pPr>
                      <a:r>
                        <a:rPr lang="en" sz="700"/>
                        <a:t>Do/what-kind-of incentives work? For whom and when?  What has been tried?</a:t>
                      </a:r>
                      <a:endParaRPr sz="700"/>
                    </a:p>
                    <a:p>
                      <a:pPr indent="0" lvl="0" marL="0" rtl="0" algn="l">
                        <a:spcBef>
                          <a:spcPts val="0"/>
                        </a:spcBef>
                        <a:spcAft>
                          <a:spcPts val="0"/>
                        </a:spcAft>
                        <a:buNone/>
                      </a:pPr>
                      <a:r>
                        <a:rPr lang="en" sz="700"/>
                        <a:t>Is there better monitoring and </a:t>
                      </a:r>
                      <a:r>
                        <a:rPr lang="en" sz="700"/>
                        <a:t>accountability</a:t>
                      </a:r>
                      <a:r>
                        <a:rPr lang="en" sz="700"/>
                        <a:t> in pvtly managed schools? What is the role of Teacher Unions . recruitment and transfers, use of technology</a:t>
                      </a:r>
                      <a:endParaRPr sz="700"/>
                    </a:p>
                  </a:txBody>
                  <a:tcPr marT="91425" marB="91425" marR="91425" marL="91425"/>
                </a:tc>
                <a:tc>
                  <a:txBody>
                    <a:bodyPr/>
                    <a:lstStyle/>
                    <a:p>
                      <a:pPr indent="0" lvl="0" marL="0" rtl="0" algn="l">
                        <a:spcBef>
                          <a:spcPts val="0"/>
                        </a:spcBef>
                        <a:spcAft>
                          <a:spcPts val="0"/>
                        </a:spcAft>
                        <a:buNone/>
                      </a:pPr>
                      <a:r>
                        <a:t/>
                      </a:r>
                      <a:endParaRPr sz="900"/>
                    </a:p>
                  </a:txBody>
                  <a:tcPr marT="91425" marB="91425" marR="91425" marL="91425"/>
                </a:tc>
              </a:tr>
              <a:tr h="974675">
                <a:tc>
                  <a:txBody>
                    <a:bodyPr/>
                    <a:lstStyle/>
                    <a:p>
                      <a:pPr indent="0" lvl="0" marL="0" rtl="0" algn="l">
                        <a:spcBef>
                          <a:spcPts val="0"/>
                        </a:spcBef>
                        <a:spcAft>
                          <a:spcPts val="0"/>
                        </a:spcAft>
                        <a:buNone/>
                      </a:pPr>
                      <a:r>
                        <a:rPr lang="en" sz="900"/>
                        <a:t>Chapter 4: Teacher professional development and teacher supply</a:t>
                      </a:r>
                      <a:endParaRPr sz="900"/>
                    </a:p>
                  </a:txBody>
                  <a:tcPr marT="91425" marB="91425" marR="91425" marL="91425"/>
                </a:tc>
                <a:tc>
                  <a:txBody>
                    <a:bodyPr/>
                    <a:lstStyle/>
                    <a:p>
                      <a:pPr indent="0" lvl="0" marL="0" rtl="0" algn="l">
                        <a:spcBef>
                          <a:spcPts val="0"/>
                        </a:spcBef>
                        <a:spcAft>
                          <a:spcPts val="0"/>
                        </a:spcAft>
                        <a:buNone/>
                      </a:pPr>
                      <a:r>
                        <a:rPr lang="en" sz="900"/>
                        <a:t>Literature: who comes to be a teacher (does the profession attract ‘talent’/why whynot? Small survey of TE institutions</a:t>
                      </a:r>
                      <a:endParaRPr sz="900"/>
                    </a:p>
                    <a:p>
                      <a:pPr indent="0" lvl="0" marL="0" rtl="0" algn="l">
                        <a:spcBef>
                          <a:spcPts val="0"/>
                        </a:spcBef>
                        <a:spcAft>
                          <a:spcPts val="0"/>
                        </a:spcAft>
                        <a:buNone/>
                      </a:pPr>
                      <a:r>
                        <a:rPr lang="en" sz="900"/>
                        <a:t>Opportunities for inset: technology. </a:t>
                      </a:r>
                      <a:endParaRPr sz="900"/>
                    </a:p>
                  </a:txBody>
                  <a:tcPr marT="91425" marB="91425" marR="91425" marL="91425"/>
                </a:tc>
                <a:tc>
                  <a:txBody>
                    <a:bodyPr/>
                    <a:lstStyle/>
                    <a:p>
                      <a:pPr indent="0" lvl="0" marL="0" rtl="0" algn="l">
                        <a:spcBef>
                          <a:spcPts val="0"/>
                        </a:spcBef>
                        <a:spcAft>
                          <a:spcPts val="0"/>
                        </a:spcAft>
                        <a:buNone/>
                      </a:pPr>
                      <a:r>
                        <a:rPr lang="en" sz="900"/>
                        <a:t>Institutional development and govt investment (CSSTE scheme)</a:t>
                      </a:r>
                      <a:endParaRPr sz="900"/>
                    </a:p>
                    <a:p>
                      <a:pPr indent="0" lvl="0" marL="0" rtl="0" algn="l">
                        <a:spcBef>
                          <a:spcPts val="0"/>
                        </a:spcBef>
                        <a:spcAft>
                          <a:spcPts val="0"/>
                        </a:spcAft>
                        <a:buNone/>
                      </a:pPr>
                      <a:r>
                        <a:rPr lang="en" sz="900"/>
                        <a:t>Role and effect of NCTE and regulation, effect of TET, DIKSHA and use of technology</a:t>
                      </a:r>
                      <a:endParaRPr sz="900"/>
                    </a:p>
                  </a:txBody>
                  <a:tcPr marT="91425" marB="91425" marR="91425" marL="91425"/>
                </a:tc>
                <a:tc>
                  <a:txBody>
                    <a:bodyPr/>
                    <a:lstStyle/>
                    <a:p>
                      <a:pPr indent="0" lvl="0" marL="0" rtl="0" algn="l">
                        <a:spcBef>
                          <a:spcPts val="0"/>
                        </a:spcBef>
                        <a:spcAft>
                          <a:spcPts val="0"/>
                        </a:spcAft>
                        <a:buNone/>
                      </a:pPr>
                      <a:r>
                        <a:t/>
                      </a:r>
                      <a:endParaRPr sz="900"/>
                    </a:p>
                  </a:txBody>
                  <a:tcPr marT="91425" marB="91425" marR="91425" marL="91425"/>
                </a:tc>
              </a:tr>
              <a:tr h="1053000">
                <a:tc>
                  <a:txBody>
                    <a:bodyPr/>
                    <a:lstStyle/>
                    <a:p>
                      <a:pPr indent="0" lvl="0" marL="0" rtl="0" algn="l">
                        <a:spcBef>
                          <a:spcPts val="0"/>
                        </a:spcBef>
                        <a:spcAft>
                          <a:spcPts val="0"/>
                        </a:spcAft>
                        <a:buNone/>
                      </a:pPr>
                      <a:r>
                        <a:rPr lang="en" sz="900"/>
                        <a:t>Chapter 5: Quality of teaching</a:t>
                      </a:r>
                      <a:endParaRPr sz="900"/>
                    </a:p>
                  </a:txBody>
                  <a:tcPr marT="91425" marB="91425" marR="91425" marL="91425"/>
                </a:tc>
                <a:tc>
                  <a:txBody>
                    <a:bodyPr/>
                    <a:lstStyle/>
                    <a:p>
                      <a:pPr indent="0" lvl="0" marL="0" rtl="0" algn="l">
                        <a:spcBef>
                          <a:spcPts val="0"/>
                        </a:spcBef>
                        <a:spcAft>
                          <a:spcPts val="0"/>
                        </a:spcAft>
                        <a:buNone/>
                      </a:pPr>
                      <a:r>
                        <a:rPr lang="en" sz="900"/>
                        <a:t>Classroom studies</a:t>
                      </a:r>
                      <a:endParaRPr sz="900"/>
                    </a:p>
                    <a:p>
                      <a:pPr indent="0" lvl="0" marL="0" rtl="0" algn="l">
                        <a:spcBef>
                          <a:spcPts val="0"/>
                        </a:spcBef>
                        <a:spcAft>
                          <a:spcPts val="0"/>
                        </a:spcAft>
                        <a:buNone/>
                      </a:pPr>
                      <a:r>
                        <a:rPr lang="en" sz="900"/>
                        <a:t>w</a:t>
                      </a:r>
                      <a:r>
                        <a:rPr lang="en" sz="900"/>
                        <a:t>hat ‘sticks’ and why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Relation to student achievement/NAS results</a:t>
                      </a:r>
                      <a:endParaRPr sz="900"/>
                    </a:p>
                  </a:txBody>
                  <a:tcPr marT="91425" marB="91425" marR="91425" marL="91425"/>
                </a:tc>
                <a:tc>
                  <a:txBody>
                    <a:bodyPr/>
                    <a:lstStyle/>
                    <a:p>
                      <a:pPr indent="0" lvl="0" marL="0" rtl="0" algn="l">
                        <a:spcBef>
                          <a:spcPts val="0"/>
                        </a:spcBef>
                        <a:spcAft>
                          <a:spcPts val="0"/>
                        </a:spcAft>
                        <a:buNone/>
                      </a:pPr>
                      <a:r>
                        <a:rPr lang="en" sz="900"/>
                        <a:t>Monitoring tools, ‘teacher management’ tools, PINDICS, Shala Siddhi</a:t>
                      </a:r>
                      <a:endParaRPr sz="900"/>
                    </a:p>
                    <a:p>
                      <a:pPr indent="0" lvl="0" marL="0" rtl="0" algn="l">
                        <a:spcBef>
                          <a:spcPts val="0"/>
                        </a:spcBef>
                        <a:spcAft>
                          <a:spcPts val="0"/>
                        </a:spcAft>
                        <a:buNone/>
                      </a:pPr>
                      <a:r>
                        <a:rPr lang="en" sz="900"/>
                        <a:t>NEP: PSSB, use of technology</a:t>
                      </a:r>
                      <a:endParaRPr sz="900"/>
                    </a:p>
                  </a:txBody>
                  <a:tcPr marT="91425" marB="91425" marR="91425" marL="91425"/>
                </a:tc>
                <a:tc>
                  <a:txBody>
                    <a:bodyPr/>
                    <a:lstStyle/>
                    <a:p>
                      <a:pPr indent="0" lvl="0" marL="0" rtl="0" algn="l">
                        <a:spcBef>
                          <a:spcPts val="0"/>
                        </a:spcBef>
                        <a:spcAft>
                          <a:spcPts val="0"/>
                        </a:spcAft>
                        <a:buNone/>
                      </a:pPr>
                      <a:r>
                        <a:t/>
                      </a:r>
                      <a:endParaRPr sz="900"/>
                    </a:p>
                  </a:txBody>
                  <a:tcPr marT="91425" marB="91425" marR="91425" marL="91425"/>
                </a:tc>
              </a:tr>
              <a:tr h="849450">
                <a:tc>
                  <a:txBody>
                    <a:bodyPr/>
                    <a:lstStyle/>
                    <a:p>
                      <a:pPr indent="0" lvl="0" marL="0" rtl="0" algn="l">
                        <a:spcBef>
                          <a:spcPts val="0"/>
                        </a:spcBef>
                        <a:spcAft>
                          <a:spcPts val="0"/>
                        </a:spcAft>
                        <a:buNone/>
                      </a:pPr>
                      <a:r>
                        <a:rPr lang="en" sz="900"/>
                        <a:t>Chapter 6: Teachers and teaching in COVID times</a:t>
                      </a:r>
                      <a:endParaRPr sz="900"/>
                    </a:p>
                  </a:txBody>
                  <a:tcPr marT="91425" marB="91425" marR="91425" marL="91425"/>
                </a:tc>
                <a:tc>
                  <a:txBody>
                    <a:bodyPr/>
                    <a:lstStyle/>
                    <a:p>
                      <a:pPr indent="0" lvl="0" marL="0" rtl="0" algn="l">
                        <a:spcBef>
                          <a:spcPts val="0"/>
                        </a:spcBef>
                        <a:spcAft>
                          <a:spcPts val="0"/>
                        </a:spcAft>
                        <a:buNone/>
                      </a:pPr>
                      <a:r>
                        <a:rPr lang="en" sz="900"/>
                        <a:t>Recent studies and newspaper reports to some extent also from </a:t>
                      </a:r>
                      <a:r>
                        <a:rPr lang="en" sz="900"/>
                        <a:t>survey</a:t>
                      </a:r>
                      <a:r>
                        <a:rPr lang="en" sz="900"/>
                        <a:t> 1</a:t>
                      </a:r>
                      <a:endParaRPr sz="900"/>
                    </a:p>
                  </a:txBody>
                  <a:tcPr marT="91425" marB="91425" marR="91425" marL="91425"/>
                </a:tc>
                <a:tc>
                  <a:txBody>
                    <a:bodyPr/>
                    <a:lstStyle/>
                    <a:p>
                      <a:pPr indent="0" lvl="0" marL="0" rtl="0" algn="l">
                        <a:spcBef>
                          <a:spcPts val="0"/>
                        </a:spcBef>
                        <a:spcAft>
                          <a:spcPts val="0"/>
                        </a:spcAft>
                        <a:buNone/>
                      </a:pPr>
                      <a:r>
                        <a:t/>
                      </a:r>
                      <a:endParaRPr sz="900"/>
                    </a:p>
                  </a:txBody>
                  <a:tcPr marT="91425" marB="91425" marR="91425" marL="91425"/>
                </a:tc>
                <a:tc>
                  <a:txBody>
                    <a:bodyPr/>
                    <a:lstStyle/>
                    <a:p>
                      <a:pPr indent="0" lvl="0" marL="0" rtl="0" algn="l">
                        <a:spcBef>
                          <a:spcPts val="0"/>
                        </a:spcBef>
                        <a:spcAft>
                          <a:spcPts val="0"/>
                        </a:spcAft>
                        <a:buNone/>
                      </a:pPr>
                      <a:r>
                        <a:t/>
                      </a:r>
                      <a:endParaRPr sz="900"/>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270825" y="158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informant interviews and small survey</a:t>
            </a:r>
            <a:endParaRPr/>
          </a:p>
        </p:txBody>
      </p:sp>
      <p:sp>
        <p:nvSpPr>
          <p:cNvPr id="100" name="Google Shape;10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1" name="Google Shape;101;p19"/>
          <p:cNvGraphicFramePr/>
          <p:nvPr/>
        </p:nvGraphicFramePr>
        <p:xfrm>
          <a:off x="216900" y="666100"/>
          <a:ext cx="3000000" cy="3000000"/>
        </p:xfrm>
        <a:graphic>
          <a:graphicData uri="http://schemas.openxmlformats.org/drawingml/2006/table">
            <a:tbl>
              <a:tblPr>
                <a:noFill/>
                <a:tableStyleId>{16B55C40-8664-4FEA-94F0-D0E7FFD81B29}</a:tableStyleId>
              </a:tblPr>
              <a:tblGrid>
                <a:gridCol w="901000"/>
                <a:gridCol w="1413325"/>
                <a:gridCol w="1340175"/>
                <a:gridCol w="1388925"/>
                <a:gridCol w="1738600"/>
                <a:gridCol w="1738600"/>
              </a:tblGrid>
              <a:tr h="6612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t>bureaucracy/regulators/administrators</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employers/schools</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Professional development institutions</a:t>
                      </a:r>
                      <a:endParaRPr sz="1200"/>
                    </a:p>
                  </a:txBody>
                  <a:tcPr marT="91425" marB="91425" marR="91425" marL="91425"/>
                </a:tc>
                <a:tc>
                  <a:txBody>
                    <a:bodyPr/>
                    <a:lstStyle/>
                    <a:p>
                      <a:pPr indent="0" lvl="0" marL="0" rtl="0" algn="l">
                        <a:spcBef>
                          <a:spcPts val="0"/>
                        </a:spcBef>
                        <a:spcAft>
                          <a:spcPts val="0"/>
                        </a:spcAft>
                        <a:buNone/>
                      </a:pPr>
                      <a:r>
                        <a:rPr lang="en" sz="1200"/>
                        <a:t>‘Influencers’, experts, Think tanks,NGOs, </a:t>
                      </a:r>
                      <a:r>
                        <a:rPr lang="en" sz="1200"/>
                        <a:t>professional</a:t>
                      </a:r>
                      <a:r>
                        <a:rPr lang="en" sz="1200"/>
                        <a:t> bodies(?)</a:t>
                      </a:r>
                      <a:endParaRPr sz="1200"/>
                    </a:p>
                  </a:txBody>
                  <a:tcPr marT="91425" marB="91425" marR="91425" marL="91425"/>
                </a:tc>
                <a:tc>
                  <a:txBody>
                    <a:bodyPr/>
                    <a:lstStyle/>
                    <a:p>
                      <a:pPr indent="0" lvl="0" marL="0" rtl="0" algn="l">
                        <a:spcBef>
                          <a:spcPts val="0"/>
                        </a:spcBef>
                        <a:spcAft>
                          <a:spcPts val="0"/>
                        </a:spcAft>
                        <a:buNone/>
                      </a:pPr>
                      <a:r>
                        <a:rPr lang="en" sz="1200"/>
                        <a:t>Primary stakeholders: teachers, parents, children  (?)</a:t>
                      </a:r>
                      <a:endParaRPr sz="1200"/>
                    </a:p>
                  </a:txBody>
                  <a:tcPr marT="91425" marB="91425" marR="91425" marL="91425"/>
                </a:tc>
              </a:tr>
              <a:tr h="936725">
                <a:tc>
                  <a:txBody>
                    <a:bodyPr/>
                    <a:lstStyle/>
                    <a:p>
                      <a:pPr indent="0" lvl="0" marL="0" rtl="0" algn="l">
                        <a:spcBef>
                          <a:spcPts val="0"/>
                        </a:spcBef>
                        <a:spcAft>
                          <a:spcPts val="0"/>
                        </a:spcAft>
                        <a:buNone/>
                      </a:pPr>
                      <a:r>
                        <a:rPr lang="en" sz="1300"/>
                        <a:t>National</a:t>
                      </a:r>
                      <a:endParaRPr sz="13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300"/>
                        <a:t>MoE</a:t>
                      </a:r>
                      <a:endParaRPr sz="1300"/>
                    </a:p>
                    <a:p>
                      <a:pPr indent="0" lvl="0" marL="0" rtl="0" algn="l">
                        <a:spcBef>
                          <a:spcPts val="0"/>
                        </a:spcBef>
                        <a:spcAft>
                          <a:spcPts val="0"/>
                        </a:spcAft>
                        <a:buClr>
                          <a:schemeClr val="dk1"/>
                        </a:buClr>
                        <a:buSzPts val="1100"/>
                        <a:buFont typeface="Arial"/>
                        <a:buNone/>
                      </a:pPr>
                      <a:r>
                        <a:rPr lang="en" sz="1300">
                          <a:solidFill>
                            <a:schemeClr val="dk1"/>
                          </a:solidFill>
                        </a:rPr>
                        <a:t>NCTE,/ CBSE for TET, RCI</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CBSE,</a:t>
                      </a:r>
                      <a:endParaRPr sz="1300"/>
                    </a:p>
                    <a:p>
                      <a:pPr indent="0" lvl="0" marL="0" rtl="0" algn="l">
                        <a:spcBef>
                          <a:spcPts val="0"/>
                        </a:spcBef>
                        <a:spcAft>
                          <a:spcPts val="0"/>
                        </a:spcAft>
                        <a:buNone/>
                      </a:pPr>
                      <a:r>
                        <a:rPr lang="en" sz="1300">
                          <a:solidFill>
                            <a:schemeClr val="dk1"/>
                          </a:solidFill>
                        </a:rPr>
                        <a:t>‘Societies’ such a NVS and KVS</a:t>
                      </a:r>
                      <a:r>
                        <a:rPr lang="en" sz="1300"/>
                        <a:t> </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NCERT</a:t>
                      </a:r>
                      <a:endParaRPr sz="1300"/>
                    </a:p>
                    <a:p>
                      <a:pPr indent="0" lvl="0" marL="0" rtl="0" algn="l">
                        <a:spcBef>
                          <a:spcPts val="0"/>
                        </a:spcBef>
                        <a:spcAft>
                          <a:spcPts val="0"/>
                        </a:spcAft>
                        <a:buNone/>
                      </a:pPr>
                      <a:r>
                        <a:t/>
                      </a:r>
                      <a:endParaRPr sz="13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300"/>
                        <a:t>EkSTEP-DIKSHA</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515350">
                <a:tc>
                  <a:txBody>
                    <a:bodyPr/>
                    <a:lstStyle/>
                    <a:p>
                      <a:pPr indent="0" lvl="0" marL="0" rtl="0" algn="l">
                        <a:spcBef>
                          <a:spcPts val="0"/>
                        </a:spcBef>
                        <a:spcAft>
                          <a:spcPts val="0"/>
                        </a:spcAft>
                        <a:buNone/>
                      </a:pPr>
                      <a:r>
                        <a:rPr lang="en" sz="1300"/>
                        <a:t>state1:</a:t>
                      </a:r>
                      <a:endParaRPr sz="1300"/>
                    </a:p>
                  </a:txBody>
                  <a:tcPr marT="91425" marB="91425" marR="91425" marL="91425"/>
                </a:tc>
                <a:tc rowSpan="5">
                  <a:txBody>
                    <a:bodyPr/>
                    <a:lstStyle/>
                    <a:p>
                      <a:pPr indent="0" lvl="0" marL="0" rtl="0" algn="l">
                        <a:spcBef>
                          <a:spcPts val="0"/>
                        </a:spcBef>
                        <a:spcAft>
                          <a:spcPts val="0"/>
                        </a:spcAft>
                        <a:buNone/>
                      </a:pPr>
                      <a:r>
                        <a:t/>
                      </a:r>
                      <a:endParaRPr sz="1300"/>
                    </a:p>
                  </a:txBody>
                  <a:tcPr marT="91425" marB="91425" marR="91425" marL="91425">
                    <a:lnT cap="flat" cmpd="sng" w="9525">
                      <a:solidFill>
                        <a:srgbClr val="9E9E9E"/>
                      </a:solidFill>
                      <a:prstDash val="solid"/>
                      <a:round/>
                      <a:headEnd len="sm" w="sm" type="none"/>
                      <a:tailEnd len="sm" w="sm" type="none"/>
                    </a:lnT>
                  </a:tcPr>
                </a:tc>
                <a:tc rowSpan="5">
                  <a:txBody>
                    <a:bodyPr/>
                    <a:lstStyle/>
                    <a:p>
                      <a:pPr indent="0" lvl="0" marL="0" rtl="0" algn="l">
                        <a:spcBef>
                          <a:spcPts val="0"/>
                        </a:spcBef>
                        <a:spcAft>
                          <a:spcPts val="0"/>
                        </a:spcAft>
                        <a:buNone/>
                      </a:pPr>
                      <a:r>
                        <a:rPr lang="en" sz="1300"/>
                        <a:t>DoE/CPI</a:t>
                      </a:r>
                      <a:endParaRPr sz="1300"/>
                    </a:p>
                    <a:p>
                      <a:pPr indent="0" lvl="0" marL="0" rtl="0" algn="l">
                        <a:spcBef>
                          <a:spcPts val="0"/>
                        </a:spcBef>
                        <a:spcAft>
                          <a:spcPts val="0"/>
                        </a:spcAft>
                        <a:buNone/>
                      </a:pPr>
                      <a:r>
                        <a:rPr lang="en" sz="1300"/>
                        <a:t>Private school/private school associations</a:t>
                      </a:r>
                      <a:endParaRPr sz="1300"/>
                    </a:p>
                  </a:txBody>
                  <a:tcPr marT="91425" marB="91425" marR="91425" marL="91425">
                    <a:lnT cap="flat" cmpd="sng" w="9525">
                      <a:solidFill>
                        <a:srgbClr val="9E9E9E"/>
                      </a:solidFill>
                      <a:prstDash val="solid"/>
                      <a:round/>
                      <a:headEnd len="sm" w="sm" type="none"/>
                      <a:tailEnd len="sm" w="sm" type="none"/>
                    </a:lnT>
                  </a:tcPr>
                </a:tc>
                <a:tc rowSpan="5">
                  <a:txBody>
                    <a:bodyPr/>
                    <a:lstStyle/>
                    <a:p>
                      <a:pPr indent="0" lvl="0" marL="0" rtl="0" algn="l">
                        <a:spcBef>
                          <a:spcPts val="0"/>
                        </a:spcBef>
                        <a:spcAft>
                          <a:spcPts val="0"/>
                        </a:spcAft>
                        <a:buNone/>
                      </a:pPr>
                      <a:r>
                        <a:rPr lang="en" sz="1300"/>
                        <a:t>SCERT</a:t>
                      </a:r>
                      <a:endParaRPr sz="1300"/>
                    </a:p>
                    <a:p>
                      <a:pPr indent="0" lvl="0" marL="0" rtl="0" algn="l">
                        <a:spcBef>
                          <a:spcPts val="0"/>
                        </a:spcBef>
                        <a:spcAft>
                          <a:spcPts val="0"/>
                        </a:spcAft>
                        <a:buNone/>
                      </a:pPr>
                      <a:r>
                        <a:rPr lang="en" sz="1100"/>
                        <a:t>Survey 1:</a:t>
                      </a:r>
                      <a:endParaRPr sz="1100"/>
                    </a:p>
                    <a:p>
                      <a:pPr indent="0" lvl="0" marL="0" rtl="0" algn="l">
                        <a:spcBef>
                          <a:spcPts val="0"/>
                        </a:spcBef>
                        <a:spcAft>
                          <a:spcPts val="0"/>
                        </a:spcAft>
                        <a:buNone/>
                      </a:pPr>
                      <a:r>
                        <a:rPr lang="en" sz="1100"/>
                        <a:t>TE departments and colleges (govt, uni, aided, private self financing, for different types of programmes</a:t>
                      </a:r>
                      <a:endParaRPr sz="1100"/>
                    </a:p>
                  </a:txBody>
                  <a:tcPr marT="91425" marB="91425" marR="91425" marL="91425"/>
                </a:tc>
                <a:tc rowSpan="5">
                  <a:txBody>
                    <a:bodyPr/>
                    <a:lstStyle/>
                    <a:p>
                      <a:pPr indent="0" lvl="0" marL="0" rtl="0" algn="l">
                        <a:spcBef>
                          <a:spcPts val="0"/>
                        </a:spcBef>
                        <a:spcAft>
                          <a:spcPts val="0"/>
                        </a:spcAft>
                        <a:buNone/>
                      </a:pPr>
                      <a:r>
                        <a:t/>
                      </a:r>
                      <a:endParaRPr sz="1300"/>
                    </a:p>
                  </a:txBody>
                  <a:tcPr marT="91425" marB="91425" marR="91425" marL="91425"/>
                </a:tc>
                <a:tc rowSpan="5">
                  <a:txBody>
                    <a:bodyPr/>
                    <a:lstStyle/>
                    <a:p>
                      <a:pPr indent="0" lvl="0" marL="0" rtl="0" algn="l">
                        <a:spcBef>
                          <a:spcPts val="0"/>
                        </a:spcBef>
                        <a:spcAft>
                          <a:spcPts val="0"/>
                        </a:spcAft>
                        <a:buNone/>
                      </a:pPr>
                      <a:r>
                        <a:rPr lang="en" sz="1300">
                          <a:solidFill>
                            <a:srgbClr val="6AA84F"/>
                          </a:solidFill>
                        </a:rPr>
                        <a:t>Teachers from private schools</a:t>
                      </a:r>
                      <a:endParaRPr sz="1300">
                        <a:solidFill>
                          <a:srgbClr val="6AA84F"/>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Teacher unions(?)</a:t>
                      </a:r>
                      <a:endParaRPr sz="1300"/>
                    </a:p>
                    <a:p>
                      <a:pPr indent="0" lvl="0" marL="0" rtl="0" algn="l">
                        <a:spcBef>
                          <a:spcPts val="0"/>
                        </a:spcBef>
                        <a:spcAft>
                          <a:spcPts val="0"/>
                        </a:spcAft>
                        <a:buNone/>
                      </a:pPr>
                      <a:r>
                        <a:rPr lang="en" sz="1300"/>
                        <a:t>Children:  what do we value most in teachers? </a:t>
                      </a:r>
                      <a:endParaRPr sz="1300"/>
                    </a:p>
                    <a:p>
                      <a:pPr indent="0" lvl="0" marL="0" rtl="0" algn="l">
                        <a:spcBef>
                          <a:spcPts val="0"/>
                        </a:spcBef>
                        <a:spcAft>
                          <a:spcPts val="0"/>
                        </a:spcAft>
                        <a:buNone/>
                      </a:pPr>
                      <a:r>
                        <a:rPr lang="en" sz="1300"/>
                        <a:t>parents?</a:t>
                      </a:r>
                      <a:endParaRPr sz="1300"/>
                    </a:p>
                  </a:txBody>
                  <a:tcPr marT="91425" marB="91425" marR="91425" marL="91425"/>
                </a:tc>
              </a:tr>
              <a:tr h="515350">
                <a:tc>
                  <a:txBody>
                    <a:bodyPr/>
                    <a:lstStyle/>
                    <a:p>
                      <a:pPr indent="0" lvl="0" marL="0" rtl="0" algn="l">
                        <a:spcBef>
                          <a:spcPts val="0"/>
                        </a:spcBef>
                        <a:spcAft>
                          <a:spcPts val="0"/>
                        </a:spcAft>
                        <a:buNone/>
                      </a:pPr>
                      <a:r>
                        <a:rPr lang="en" sz="1300"/>
                        <a:t>State 2:</a:t>
                      </a:r>
                      <a:endParaRPr sz="1300"/>
                    </a:p>
                  </a:txBody>
                  <a:tcPr marT="91425" marB="91425" marR="91425" marL="91425"/>
                </a:tc>
                <a:tc vMerge="1"/>
                <a:tc vMerge="1"/>
                <a:tc vMerge="1"/>
                <a:tc vMerge="1"/>
                <a:tc vMerge="1"/>
              </a:tr>
              <a:tr h="515350">
                <a:tc>
                  <a:txBody>
                    <a:bodyPr/>
                    <a:lstStyle/>
                    <a:p>
                      <a:pPr indent="0" lvl="0" marL="0" rtl="0" algn="l">
                        <a:spcBef>
                          <a:spcPts val="0"/>
                        </a:spcBef>
                        <a:spcAft>
                          <a:spcPts val="0"/>
                        </a:spcAft>
                        <a:buNone/>
                      </a:pPr>
                      <a:r>
                        <a:rPr lang="en" sz="1300"/>
                        <a:t>State 3:</a:t>
                      </a:r>
                      <a:endParaRPr sz="1300"/>
                    </a:p>
                  </a:txBody>
                  <a:tcPr marT="91425" marB="91425" marR="91425" marL="91425"/>
                </a:tc>
                <a:tc vMerge="1"/>
                <a:tc vMerge="1"/>
                <a:tc vMerge="1"/>
                <a:tc vMerge="1"/>
                <a:tc vMerge="1"/>
              </a:tr>
              <a:tr h="515350">
                <a:tc>
                  <a:txBody>
                    <a:bodyPr/>
                    <a:lstStyle/>
                    <a:p>
                      <a:pPr indent="0" lvl="0" marL="0" rtl="0" algn="l">
                        <a:spcBef>
                          <a:spcPts val="0"/>
                        </a:spcBef>
                        <a:spcAft>
                          <a:spcPts val="0"/>
                        </a:spcAft>
                        <a:buNone/>
                      </a:pPr>
                      <a:r>
                        <a:rPr lang="en" sz="1300"/>
                        <a:t>State 4:</a:t>
                      </a:r>
                      <a:endParaRPr sz="1300"/>
                    </a:p>
                  </a:txBody>
                  <a:tcPr marT="91425" marB="91425" marR="91425" marL="91425"/>
                </a:tc>
                <a:tc vMerge="1"/>
                <a:tc vMerge="1"/>
                <a:tc vMerge="1"/>
                <a:tc vMerge="1"/>
                <a:tc vMerge="1"/>
              </a:tr>
              <a:tr h="515350">
                <a:tc>
                  <a:txBody>
                    <a:bodyPr/>
                    <a:lstStyle/>
                    <a:p>
                      <a:pPr indent="0" lvl="0" marL="0" rtl="0" algn="l">
                        <a:spcBef>
                          <a:spcPts val="0"/>
                        </a:spcBef>
                        <a:spcAft>
                          <a:spcPts val="0"/>
                        </a:spcAft>
                        <a:buNone/>
                      </a:pPr>
                      <a:r>
                        <a:rPr lang="en" sz="1300"/>
                        <a:t>State 5: </a:t>
                      </a:r>
                      <a:endParaRPr sz="1300"/>
                    </a:p>
                  </a:txBody>
                  <a:tcPr marT="91425" marB="91425" marR="91425" marL="91425"/>
                </a:tc>
                <a:tc vMerge="1"/>
                <a:tc vMerge="1"/>
                <a:tc vMerge="1"/>
                <a:tc vMerge="1"/>
                <a:tc v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Small telephonic survey wrt Teacher Education institutions</a:t>
            </a:r>
            <a:endParaRPr/>
          </a:p>
        </p:txBody>
      </p:sp>
      <p:sp>
        <p:nvSpPr>
          <p:cNvPr id="107" name="Google Shape;107;p20"/>
          <p:cNvSpPr txBox="1"/>
          <p:nvPr>
            <p:ph idx="1" type="body"/>
          </p:nvPr>
        </p:nvSpPr>
        <p:spPr>
          <a:xfrm>
            <a:off x="311700" y="1152475"/>
            <a:ext cx="8520600" cy="3840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Who comes to the programme</a:t>
            </a:r>
            <a:endParaRPr/>
          </a:p>
          <a:p>
            <a:pPr indent="0" lvl="0" marL="0" rtl="0" algn="l">
              <a:spcBef>
                <a:spcPts val="1200"/>
              </a:spcBef>
              <a:spcAft>
                <a:spcPts val="0"/>
              </a:spcAft>
              <a:buNone/>
            </a:pPr>
            <a:r>
              <a:rPr lang="en"/>
              <a:t>What works, what does not</a:t>
            </a:r>
            <a:endParaRPr/>
          </a:p>
          <a:p>
            <a:pPr indent="0" lvl="0" marL="0" rtl="0" algn="l">
              <a:spcBef>
                <a:spcPts val="1200"/>
              </a:spcBef>
              <a:spcAft>
                <a:spcPts val="0"/>
              </a:spcAft>
              <a:buNone/>
            </a:pPr>
            <a:r>
              <a:rPr lang="en"/>
              <a:t>What are the sectoral trends</a:t>
            </a:r>
            <a:endParaRPr/>
          </a:p>
          <a:p>
            <a:pPr indent="0" lvl="0" marL="0" rtl="0" algn="l">
              <a:spcBef>
                <a:spcPts val="1200"/>
              </a:spcBef>
              <a:spcAft>
                <a:spcPts val="0"/>
              </a:spcAft>
              <a:buNone/>
            </a:pPr>
            <a:r>
              <a:rPr lang="en"/>
              <a:t>What is desirable to happen</a:t>
            </a:r>
            <a:endParaRPr/>
          </a:p>
          <a:p>
            <a:pPr indent="0" lvl="0" marL="0" rtl="0" algn="l">
              <a:spcBef>
                <a:spcPts val="1200"/>
              </a:spcBef>
              <a:spcAft>
                <a:spcPts val="0"/>
              </a:spcAft>
              <a:buNone/>
            </a:pPr>
            <a:r>
              <a:rPr lang="en"/>
              <a:t>What is readiness to implement NEP </a:t>
            </a:r>
            <a:r>
              <a:rPr lang="en"/>
              <a:t>recommendations</a:t>
            </a:r>
            <a:endParaRPr/>
          </a:p>
          <a:p>
            <a:pPr indent="0" lvl="0" marL="0" rtl="0" algn="l">
              <a:spcBef>
                <a:spcPts val="1200"/>
              </a:spcBef>
              <a:spcAft>
                <a:spcPts val="0"/>
              </a:spcAft>
              <a:buNone/>
            </a:pPr>
            <a:r>
              <a:rPr lang="en"/>
              <a:t>What are conditions of TE</a:t>
            </a:r>
            <a:endParaRPr/>
          </a:p>
          <a:p>
            <a:pPr indent="0" lvl="0" marL="0" rtl="0" algn="l">
              <a:spcBef>
                <a:spcPts val="1200"/>
              </a:spcBef>
              <a:spcAft>
                <a:spcPts val="0"/>
              </a:spcAft>
              <a:buNone/>
            </a:pPr>
            <a:r>
              <a:rPr lang="en"/>
              <a:t>What is the impact of COVID</a:t>
            </a:r>
            <a:endParaRPr/>
          </a:p>
          <a:p>
            <a:pPr indent="0" lvl="0" marL="0" rtl="0" algn="l">
              <a:spcBef>
                <a:spcPts val="1200"/>
              </a:spcBef>
              <a:spcAft>
                <a:spcPts val="0"/>
              </a:spcAft>
              <a:buNone/>
            </a:pPr>
            <a:r>
              <a:rPr lang="en"/>
              <a:t>Where do students get employed?  What do they earn?</a:t>
            </a:r>
            <a:endParaRPr/>
          </a:p>
          <a:p>
            <a:pPr indent="0" lvl="0" marL="0" rtl="0" algn="l">
              <a:spcBef>
                <a:spcPts val="1200"/>
              </a:spcBef>
              <a:spcAft>
                <a:spcPts val="1200"/>
              </a:spcAft>
              <a:buNone/>
            </a:pPr>
            <a:r>
              <a:rPr lang="en"/>
              <a:t>How many pass in TET?</a:t>
            </a:r>
            <a:endParaRPr/>
          </a:p>
        </p:txBody>
      </p:sp>
      <p:sp>
        <p:nvSpPr>
          <p:cNvPr id="108" name="Google Shape;10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120"/>
              <a:t>Literature</a:t>
            </a:r>
            <a:r>
              <a:rPr lang="en" sz="2120"/>
              <a:t> review:  491 research papers (2010-2021); </a:t>
            </a:r>
            <a:r>
              <a:rPr lang="en" sz="1220">
                <a:solidFill>
                  <a:schemeClr val="dk2"/>
                </a:solidFill>
              </a:rPr>
              <a:t>68 journals</a:t>
            </a:r>
            <a:endParaRPr sz="2120"/>
          </a:p>
        </p:txBody>
      </p:sp>
      <p:sp>
        <p:nvSpPr>
          <p:cNvPr id="114" name="Google Shape;114;p21"/>
          <p:cNvSpPr txBox="1"/>
          <p:nvPr>
            <p:ph idx="1" type="body"/>
          </p:nvPr>
        </p:nvSpPr>
        <p:spPr>
          <a:xfrm>
            <a:off x="311700" y="1573250"/>
            <a:ext cx="8520600" cy="299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Key policies, schemes and initiatives:</a:t>
            </a:r>
            <a:endParaRPr b="1"/>
          </a:p>
          <a:p>
            <a:pPr indent="0" lvl="0" marL="0" rtl="0" algn="l">
              <a:spcBef>
                <a:spcPts val="1200"/>
              </a:spcBef>
              <a:spcAft>
                <a:spcPts val="0"/>
              </a:spcAft>
              <a:buNone/>
            </a:pPr>
            <a:r>
              <a:rPr lang="en"/>
              <a:t>NEP 2020</a:t>
            </a:r>
            <a:endParaRPr/>
          </a:p>
          <a:p>
            <a:pPr indent="0" lvl="0" marL="0" rtl="0" algn="l">
              <a:spcBef>
                <a:spcPts val="1200"/>
              </a:spcBef>
              <a:spcAft>
                <a:spcPts val="0"/>
              </a:spcAft>
              <a:buNone/>
            </a:pPr>
            <a:r>
              <a:rPr lang="en"/>
              <a:t>CSSTE → Samagra Siksha Abhiyan</a:t>
            </a:r>
            <a:endParaRPr/>
          </a:p>
          <a:p>
            <a:pPr indent="0" lvl="0" marL="0" rtl="0" algn="l">
              <a:spcBef>
                <a:spcPts val="1200"/>
              </a:spcBef>
              <a:spcAft>
                <a:spcPts val="0"/>
              </a:spcAft>
              <a:buNone/>
            </a:pPr>
            <a:r>
              <a:rPr lang="en"/>
              <a:t>PMMMNMTT</a:t>
            </a:r>
            <a:endParaRPr/>
          </a:p>
          <a:p>
            <a:pPr indent="0" lvl="0" marL="0" rtl="0" algn="l">
              <a:spcBef>
                <a:spcPts val="1200"/>
              </a:spcBef>
              <a:spcAft>
                <a:spcPts val="0"/>
              </a:spcAft>
              <a:buNone/>
            </a:pPr>
            <a:r>
              <a:rPr lang="en"/>
              <a:t>DIKSHA, SHAGUN, PGI, NAS, TET</a:t>
            </a:r>
            <a:endParaRPr/>
          </a:p>
          <a:p>
            <a:pPr indent="0" lvl="0" marL="0" rtl="0" algn="l">
              <a:spcBef>
                <a:spcPts val="1200"/>
              </a:spcBef>
              <a:spcAft>
                <a:spcPts val="1200"/>
              </a:spcAft>
              <a:buNone/>
            </a:pPr>
            <a:r>
              <a:t/>
            </a:r>
            <a:endParaRPr/>
          </a:p>
        </p:txBody>
      </p:sp>
      <p:sp>
        <p:nvSpPr>
          <p:cNvPr id="115" name="Google Shape;11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