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5143500" cx="9144000"/>
  <p:notesSz cx="6858000" cy="9144000"/>
  <p:embeddedFontLst>
    <p:embeddedFont>
      <p:font typeface="Titillium Web"/>
      <p:regular r:id="rId24"/>
      <p:bold r:id="rId25"/>
      <p:italic r:id="rId26"/>
      <p:boldItalic r:id="rId27"/>
    </p:embeddedFont>
    <p:embeddedFont>
      <p:font typeface="EB Garamond"/>
      <p:regular r:id="rId28"/>
      <p:bold r:id="rId29"/>
      <p:italic r:id="rId30"/>
      <p:boldItalic r:id="rId31"/>
    </p:embeddedFont>
    <p:embeddedFont>
      <p:font typeface="Helvetica Neue"/>
      <p:regular r:id="rId32"/>
      <p:bold r:id="rId33"/>
      <p:italic r:id="rId34"/>
      <p:boldItalic r:id="rId35"/>
    </p:embeddedFont>
    <p:embeddedFont>
      <p:font typeface="Bree Serif"/>
      <p:regular r:id="rId36"/>
    </p:embeddedFont>
    <p:embeddedFont>
      <p:font typeface="Carlito"/>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181">
          <p15:clr>
            <a:srgbClr val="747775"/>
          </p15:clr>
        </p15:guide>
        <p15:guide id="2" pos="4472">
          <p15:clr>
            <a:srgbClr val="747775"/>
          </p15:clr>
        </p15:guide>
        <p15:guide id="3" pos="5579">
          <p15:clr>
            <a:srgbClr val="747775"/>
          </p15:clr>
        </p15:guide>
        <p15:guide id="4" orient="horz" pos="142">
          <p15:clr>
            <a:srgbClr val="747775"/>
          </p15:clr>
        </p15:guide>
        <p15:guide id="5" orient="horz" pos="3089">
          <p15:clr>
            <a:srgbClr val="747775"/>
          </p15:clr>
        </p15:guide>
        <p15:guide id="6" pos="448">
          <p15:clr>
            <a:srgbClr val="747775"/>
          </p15:clr>
        </p15:guide>
        <p15:guide id="7" orient="horz">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81"/>
        <p:guide pos="4472"/>
        <p:guide pos="5579"/>
        <p:guide pos="142" orient="horz"/>
        <p:guide pos="3089" orient="horz"/>
        <p:guide pos="448"/>
        <p:guide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Carlito-bold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TitilliumWeb-regular.fntdata"/><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TitilliumWeb-italic.fntdata"/><Relationship Id="rId25" Type="http://schemas.openxmlformats.org/officeDocument/2006/relationships/font" Target="fonts/TitilliumWeb-bold.fntdata"/><Relationship Id="rId28" Type="http://schemas.openxmlformats.org/officeDocument/2006/relationships/font" Target="fonts/EBGaramond-regular.fntdata"/><Relationship Id="rId27" Type="http://schemas.openxmlformats.org/officeDocument/2006/relationships/font" Target="fonts/TitilliumWeb-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EBGaramond-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EBGaramond-boldItalic.fntdata"/><Relationship Id="rId30" Type="http://schemas.openxmlformats.org/officeDocument/2006/relationships/font" Target="fonts/EBGaramond-italic.fntdata"/><Relationship Id="rId11" Type="http://schemas.openxmlformats.org/officeDocument/2006/relationships/slide" Target="slides/slide6.xml"/><Relationship Id="rId33" Type="http://schemas.openxmlformats.org/officeDocument/2006/relationships/font" Target="fonts/HelveticaNeue-bold.fntdata"/><Relationship Id="rId10" Type="http://schemas.openxmlformats.org/officeDocument/2006/relationships/slide" Target="slides/slide5.xml"/><Relationship Id="rId32" Type="http://schemas.openxmlformats.org/officeDocument/2006/relationships/font" Target="fonts/HelveticaNeue-regular.fntdata"/><Relationship Id="rId13" Type="http://schemas.openxmlformats.org/officeDocument/2006/relationships/slide" Target="slides/slide8.xml"/><Relationship Id="rId35" Type="http://schemas.openxmlformats.org/officeDocument/2006/relationships/font" Target="fonts/HelveticaNeue-boldItalic.fntdata"/><Relationship Id="rId12" Type="http://schemas.openxmlformats.org/officeDocument/2006/relationships/slide" Target="slides/slide7.xml"/><Relationship Id="rId34" Type="http://schemas.openxmlformats.org/officeDocument/2006/relationships/font" Target="fonts/HelveticaNeue-italic.fntdata"/><Relationship Id="rId15" Type="http://schemas.openxmlformats.org/officeDocument/2006/relationships/slide" Target="slides/slide10.xml"/><Relationship Id="rId37" Type="http://schemas.openxmlformats.org/officeDocument/2006/relationships/font" Target="fonts/Carlito-regular.fntdata"/><Relationship Id="rId14" Type="http://schemas.openxmlformats.org/officeDocument/2006/relationships/slide" Target="slides/slide9.xml"/><Relationship Id="rId36" Type="http://schemas.openxmlformats.org/officeDocument/2006/relationships/font" Target="fonts/BreeSerif-regular.fntdata"/><Relationship Id="rId17" Type="http://schemas.openxmlformats.org/officeDocument/2006/relationships/slide" Target="slides/slide12.xml"/><Relationship Id="rId39" Type="http://schemas.openxmlformats.org/officeDocument/2006/relationships/font" Target="fonts/Carlito-italic.fntdata"/><Relationship Id="rId16" Type="http://schemas.openxmlformats.org/officeDocument/2006/relationships/slide" Target="slides/slide11.xml"/><Relationship Id="rId38" Type="http://schemas.openxmlformats.org/officeDocument/2006/relationships/font" Target="fonts/Carlito-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2b0c04b16cb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2b0c04b16c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acac476131_0_9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2acac476131_0_9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2 slides:  key aspects of teachers in India</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acac476131_0_9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2acac476131_0_9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Key findings from are they right teachers in each class?  2 slides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adacb7b168_3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2adacb7b168_3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Key findings from are they right teachers in each class?  2 slides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adacb7b168_3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2adacb7b168_3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Key findings from are they right teachers in each class?  2 slides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aebfb77077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2aebfb77077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Key findings from are they right teachers in each class?  2 slides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adacb7b168_3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2adacb7b168_3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Key findings from are they right teachers in each class?  2 slides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adacb7b168_3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2adacb7b168_3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Key findings from are they right teachers in each class?  2 slides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b0c04b16cb_8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2b0c04b16cb_8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About cETE slide and our programmes admissions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2aff40d8820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2aff40d8820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2aff40d8820_2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2aff40d8820_2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2acac476131_0_1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 name="Google Shape;92;g2acac476131_0_1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2b0c04b16cb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2b0c04b16cb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What is sottter report?  What is CETE?  What are the guiding questions of 2023 sotter report.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658aa17687_1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2658aa17687_1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What is sottter report?  What is CETE?  What are the guiding questions of 2023 sotter report.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2acac476131_0_4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Authoring team</a:t>
            </a:r>
            <a:endParaRPr/>
          </a:p>
        </p:txBody>
      </p:sp>
      <p:sp>
        <p:nvSpPr>
          <p:cNvPr id="120" name="Google Shape;120;g2acac476131_0_4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adacb7b168_3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2adacb7b168_3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b0c04b16cb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2b0c04b16cb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Background reports–one key aspect from each of the background reports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b0c04b16cb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b0c04b16cb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www.facebook.com/cetei.tiss/" TargetMode="External"/><Relationship Id="rId3" Type="http://schemas.openxmlformats.org/officeDocument/2006/relationships/hyperlink" Target="https://www.youtube.com/c/CETEITISS/" TargetMode="External"/><Relationship Id="rId4" Type="http://schemas.openxmlformats.org/officeDocument/2006/relationships/image" Target="../media/image13.jpg"/><Relationship Id="rId9" Type="http://schemas.openxmlformats.org/officeDocument/2006/relationships/image" Target="../media/image9.png"/><Relationship Id="rId5" Type="http://schemas.openxmlformats.org/officeDocument/2006/relationships/image" Target="../media/image5.png"/><Relationship Id="rId6" Type="http://schemas.openxmlformats.org/officeDocument/2006/relationships/image" Target="../media/image1.jpg"/><Relationship Id="rId7" Type="http://schemas.openxmlformats.org/officeDocument/2006/relationships/image" Target="../media/image3.png"/><Relationship Id="rId8"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1">
  <p:cSld name="TITLE_1">
    <p:spTree>
      <p:nvGrpSpPr>
        <p:cNvPr id="50" name="Shape 50"/>
        <p:cNvGrpSpPr/>
        <p:nvPr/>
      </p:nvGrpSpPr>
      <p:grpSpPr>
        <a:xfrm>
          <a:off x="0" y="0"/>
          <a:ext cx="0" cy="0"/>
          <a:chOff x="0" y="0"/>
          <a:chExt cx="0" cy="0"/>
        </a:xfrm>
      </p:grpSpPr>
      <p:sp>
        <p:nvSpPr>
          <p:cNvPr id="51" name="Google Shape;51;p13"/>
          <p:cNvSpPr txBox="1"/>
          <p:nvPr>
            <p:ph type="ctrTitle"/>
          </p:nvPr>
        </p:nvSpPr>
        <p:spPr>
          <a:xfrm>
            <a:off x="311708" y="744575"/>
            <a:ext cx="8520600" cy="2052600"/>
          </a:xfrm>
          <a:prstGeom prst="rect">
            <a:avLst/>
          </a:prstGeom>
          <a:noFill/>
          <a:ln>
            <a:noFill/>
          </a:ln>
        </p:spPr>
        <p:txBody>
          <a:bodyPr anchorCtr="0" anchor="b" bIns="68575" lIns="68575" spcFirstLastPara="1" rIns="68575" wrap="square" tIns="68575">
            <a:noAutofit/>
          </a:bodyPr>
          <a:lstStyle>
            <a:lvl1pPr lvl="0" rtl="0" algn="ctr">
              <a:lnSpc>
                <a:spcPct val="90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52" name="Google Shape;52;p13"/>
          <p:cNvSpPr txBox="1"/>
          <p:nvPr>
            <p:ph idx="1" type="subTitle"/>
          </p:nvPr>
        </p:nvSpPr>
        <p:spPr>
          <a:xfrm>
            <a:off x="311700" y="2834125"/>
            <a:ext cx="8520600" cy="792600"/>
          </a:xfrm>
          <a:prstGeom prst="rect">
            <a:avLst/>
          </a:prstGeom>
          <a:noFill/>
          <a:ln>
            <a:noFill/>
          </a:ln>
        </p:spPr>
        <p:txBody>
          <a:bodyPr anchorCtr="0" anchor="t" bIns="68575" lIns="68575" spcFirstLastPara="1" rIns="68575" wrap="square" tIns="68575">
            <a:noAutofit/>
          </a:bodyPr>
          <a:lstStyle>
            <a:lvl1pPr lvl="0" rtl="0" algn="ctr">
              <a:lnSpc>
                <a:spcPct val="100000"/>
              </a:lnSpc>
              <a:spcBef>
                <a:spcPts val="800"/>
              </a:spcBef>
              <a:spcAft>
                <a:spcPts val="0"/>
              </a:spcAft>
              <a:buSzPts val="2800"/>
              <a:buNone/>
              <a:defRPr sz="2800"/>
            </a:lvl1pPr>
            <a:lvl2pPr lvl="1" rtl="0" algn="ctr">
              <a:lnSpc>
                <a:spcPct val="100000"/>
              </a:lnSpc>
              <a:spcBef>
                <a:spcPts val="400"/>
              </a:spcBef>
              <a:spcAft>
                <a:spcPts val="0"/>
              </a:spcAft>
              <a:buSzPts val="2800"/>
              <a:buNone/>
              <a:defRPr sz="2800"/>
            </a:lvl2pPr>
            <a:lvl3pPr lvl="2" rtl="0" algn="ctr">
              <a:lnSpc>
                <a:spcPct val="100000"/>
              </a:lnSpc>
              <a:spcBef>
                <a:spcPts val="400"/>
              </a:spcBef>
              <a:spcAft>
                <a:spcPts val="0"/>
              </a:spcAft>
              <a:buSzPts val="2800"/>
              <a:buNone/>
              <a:defRPr sz="2800"/>
            </a:lvl3pPr>
            <a:lvl4pPr lvl="3" rtl="0" algn="ctr">
              <a:lnSpc>
                <a:spcPct val="100000"/>
              </a:lnSpc>
              <a:spcBef>
                <a:spcPts val="400"/>
              </a:spcBef>
              <a:spcAft>
                <a:spcPts val="0"/>
              </a:spcAft>
              <a:buSzPts val="2800"/>
              <a:buNone/>
              <a:defRPr sz="2800"/>
            </a:lvl4pPr>
            <a:lvl5pPr lvl="4" rtl="0" algn="ctr">
              <a:lnSpc>
                <a:spcPct val="100000"/>
              </a:lnSpc>
              <a:spcBef>
                <a:spcPts val="400"/>
              </a:spcBef>
              <a:spcAft>
                <a:spcPts val="0"/>
              </a:spcAft>
              <a:buSzPts val="2800"/>
              <a:buNone/>
              <a:defRPr sz="2800"/>
            </a:lvl5pPr>
            <a:lvl6pPr lvl="5" rtl="0" algn="ctr">
              <a:lnSpc>
                <a:spcPct val="100000"/>
              </a:lnSpc>
              <a:spcBef>
                <a:spcPts val="400"/>
              </a:spcBef>
              <a:spcAft>
                <a:spcPts val="0"/>
              </a:spcAft>
              <a:buSzPts val="2800"/>
              <a:buNone/>
              <a:defRPr sz="2800"/>
            </a:lvl6pPr>
            <a:lvl7pPr lvl="6" rtl="0" algn="ctr">
              <a:lnSpc>
                <a:spcPct val="100000"/>
              </a:lnSpc>
              <a:spcBef>
                <a:spcPts val="400"/>
              </a:spcBef>
              <a:spcAft>
                <a:spcPts val="0"/>
              </a:spcAft>
              <a:buSzPts val="2800"/>
              <a:buNone/>
              <a:defRPr sz="2800"/>
            </a:lvl7pPr>
            <a:lvl8pPr lvl="7" rtl="0" algn="ctr">
              <a:lnSpc>
                <a:spcPct val="100000"/>
              </a:lnSpc>
              <a:spcBef>
                <a:spcPts val="400"/>
              </a:spcBef>
              <a:spcAft>
                <a:spcPts val="0"/>
              </a:spcAft>
              <a:buSzPts val="2800"/>
              <a:buNone/>
              <a:defRPr sz="2800"/>
            </a:lvl8pPr>
            <a:lvl9pPr lvl="8" rtl="0" algn="ctr">
              <a:lnSpc>
                <a:spcPct val="100000"/>
              </a:lnSpc>
              <a:spcBef>
                <a:spcPts val="400"/>
              </a:spcBef>
              <a:spcAft>
                <a:spcPts val="0"/>
              </a:spcAft>
              <a:buSzPts val="2800"/>
              <a:buNone/>
              <a:defRPr sz="2800"/>
            </a:lvl9pPr>
          </a:lstStyle>
          <a:p/>
        </p:txBody>
      </p:sp>
      <p:sp>
        <p:nvSpPr>
          <p:cNvPr id="53" name="Google Shape;53;p13"/>
          <p:cNvSpPr txBox="1"/>
          <p:nvPr>
            <p:ph idx="12" type="sldNum"/>
          </p:nvPr>
        </p:nvSpPr>
        <p:spPr>
          <a:xfrm>
            <a:off x="8588750" y="4663225"/>
            <a:ext cx="335700" cy="285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4" name="Shape 54"/>
        <p:cNvGrpSpPr/>
        <p:nvPr/>
      </p:nvGrpSpPr>
      <p:grpSpPr>
        <a:xfrm>
          <a:off x="0" y="0"/>
          <a:ext cx="0" cy="0"/>
          <a:chOff x="0" y="0"/>
          <a:chExt cx="0" cy="0"/>
        </a:xfrm>
      </p:grpSpPr>
      <p:sp>
        <p:nvSpPr>
          <p:cNvPr id="55" name="Google Shape;55;p1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6" name="Google Shape;56;p14"/>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7" name="Google Shape;57;p1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200"/>
              <a:buNone/>
              <a:defRPr/>
            </a:lvl1pPr>
            <a:lvl2pPr lvl="1" rtl="0" algn="l">
              <a:lnSpc>
                <a:spcPct val="100000"/>
              </a:lnSpc>
              <a:spcBef>
                <a:spcPts val="0"/>
              </a:spcBef>
              <a:spcAft>
                <a:spcPts val="0"/>
              </a:spcAft>
              <a:buSzPts val="1200"/>
              <a:buNone/>
              <a:defRPr/>
            </a:lvl2pPr>
            <a:lvl3pPr lvl="2" rtl="0" algn="l">
              <a:lnSpc>
                <a:spcPct val="100000"/>
              </a:lnSpc>
              <a:spcBef>
                <a:spcPts val="0"/>
              </a:spcBef>
              <a:spcAft>
                <a:spcPts val="0"/>
              </a:spcAft>
              <a:buSzPts val="1200"/>
              <a:buNone/>
              <a:defRPr/>
            </a:lvl3pPr>
            <a:lvl4pPr lvl="3" rtl="0" algn="l">
              <a:lnSpc>
                <a:spcPct val="100000"/>
              </a:lnSpc>
              <a:spcBef>
                <a:spcPts val="0"/>
              </a:spcBef>
              <a:spcAft>
                <a:spcPts val="0"/>
              </a:spcAft>
              <a:buSzPts val="1200"/>
              <a:buNone/>
              <a:defRPr/>
            </a:lvl4pPr>
            <a:lvl5pPr lvl="4" rtl="0" algn="l">
              <a:lnSpc>
                <a:spcPct val="100000"/>
              </a:lnSpc>
              <a:spcBef>
                <a:spcPts val="0"/>
              </a:spcBef>
              <a:spcAft>
                <a:spcPts val="0"/>
              </a:spcAft>
              <a:buSzPts val="1200"/>
              <a:buNone/>
              <a:defRPr/>
            </a:lvl5pPr>
            <a:lvl6pPr lvl="5" rtl="0" algn="l">
              <a:lnSpc>
                <a:spcPct val="100000"/>
              </a:lnSpc>
              <a:spcBef>
                <a:spcPts val="0"/>
              </a:spcBef>
              <a:spcAft>
                <a:spcPts val="0"/>
              </a:spcAft>
              <a:buSzPts val="1200"/>
              <a:buNone/>
              <a:defRPr/>
            </a:lvl6pPr>
            <a:lvl7pPr lvl="6" rtl="0" algn="l">
              <a:lnSpc>
                <a:spcPct val="100000"/>
              </a:lnSpc>
              <a:spcBef>
                <a:spcPts val="0"/>
              </a:spcBef>
              <a:spcAft>
                <a:spcPts val="0"/>
              </a:spcAft>
              <a:buSzPts val="1200"/>
              <a:buNone/>
              <a:defRPr/>
            </a:lvl7pPr>
            <a:lvl8pPr lvl="7" rtl="0" algn="l">
              <a:lnSpc>
                <a:spcPct val="100000"/>
              </a:lnSpc>
              <a:spcBef>
                <a:spcPts val="0"/>
              </a:spcBef>
              <a:spcAft>
                <a:spcPts val="0"/>
              </a:spcAft>
              <a:buSzPts val="1200"/>
              <a:buNone/>
              <a:defRPr/>
            </a:lvl8pPr>
            <a:lvl9pPr lvl="8" rtl="0" algn="l">
              <a:lnSpc>
                <a:spcPct val="100000"/>
              </a:lnSpc>
              <a:spcBef>
                <a:spcPts val="0"/>
              </a:spcBef>
              <a:spcAft>
                <a:spcPts val="0"/>
              </a:spcAft>
              <a:buSzPts val="1200"/>
              <a:buNone/>
              <a:defRPr/>
            </a:lvl9pPr>
          </a:lstStyle>
          <a:p/>
        </p:txBody>
      </p:sp>
      <p:sp>
        <p:nvSpPr>
          <p:cNvPr id="58" name="Google Shape;58;p1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200"/>
              <a:buNone/>
              <a:defRPr/>
            </a:lvl1pPr>
            <a:lvl2pPr lvl="1" rtl="0" algn="l">
              <a:lnSpc>
                <a:spcPct val="100000"/>
              </a:lnSpc>
              <a:spcBef>
                <a:spcPts val="0"/>
              </a:spcBef>
              <a:spcAft>
                <a:spcPts val="0"/>
              </a:spcAft>
              <a:buSzPts val="900"/>
              <a:buNone/>
              <a:defRPr/>
            </a:lvl2pPr>
            <a:lvl3pPr lvl="2" rtl="0" algn="l">
              <a:lnSpc>
                <a:spcPct val="100000"/>
              </a:lnSpc>
              <a:spcBef>
                <a:spcPts val="0"/>
              </a:spcBef>
              <a:spcAft>
                <a:spcPts val="0"/>
              </a:spcAft>
              <a:buSzPts val="900"/>
              <a:buNone/>
              <a:defRPr/>
            </a:lvl3pPr>
            <a:lvl4pPr lvl="3" rtl="0" algn="l">
              <a:lnSpc>
                <a:spcPct val="100000"/>
              </a:lnSpc>
              <a:spcBef>
                <a:spcPts val="0"/>
              </a:spcBef>
              <a:spcAft>
                <a:spcPts val="0"/>
              </a:spcAft>
              <a:buSzPts val="900"/>
              <a:buNone/>
              <a:defRPr/>
            </a:lvl4pPr>
            <a:lvl5pPr lvl="4" rtl="0" algn="l">
              <a:lnSpc>
                <a:spcPct val="100000"/>
              </a:lnSpc>
              <a:spcBef>
                <a:spcPts val="0"/>
              </a:spcBef>
              <a:spcAft>
                <a:spcPts val="0"/>
              </a:spcAft>
              <a:buSzPts val="900"/>
              <a:buNone/>
              <a:defRPr/>
            </a:lvl5pPr>
            <a:lvl6pPr lvl="5" rtl="0" algn="l">
              <a:lnSpc>
                <a:spcPct val="100000"/>
              </a:lnSpc>
              <a:spcBef>
                <a:spcPts val="0"/>
              </a:spcBef>
              <a:spcAft>
                <a:spcPts val="0"/>
              </a:spcAft>
              <a:buSzPts val="900"/>
              <a:buNone/>
              <a:defRPr/>
            </a:lvl6pPr>
            <a:lvl7pPr lvl="6" rtl="0" algn="l">
              <a:lnSpc>
                <a:spcPct val="100000"/>
              </a:lnSpc>
              <a:spcBef>
                <a:spcPts val="0"/>
              </a:spcBef>
              <a:spcAft>
                <a:spcPts val="0"/>
              </a:spcAft>
              <a:buSzPts val="900"/>
              <a:buNone/>
              <a:defRPr/>
            </a:lvl7pPr>
            <a:lvl8pPr lvl="7" rtl="0" algn="l">
              <a:lnSpc>
                <a:spcPct val="100000"/>
              </a:lnSpc>
              <a:spcBef>
                <a:spcPts val="0"/>
              </a:spcBef>
              <a:spcAft>
                <a:spcPts val="0"/>
              </a:spcAft>
              <a:buSzPts val="900"/>
              <a:buNone/>
              <a:defRPr/>
            </a:lvl8pPr>
            <a:lvl9pPr lvl="8" rtl="0" algn="l">
              <a:lnSpc>
                <a:spcPct val="100000"/>
              </a:lnSpc>
              <a:spcBef>
                <a:spcPts val="0"/>
              </a:spcBef>
              <a:spcAft>
                <a:spcPts val="0"/>
              </a:spcAft>
              <a:buSzPts val="900"/>
              <a:buNone/>
              <a:defRPr/>
            </a:lvl9pPr>
          </a:lstStyle>
          <a:p/>
        </p:txBody>
      </p:sp>
      <p:sp>
        <p:nvSpPr>
          <p:cNvPr id="59" name="Google Shape;59;p1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3">
    <p:spTree>
      <p:nvGrpSpPr>
        <p:cNvPr id="60" name="Shape 60"/>
        <p:cNvGrpSpPr/>
        <p:nvPr/>
      </p:nvGrpSpPr>
      <p:grpSpPr>
        <a:xfrm>
          <a:off x="0" y="0"/>
          <a:ext cx="0" cy="0"/>
          <a:chOff x="0" y="0"/>
          <a:chExt cx="0" cy="0"/>
        </a:xfrm>
      </p:grpSpPr>
      <p:sp>
        <p:nvSpPr>
          <p:cNvPr id="61" name="Google Shape;61;p15"/>
          <p:cNvSpPr txBox="1"/>
          <p:nvPr>
            <p:ph type="title"/>
          </p:nvPr>
        </p:nvSpPr>
        <p:spPr>
          <a:xfrm>
            <a:off x="628650" y="659719"/>
            <a:ext cx="7886700" cy="693000"/>
          </a:xfrm>
          <a:prstGeom prst="rect">
            <a:avLst/>
          </a:prstGeom>
          <a:noFill/>
          <a:ln>
            <a:noFill/>
          </a:ln>
        </p:spPr>
        <p:txBody>
          <a:bodyPr anchorCtr="0" anchor="t" bIns="68575" lIns="68575" spcFirstLastPara="1" rIns="68575" wrap="square" tIns="68575">
            <a:noAutofit/>
          </a:bodyPr>
          <a:lstStyle>
            <a:lvl1pPr lvl="0" rtl="0" algn="l">
              <a:lnSpc>
                <a:spcPct val="90000"/>
              </a:lnSpc>
              <a:spcBef>
                <a:spcPts val="0"/>
              </a:spcBef>
              <a:spcAft>
                <a:spcPts val="0"/>
              </a:spcAft>
              <a:buSzPts val="3600"/>
              <a:buNone/>
              <a:defRPr sz="36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2" name="Google Shape;62;p15"/>
          <p:cNvSpPr txBox="1"/>
          <p:nvPr>
            <p:ph idx="12" type="sldNum"/>
          </p:nvPr>
        </p:nvSpPr>
        <p:spPr>
          <a:xfrm>
            <a:off x="8664376" y="4736775"/>
            <a:ext cx="305100" cy="1836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grpSp>
        <p:nvGrpSpPr>
          <p:cNvPr id="63" name="Google Shape;63;p15"/>
          <p:cNvGrpSpPr/>
          <p:nvPr/>
        </p:nvGrpSpPr>
        <p:grpSpPr>
          <a:xfrm>
            <a:off x="340825" y="2850496"/>
            <a:ext cx="8208800" cy="1711454"/>
            <a:chOff x="272025" y="3147221"/>
            <a:chExt cx="8208800" cy="1711454"/>
          </a:xfrm>
        </p:grpSpPr>
        <p:sp>
          <p:nvSpPr>
            <p:cNvPr id="64" name="Google Shape;64;p15"/>
            <p:cNvSpPr txBox="1"/>
            <p:nvPr/>
          </p:nvSpPr>
          <p:spPr>
            <a:xfrm>
              <a:off x="409625" y="3147221"/>
              <a:ext cx="8071200" cy="1190700"/>
            </a:xfrm>
            <a:prstGeom prst="rect">
              <a:avLst/>
            </a:prstGeom>
            <a:noFill/>
            <a:ln>
              <a:noFill/>
            </a:ln>
          </p:spPr>
          <p:txBody>
            <a:bodyPr anchorCtr="0" anchor="t" bIns="68575" lIns="68575" spcFirstLastPara="1" rIns="68575" wrap="square" tIns="68575">
              <a:noAutofit/>
            </a:bodyPr>
            <a:lstStyle/>
            <a:p>
              <a:pPr indent="0" lvl="0" marL="0" marR="0" rtl="0" algn="ctr">
                <a:lnSpc>
                  <a:spcPct val="90000"/>
                </a:lnSpc>
                <a:spcBef>
                  <a:spcPts val="800"/>
                </a:spcBef>
                <a:spcAft>
                  <a:spcPts val="0"/>
                </a:spcAft>
                <a:buClr>
                  <a:srgbClr val="000000"/>
                </a:buClr>
                <a:buSzPts val="1700"/>
                <a:buFont typeface="Arial"/>
                <a:buNone/>
              </a:pPr>
              <a:r>
                <a:rPr b="1" i="0" lang="en" sz="1700" u="none" cap="none" strike="noStrike">
                  <a:solidFill>
                    <a:srgbClr val="000000"/>
                  </a:solidFill>
                  <a:latin typeface="Helvetica Neue"/>
                  <a:ea typeface="Helvetica Neue"/>
                  <a:cs typeface="Helvetica Neue"/>
                  <a:sym typeface="Helvetica Neue"/>
                </a:rPr>
                <a:t>Follow us on        Facebook </a:t>
              </a:r>
              <a:r>
                <a:rPr b="1" i="0" lang="en" sz="1700" u="sng" cap="none" strike="noStrike">
                  <a:solidFill>
                    <a:srgbClr val="0563C1"/>
                  </a:solidFill>
                  <a:latin typeface="Helvetica Neue"/>
                  <a:ea typeface="Helvetica Neue"/>
                  <a:cs typeface="Helvetica Neue"/>
                  <a:sym typeface="Helvetica Neue"/>
                  <a:hlinkClick r:id="rId2">
                    <a:extLst>
                      <a:ext uri="{A12FA001-AC4F-418D-AE19-62706E023703}">
                        <ahyp:hlinkClr val="tx"/>
                      </a:ext>
                    </a:extLst>
                  </a:hlinkClick>
                </a:rPr>
                <a:t>https://www.facebook.com/cetei.tiss/</a:t>
              </a:r>
              <a:endParaRPr b="1" i="0" sz="1700" u="none" cap="none" strike="noStrike">
                <a:solidFill>
                  <a:srgbClr val="000000"/>
                </a:solidFill>
                <a:latin typeface="Helvetica Neue"/>
                <a:ea typeface="Helvetica Neue"/>
                <a:cs typeface="Helvetica Neue"/>
                <a:sym typeface="Helvetica Neue"/>
              </a:endParaRPr>
            </a:p>
            <a:p>
              <a:pPr indent="0" lvl="0" marL="0" marR="0" rtl="0" algn="ctr">
                <a:lnSpc>
                  <a:spcPct val="90000"/>
                </a:lnSpc>
                <a:spcBef>
                  <a:spcPts val="800"/>
                </a:spcBef>
                <a:spcAft>
                  <a:spcPts val="0"/>
                </a:spcAft>
                <a:buClr>
                  <a:srgbClr val="000000"/>
                </a:buClr>
                <a:buSzPts val="1700"/>
                <a:buFont typeface="Arial"/>
                <a:buNone/>
              </a:pPr>
              <a:r>
                <a:rPr b="1" i="0" lang="en" sz="1700" u="none" cap="none" strike="noStrike">
                  <a:solidFill>
                    <a:srgbClr val="000000"/>
                  </a:solidFill>
                  <a:latin typeface="Helvetica Neue"/>
                  <a:ea typeface="Helvetica Neue"/>
                  <a:cs typeface="Helvetica Neue"/>
                  <a:sym typeface="Helvetica Neue"/>
                </a:rPr>
                <a:t>Twitter and        Instagram Handle:  </a:t>
              </a:r>
              <a:r>
                <a:rPr b="1" i="0" lang="en" sz="2200" u="none" cap="none" strike="noStrike">
                  <a:solidFill>
                    <a:srgbClr val="4472C4"/>
                  </a:solidFill>
                  <a:latin typeface="Helvetica Neue"/>
                  <a:ea typeface="Helvetica Neue"/>
                  <a:cs typeface="Helvetica Neue"/>
                  <a:sym typeface="Helvetica Neue"/>
                </a:rPr>
                <a:t>@cetei</a:t>
              </a:r>
              <a:r>
                <a:rPr b="1" i="0" lang="en" sz="2200" u="none" cap="none" strike="noStrike">
                  <a:solidFill>
                    <a:srgbClr val="0563C1"/>
                  </a:solidFill>
                  <a:latin typeface="Helvetica Neue"/>
                  <a:ea typeface="Helvetica Neue"/>
                  <a:cs typeface="Helvetica Neue"/>
                  <a:sym typeface="Helvetica Neue"/>
                </a:rPr>
                <a:t>_</a:t>
              </a:r>
              <a:r>
                <a:rPr b="1" i="0" lang="en" sz="2200" u="none" cap="none" strike="noStrike">
                  <a:solidFill>
                    <a:srgbClr val="4472C4"/>
                  </a:solidFill>
                  <a:latin typeface="Helvetica Neue"/>
                  <a:ea typeface="Helvetica Neue"/>
                  <a:cs typeface="Helvetica Neue"/>
                  <a:sym typeface="Helvetica Neue"/>
                </a:rPr>
                <a:t>tiss</a:t>
              </a:r>
              <a:r>
                <a:rPr b="1" i="0" lang="en" sz="2200" u="none" cap="none" strike="noStrike">
                  <a:solidFill>
                    <a:srgbClr val="000000"/>
                  </a:solidFill>
                  <a:latin typeface="Helvetica Neue"/>
                  <a:ea typeface="Helvetica Neue"/>
                  <a:cs typeface="Helvetica Neue"/>
                  <a:sym typeface="Helvetica Neue"/>
                </a:rPr>
                <a:t> </a:t>
              </a:r>
              <a:endParaRPr b="1" i="0" sz="2200" u="none" cap="none" strike="noStrike">
                <a:solidFill>
                  <a:srgbClr val="000000"/>
                </a:solidFill>
                <a:latin typeface="Helvetica Neue"/>
                <a:ea typeface="Helvetica Neue"/>
                <a:cs typeface="Helvetica Neue"/>
                <a:sym typeface="Helvetica Neue"/>
              </a:endParaRPr>
            </a:p>
            <a:p>
              <a:pPr indent="0" lvl="0" marL="0" marR="0" rtl="0" algn="ctr">
                <a:lnSpc>
                  <a:spcPct val="90000"/>
                </a:lnSpc>
                <a:spcBef>
                  <a:spcPts val="800"/>
                </a:spcBef>
                <a:spcAft>
                  <a:spcPts val="0"/>
                </a:spcAft>
                <a:buClr>
                  <a:srgbClr val="000000"/>
                </a:buClr>
                <a:buSzPts val="1700"/>
                <a:buFont typeface="Arial"/>
                <a:buNone/>
              </a:pPr>
              <a:r>
                <a:rPr b="1" i="0" lang="en" sz="1700" u="none" cap="none" strike="noStrike">
                  <a:solidFill>
                    <a:srgbClr val="000000"/>
                  </a:solidFill>
                  <a:latin typeface="Helvetica Neue"/>
                  <a:ea typeface="Helvetica Neue"/>
                  <a:cs typeface="Helvetica Neue"/>
                  <a:sym typeface="Helvetica Neue"/>
                </a:rPr>
                <a:t>     </a:t>
              </a:r>
              <a:r>
                <a:rPr b="1" i="0" lang="en" sz="1700" u="sng" cap="none" strike="noStrike">
                  <a:solidFill>
                    <a:srgbClr val="0563C1"/>
                  </a:solidFill>
                  <a:latin typeface="Helvetica Neue"/>
                  <a:ea typeface="Helvetica Neue"/>
                  <a:cs typeface="Helvetica Neue"/>
                  <a:sym typeface="Helvetica Neue"/>
                  <a:hlinkClick r:id="rId3">
                    <a:extLst>
                      <a:ext uri="{A12FA001-AC4F-418D-AE19-62706E023703}">
                        <ahyp:hlinkClr val="tx"/>
                      </a:ext>
                    </a:extLst>
                  </a:hlinkClick>
                </a:rPr>
                <a:t>https://www.youtube.com/c/CETEITISS/</a:t>
              </a:r>
              <a:r>
                <a:rPr b="1" i="0" lang="en" sz="1700" u="none" cap="none" strike="noStrike">
                  <a:solidFill>
                    <a:srgbClr val="000000"/>
                  </a:solidFill>
                  <a:latin typeface="Helvetica Neue"/>
                  <a:ea typeface="Helvetica Neue"/>
                  <a:cs typeface="Helvetica Neue"/>
                  <a:sym typeface="Helvetica Neue"/>
                </a:rPr>
                <a:t> </a:t>
              </a:r>
              <a:endParaRPr b="1" i="0" sz="1700" u="none" cap="none" strike="noStrike">
                <a:solidFill>
                  <a:srgbClr val="000000"/>
                </a:solidFill>
                <a:latin typeface="Helvetica Neue"/>
                <a:ea typeface="Helvetica Neue"/>
                <a:cs typeface="Helvetica Neue"/>
                <a:sym typeface="Helvetica Neue"/>
              </a:endParaRPr>
            </a:p>
            <a:p>
              <a:pPr indent="0" lvl="0" marL="0" marR="0" rtl="0" algn="l">
                <a:lnSpc>
                  <a:spcPct val="90000"/>
                </a:lnSpc>
                <a:spcBef>
                  <a:spcPts val="800"/>
                </a:spcBef>
                <a:spcAft>
                  <a:spcPts val="0"/>
                </a:spcAft>
                <a:buClr>
                  <a:srgbClr val="000000"/>
                </a:buClr>
                <a:buSzPts val="1700"/>
                <a:buFont typeface="Arial"/>
                <a:buNone/>
              </a:pPr>
              <a:r>
                <a:t/>
              </a:r>
              <a:endParaRPr b="1" i="0" sz="1700" u="none" cap="none" strike="noStrike">
                <a:solidFill>
                  <a:srgbClr val="000000"/>
                </a:solidFill>
                <a:latin typeface="Helvetica Neue"/>
                <a:ea typeface="Helvetica Neue"/>
                <a:cs typeface="Helvetica Neue"/>
                <a:sym typeface="Helvetica Neue"/>
              </a:endParaRPr>
            </a:p>
          </p:txBody>
        </p:sp>
        <p:pic>
          <p:nvPicPr>
            <p:cNvPr id="65" name="Google Shape;65;p15"/>
            <p:cNvPicPr preferRelativeResize="0"/>
            <p:nvPr/>
          </p:nvPicPr>
          <p:blipFill rotWithShape="1">
            <a:blip r:embed="rId4">
              <a:alphaModFix/>
            </a:blip>
            <a:srcRect b="0" l="0" r="0" t="0"/>
            <a:stretch/>
          </p:blipFill>
          <p:spPr>
            <a:xfrm>
              <a:off x="2398300" y="3214500"/>
              <a:ext cx="387000" cy="387000"/>
            </a:xfrm>
            <a:prstGeom prst="rect">
              <a:avLst/>
            </a:prstGeom>
            <a:noFill/>
            <a:ln>
              <a:noFill/>
            </a:ln>
          </p:spPr>
        </p:pic>
        <p:pic>
          <p:nvPicPr>
            <p:cNvPr id="66" name="Google Shape;66;p15"/>
            <p:cNvPicPr preferRelativeResize="0"/>
            <p:nvPr/>
          </p:nvPicPr>
          <p:blipFill rotWithShape="1">
            <a:blip r:embed="rId5">
              <a:alphaModFix/>
            </a:blip>
            <a:srcRect b="0" l="0" r="0" t="0"/>
            <a:stretch/>
          </p:blipFill>
          <p:spPr>
            <a:xfrm>
              <a:off x="1504575" y="3658888"/>
              <a:ext cx="331025" cy="269012"/>
            </a:xfrm>
            <a:prstGeom prst="rect">
              <a:avLst/>
            </a:prstGeom>
            <a:noFill/>
            <a:ln>
              <a:noFill/>
            </a:ln>
          </p:spPr>
        </p:pic>
        <p:pic>
          <p:nvPicPr>
            <p:cNvPr id="67" name="Google Shape;67;p15"/>
            <p:cNvPicPr preferRelativeResize="0"/>
            <p:nvPr/>
          </p:nvPicPr>
          <p:blipFill rotWithShape="1">
            <a:blip r:embed="rId6">
              <a:alphaModFix/>
            </a:blip>
            <a:srcRect b="0" l="0" r="0" t="0"/>
            <a:stretch/>
          </p:blipFill>
          <p:spPr>
            <a:xfrm>
              <a:off x="3079325" y="3601498"/>
              <a:ext cx="387000" cy="383791"/>
            </a:xfrm>
            <a:prstGeom prst="rect">
              <a:avLst/>
            </a:prstGeom>
            <a:noFill/>
            <a:ln>
              <a:noFill/>
            </a:ln>
          </p:spPr>
        </p:pic>
        <p:pic>
          <p:nvPicPr>
            <p:cNvPr id="68" name="Google Shape;68;p15"/>
            <p:cNvPicPr preferRelativeResize="0"/>
            <p:nvPr/>
          </p:nvPicPr>
          <p:blipFill rotWithShape="1">
            <a:blip r:embed="rId7">
              <a:alphaModFix/>
            </a:blip>
            <a:srcRect b="0" l="0" r="0" t="0"/>
            <a:stretch/>
          </p:blipFill>
          <p:spPr>
            <a:xfrm>
              <a:off x="1996348" y="3985300"/>
              <a:ext cx="470275" cy="331032"/>
            </a:xfrm>
            <a:prstGeom prst="rect">
              <a:avLst/>
            </a:prstGeom>
            <a:noFill/>
            <a:ln>
              <a:noFill/>
            </a:ln>
          </p:spPr>
        </p:pic>
        <p:grpSp>
          <p:nvGrpSpPr>
            <p:cNvPr id="69" name="Google Shape;69;p15"/>
            <p:cNvGrpSpPr/>
            <p:nvPr/>
          </p:nvGrpSpPr>
          <p:grpSpPr>
            <a:xfrm>
              <a:off x="4333845" y="4387325"/>
              <a:ext cx="4061488" cy="446400"/>
              <a:chOff x="2740799" y="4459275"/>
              <a:chExt cx="3956637" cy="446400"/>
            </a:xfrm>
          </p:grpSpPr>
          <p:pic>
            <p:nvPicPr>
              <p:cNvPr id="70" name="Google Shape;70;p15"/>
              <p:cNvPicPr preferRelativeResize="0"/>
              <p:nvPr/>
            </p:nvPicPr>
            <p:blipFill rotWithShape="1">
              <a:blip r:embed="rId8">
                <a:alphaModFix/>
              </a:blip>
              <a:srcRect b="31005" l="12946" r="12864" t="31012"/>
              <a:stretch/>
            </p:blipFill>
            <p:spPr>
              <a:xfrm>
                <a:off x="2740799" y="4459283"/>
                <a:ext cx="1082643" cy="387001"/>
              </a:xfrm>
              <a:prstGeom prst="rect">
                <a:avLst/>
              </a:prstGeom>
              <a:noFill/>
              <a:ln>
                <a:noFill/>
              </a:ln>
            </p:spPr>
          </p:pic>
          <p:sp>
            <p:nvSpPr>
              <p:cNvPr id="71" name="Google Shape;71;p15"/>
              <p:cNvSpPr txBox="1"/>
              <p:nvPr/>
            </p:nvSpPr>
            <p:spPr>
              <a:xfrm>
                <a:off x="3823436" y="4459275"/>
                <a:ext cx="28740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en" sz="1700" u="none" cap="none" strike="noStrike">
                    <a:solidFill>
                      <a:srgbClr val="1B786E"/>
                    </a:solidFill>
                    <a:latin typeface="Helvetica Neue"/>
                    <a:ea typeface="Helvetica Neue"/>
                    <a:cs typeface="Helvetica Neue"/>
                    <a:sym typeface="Helvetica Neue"/>
                  </a:rPr>
                  <a:t>https://www.tissx.tiss.edu</a:t>
                </a:r>
                <a:endParaRPr b="1" i="0" sz="1700" u="none" cap="none" strike="noStrike">
                  <a:solidFill>
                    <a:srgbClr val="1B786E"/>
                  </a:solidFill>
                  <a:latin typeface="Helvetica Neue"/>
                  <a:ea typeface="Helvetica Neue"/>
                  <a:cs typeface="Helvetica Neue"/>
                  <a:sym typeface="Helvetica Neue"/>
                </a:endParaRPr>
              </a:p>
            </p:txBody>
          </p:sp>
        </p:grpSp>
        <p:pic>
          <p:nvPicPr>
            <p:cNvPr id="72" name="Google Shape;72;p15"/>
            <p:cNvPicPr preferRelativeResize="0"/>
            <p:nvPr/>
          </p:nvPicPr>
          <p:blipFill rotWithShape="1">
            <a:blip r:embed="rId9">
              <a:alphaModFix/>
            </a:blip>
            <a:srcRect b="0" l="0" r="0" t="0"/>
            <a:stretch/>
          </p:blipFill>
          <p:spPr>
            <a:xfrm>
              <a:off x="272025" y="4302975"/>
              <a:ext cx="1641619" cy="555700"/>
            </a:xfrm>
            <a:prstGeom prst="rect">
              <a:avLst/>
            </a:prstGeom>
            <a:noFill/>
            <a:ln>
              <a:noFill/>
            </a:ln>
          </p:spPr>
        </p:pic>
        <p:sp>
          <p:nvSpPr>
            <p:cNvPr id="73" name="Google Shape;73;p15"/>
            <p:cNvSpPr txBox="1"/>
            <p:nvPr/>
          </p:nvSpPr>
          <p:spPr>
            <a:xfrm>
              <a:off x="1811450" y="4387325"/>
              <a:ext cx="25224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en" sz="1700" u="none" cap="none" strike="noStrike">
                  <a:solidFill>
                    <a:srgbClr val="AF0072"/>
                  </a:solidFill>
                  <a:latin typeface="Helvetica Neue"/>
                  <a:ea typeface="Helvetica Neue"/>
                  <a:cs typeface="Helvetica Neue"/>
                  <a:sym typeface="Helvetica Neue"/>
                </a:rPr>
                <a:t>https://clixoer.tiss.edu</a:t>
              </a:r>
              <a:endParaRPr b="1" i="0" sz="1700" u="none" cap="none" strike="noStrike">
                <a:solidFill>
                  <a:srgbClr val="AF0072"/>
                </a:solidFill>
                <a:latin typeface="Helvetica Neue"/>
                <a:ea typeface="Helvetica Neue"/>
                <a:cs typeface="Helvetica Neue"/>
                <a:sym typeface="Helvetica Neue"/>
              </a:endParaRPr>
            </a:p>
          </p:txBody>
        </p:sp>
      </p:grpSp>
      <p:sp>
        <p:nvSpPr>
          <p:cNvPr id="74" name="Google Shape;74;p15"/>
          <p:cNvSpPr txBox="1"/>
          <p:nvPr>
            <p:ph idx="1" type="body"/>
          </p:nvPr>
        </p:nvSpPr>
        <p:spPr>
          <a:xfrm>
            <a:off x="789300" y="1426575"/>
            <a:ext cx="7565400" cy="876900"/>
          </a:xfrm>
          <a:prstGeom prst="rect">
            <a:avLst/>
          </a:prstGeom>
          <a:noFill/>
          <a:ln>
            <a:noFill/>
          </a:ln>
        </p:spPr>
        <p:txBody>
          <a:bodyPr anchorCtr="0" anchor="t" bIns="68575" lIns="68575" spcFirstLastPara="1" rIns="68575" wrap="square" tIns="68575">
            <a:noAutofit/>
          </a:bodyPr>
          <a:lstStyle>
            <a:lvl1pPr indent="-317500" lvl="0" marL="457200" rtl="0" algn="l">
              <a:lnSpc>
                <a:spcPct val="90000"/>
              </a:lnSpc>
              <a:spcBef>
                <a:spcPts val="800"/>
              </a:spcBef>
              <a:spcAft>
                <a:spcPts val="0"/>
              </a:spcAft>
              <a:buSzPts val="1400"/>
              <a:buFont typeface="Bree Serif"/>
              <a:buChar char="●"/>
              <a:defRPr i="1" sz="1400">
                <a:latin typeface="Bree Serif"/>
                <a:ea typeface="Bree Serif"/>
                <a:cs typeface="Bree Serif"/>
                <a:sym typeface="Bree Serif"/>
              </a:defRPr>
            </a:lvl1pPr>
            <a:lvl2pPr indent="-317500" lvl="1" marL="914400" rtl="0" algn="l">
              <a:lnSpc>
                <a:spcPct val="90000"/>
              </a:lnSpc>
              <a:spcBef>
                <a:spcPts val="400"/>
              </a:spcBef>
              <a:spcAft>
                <a:spcPts val="0"/>
              </a:spcAft>
              <a:buSzPts val="1400"/>
              <a:buFont typeface="Bree Serif"/>
              <a:buChar char="○"/>
              <a:defRPr i="1" sz="1400">
                <a:latin typeface="Bree Serif"/>
                <a:ea typeface="Bree Serif"/>
                <a:cs typeface="Bree Serif"/>
                <a:sym typeface="Bree Serif"/>
              </a:defRPr>
            </a:lvl2pPr>
            <a:lvl3pPr indent="-317500" lvl="2" marL="1371600" rtl="0" algn="l">
              <a:lnSpc>
                <a:spcPct val="90000"/>
              </a:lnSpc>
              <a:spcBef>
                <a:spcPts val="400"/>
              </a:spcBef>
              <a:spcAft>
                <a:spcPts val="0"/>
              </a:spcAft>
              <a:buSzPts val="1400"/>
              <a:buFont typeface="Bree Serif"/>
              <a:buChar char="■"/>
              <a:defRPr i="1">
                <a:latin typeface="Bree Serif"/>
                <a:ea typeface="Bree Serif"/>
                <a:cs typeface="Bree Serif"/>
                <a:sym typeface="Bree Serif"/>
              </a:defRPr>
            </a:lvl3pPr>
            <a:lvl4pPr indent="-317500" lvl="3" marL="1828800" rtl="0" algn="l">
              <a:lnSpc>
                <a:spcPct val="90000"/>
              </a:lnSpc>
              <a:spcBef>
                <a:spcPts val="400"/>
              </a:spcBef>
              <a:spcAft>
                <a:spcPts val="0"/>
              </a:spcAft>
              <a:buSzPts val="1400"/>
              <a:buFont typeface="Bree Serif"/>
              <a:buChar char="●"/>
              <a:defRPr i="1">
                <a:latin typeface="Bree Serif"/>
                <a:ea typeface="Bree Serif"/>
                <a:cs typeface="Bree Serif"/>
                <a:sym typeface="Bree Serif"/>
              </a:defRPr>
            </a:lvl4pPr>
            <a:lvl5pPr indent="-317500" lvl="4" marL="2286000" rtl="0" algn="l">
              <a:lnSpc>
                <a:spcPct val="90000"/>
              </a:lnSpc>
              <a:spcBef>
                <a:spcPts val="400"/>
              </a:spcBef>
              <a:spcAft>
                <a:spcPts val="0"/>
              </a:spcAft>
              <a:buSzPts val="1400"/>
              <a:buFont typeface="Bree Serif"/>
              <a:buChar char="○"/>
              <a:defRPr i="1" sz="1400">
                <a:latin typeface="Bree Serif"/>
                <a:ea typeface="Bree Serif"/>
                <a:cs typeface="Bree Serif"/>
                <a:sym typeface="Bree Serif"/>
              </a:defRPr>
            </a:lvl5pPr>
            <a:lvl6pPr indent="-317500" lvl="5" marL="2743200" rtl="0" algn="l">
              <a:lnSpc>
                <a:spcPct val="90000"/>
              </a:lnSpc>
              <a:spcBef>
                <a:spcPts val="400"/>
              </a:spcBef>
              <a:spcAft>
                <a:spcPts val="0"/>
              </a:spcAft>
              <a:buSzPts val="1400"/>
              <a:buFont typeface="Bree Serif"/>
              <a:buChar char="■"/>
              <a:defRPr i="1" sz="1400">
                <a:latin typeface="Bree Serif"/>
                <a:ea typeface="Bree Serif"/>
                <a:cs typeface="Bree Serif"/>
                <a:sym typeface="Bree Serif"/>
              </a:defRPr>
            </a:lvl6pPr>
            <a:lvl7pPr indent="-317500" lvl="6" marL="3200400" rtl="0" algn="l">
              <a:lnSpc>
                <a:spcPct val="90000"/>
              </a:lnSpc>
              <a:spcBef>
                <a:spcPts val="400"/>
              </a:spcBef>
              <a:spcAft>
                <a:spcPts val="0"/>
              </a:spcAft>
              <a:buSzPts val="1400"/>
              <a:buFont typeface="Bree Serif"/>
              <a:buChar char="●"/>
              <a:defRPr i="1" sz="1400">
                <a:latin typeface="Bree Serif"/>
                <a:ea typeface="Bree Serif"/>
                <a:cs typeface="Bree Serif"/>
                <a:sym typeface="Bree Serif"/>
              </a:defRPr>
            </a:lvl7pPr>
            <a:lvl8pPr indent="-317500" lvl="7" marL="3657600" rtl="0" algn="l">
              <a:lnSpc>
                <a:spcPct val="90000"/>
              </a:lnSpc>
              <a:spcBef>
                <a:spcPts val="400"/>
              </a:spcBef>
              <a:spcAft>
                <a:spcPts val="0"/>
              </a:spcAft>
              <a:buSzPts val="1400"/>
              <a:buFont typeface="Bree Serif"/>
              <a:buChar char="○"/>
              <a:defRPr i="1" sz="1400">
                <a:latin typeface="Bree Serif"/>
                <a:ea typeface="Bree Serif"/>
                <a:cs typeface="Bree Serif"/>
                <a:sym typeface="Bree Serif"/>
              </a:defRPr>
            </a:lvl8pPr>
            <a:lvl9pPr indent="-317500" lvl="8" marL="4114800" rtl="0" algn="l">
              <a:lnSpc>
                <a:spcPct val="90000"/>
              </a:lnSpc>
              <a:spcBef>
                <a:spcPts val="400"/>
              </a:spcBef>
              <a:spcAft>
                <a:spcPts val="0"/>
              </a:spcAft>
              <a:buSzPts val="1400"/>
              <a:buFont typeface="Bree Serif"/>
              <a:buChar char="■"/>
              <a:defRPr i="1" sz="1400">
                <a:latin typeface="Bree Serif"/>
                <a:ea typeface="Bree Serif"/>
                <a:cs typeface="Bree Serif"/>
                <a:sym typeface="Bree Serif"/>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1.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29.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22.png"/><Relationship Id="rId4" Type="http://schemas.openxmlformats.org/officeDocument/2006/relationships/image" Target="../media/image2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29.jp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19.png"/><Relationship Id="rId4" Type="http://schemas.openxmlformats.org/officeDocument/2006/relationships/image" Target="../media/image2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29.jp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5.jp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5.jpg"/><Relationship Id="rId4" Type="http://schemas.openxmlformats.org/officeDocument/2006/relationships/image" Target="../media/image30.png"/><Relationship Id="rId5" Type="http://schemas.openxmlformats.org/officeDocument/2006/relationships/image" Target="../media/image2.png"/><Relationship Id="rId6"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7.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24.jpg"/><Relationship Id="rId4" Type="http://schemas.openxmlformats.org/officeDocument/2006/relationships/image" Target="../media/image2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hyperlink" Target="https://bit.ly/cetewebsite" TargetMode="External"/><Relationship Id="rId5" Type="http://schemas.openxmlformats.org/officeDocument/2006/relationships/image" Target="../media/image2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20.png"/><Relationship Id="rId4" Type="http://schemas.openxmlformats.org/officeDocument/2006/relationships/image" Target="../media/image29.jpg"/></Relationships>
</file>

<file path=ppt/slides/_rels/slide6.xml.rels><?xml version="1.0" encoding="UTF-8" standalone="yes"?><Relationships xmlns="http://schemas.openxmlformats.org/package/2006/relationships"><Relationship Id="rId11" Type="http://schemas.openxmlformats.org/officeDocument/2006/relationships/image" Target="../media/image14.png"/><Relationship Id="rId10" Type="http://schemas.openxmlformats.org/officeDocument/2006/relationships/image" Target="../media/image21.png"/><Relationship Id="rId12" Type="http://schemas.openxmlformats.org/officeDocument/2006/relationships/image" Target="../media/image15.png"/><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12.png"/><Relationship Id="rId9" Type="http://schemas.openxmlformats.org/officeDocument/2006/relationships/image" Target="../media/image18.png"/><Relationship Id="rId5" Type="http://schemas.openxmlformats.org/officeDocument/2006/relationships/image" Target="../media/image8.jpg"/><Relationship Id="rId6" Type="http://schemas.openxmlformats.org/officeDocument/2006/relationships/image" Target="../media/image11.png"/><Relationship Id="rId7" Type="http://schemas.openxmlformats.org/officeDocument/2006/relationships/image" Target="../media/image16.png"/><Relationship Id="rId8"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2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2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2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6"/>
          <p:cNvSpPr txBox="1"/>
          <p:nvPr>
            <p:ph idx="4294967295" type="subTitle"/>
          </p:nvPr>
        </p:nvSpPr>
        <p:spPr>
          <a:xfrm>
            <a:off x="50" y="25"/>
            <a:ext cx="9144000" cy="5143500"/>
          </a:xfrm>
          <a:prstGeom prst="rect">
            <a:avLst/>
          </a:prstGeom>
          <a:noFill/>
          <a:ln cap="flat" cmpd="sng" w="9525">
            <a:solidFill>
              <a:srgbClr val="0B5394"/>
            </a:solidFill>
            <a:prstDash val="solid"/>
            <a:round/>
            <a:headEnd len="sm" w="sm" type="none"/>
            <a:tailEnd len="sm" w="sm" type="none"/>
          </a:ln>
        </p:spPr>
        <p:txBody>
          <a:bodyPr anchorCtr="0" anchor="t" bIns="91425" lIns="91425" spcFirstLastPara="1" rIns="91425" wrap="square" tIns="91425">
            <a:normAutofit/>
          </a:bodyPr>
          <a:lstStyle/>
          <a:p>
            <a:pPr indent="0" lvl="0" marL="0" rtl="0" algn="ctr">
              <a:spcBef>
                <a:spcPts val="0"/>
              </a:spcBef>
              <a:spcAft>
                <a:spcPts val="0"/>
              </a:spcAft>
              <a:buNone/>
            </a:pPr>
            <a:r>
              <a:rPr lang="en" sz="2800">
                <a:solidFill>
                  <a:srgbClr val="0B5394"/>
                </a:solidFill>
              </a:rPr>
              <a:t>Welcome to the launch of </a:t>
            </a:r>
            <a:endParaRPr sz="2800">
              <a:solidFill>
                <a:srgbClr val="0B5394"/>
              </a:solidFill>
            </a:endParaRPr>
          </a:p>
          <a:p>
            <a:pPr indent="0" lvl="0" marL="0" rtl="0" algn="ctr">
              <a:spcBef>
                <a:spcPts val="1200"/>
              </a:spcBef>
              <a:spcAft>
                <a:spcPts val="0"/>
              </a:spcAft>
              <a:buNone/>
            </a:pPr>
            <a:r>
              <a:rPr b="1" lang="en" sz="2800">
                <a:solidFill>
                  <a:srgbClr val="073763"/>
                </a:solidFill>
              </a:rPr>
              <a:t>The Right Teacher for Every Child</a:t>
            </a:r>
            <a:r>
              <a:rPr b="1" lang="en" sz="2200">
                <a:solidFill>
                  <a:srgbClr val="073763"/>
                </a:solidFill>
              </a:rPr>
              <a:t> </a:t>
            </a:r>
            <a:endParaRPr b="1" sz="2200">
              <a:solidFill>
                <a:srgbClr val="073763"/>
              </a:solidFill>
            </a:endParaRPr>
          </a:p>
          <a:p>
            <a:pPr indent="0" lvl="0" marL="0" rtl="0" algn="ctr">
              <a:spcBef>
                <a:spcPts val="1200"/>
              </a:spcBef>
              <a:spcAft>
                <a:spcPts val="0"/>
              </a:spcAft>
              <a:buNone/>
            </a:pPr>
            <a:r>
              <a:rPr b="1" lang="en" sz="2400">
                <a:solidFill>
                  <a:srgbClr val="073763"/>
                </a:solidFill>
              </a:rPr>
              <a:t>State of Teachers, Teaching and Teacher Education Report for India 2023</a:t>
            </a:r>
            <a:endParaRPr b="1" sz="2400">
              <a:solidFill>
                <a:srgbClr val="073763"/>
              </a:solidFill>
            </a:endParaRPr>
          </a:p>
          <a:p>
            <a:pPr indent="0" lvl="0" marL="0" rtl="0" algn="ctr">
              <a:spcBef>
                <a:spcPts val="1200"/>
              </a:spcBef>
              <a:spcAft>
                <a:spcPts val="0"/>
              </a:spcAft>
              <a:buNone/>
            </a:pPr>
            <a:r>
              <a:t/>
            </a:r>
            <a:endParaRPr sz="2400">
              <a:solidFill>
                <a:schemeClr val="dk1"/>
              </a:solidFill>
            </a:endParaRPr>
          </a:p>
          <a:p>
            <a:pPr indent="0" lvl="0" marL="0" rtl="0" algn="ctr">
              <a:spcBef>
                <a:spcPts val="1200"/>
              </a:spcBef>
              <a:spcAft>
                <a:spcPts val="0"/>
              </a:spcAft>
              <a:buNone/>
            </a:pPr>
            <a:r>
              <a:rPr lang="en" sz="2400">
                <a:solidFill>
                  <a:srgbClr val="0B5394"/>
                </a:solidFill>
              </a:rPr>
              <a:t>The event will start at 05:00 pm (IST); 11:30 am (GMT)</a:t>
            </a:r>
            <a:endParaRPr sz="2400">
              <a:solidFill>
                <a:srgbClr val="0B5394"/>
              </a:solidFill>
            </a:endParaRPr>
          </a:p>
          <a:p>
            <a:pPr indent="0" lvl="0" marL="0" rtl="0" algn="ctr">
              <a:spcBef>
                <a:spcPts val="1200"/>
              </a:spcBef>
              <a:spcAft>
                <a:spcPts val="0"/>
              </a:spcAft>
              <a:buNone/>
            </a:pPr>
            <a:r>
              <a:t/>
            </a:r>
            <a:endParaRPr sz="2400">
              <a:solidFill>
                <a:schemeClr val="dk1"/>
              </a:solidFill>
            </a:endParaRPr>
          </a:p>
          <a:p>
            <a:pPr indent="0" lvl="0" marL="0" rtl="0" algn="ctr">
              <a:spcBef>
                <a:spcPts val="1200"/>
              </a:spcBef>
              <a:spcAft>
                <a:spcPts val="0"/>
              </a:spcAft>
              <a:buNone/>
            </a:pPr>
            <a:r>
              <a:rPr b="1" lang="en" sz="2400">
                <a:solidFill>
                  <a:srgbClr val="0B5394"/>
                </a:solidFill>
              </a:rPr>
              <a:t>Thank you for joining!</a:t>
            </a:r>
            <a:endParaRPr b="1" sz="2400">
              <a:solidFill>
                <a:srgbClr val="0B5394"/>
              </a:solidFill>
            </a:endParaRPr>
          </a:p>
          <a:p>
            <a:pPr indent="0" lvl="0" marL="0" rtl="0" algn="ctr">
              <a:spcBef>
                <a:spcPts val="1200"/>
              </a:spcBef>
              <a:spcAft>
                <a:spcPts val="1200"/>
              </a:spcAft>
              <a:buNone/>
            </a:pPr>
            <a:r>
              <a:t/>
            </a:r>
            <a:endParaRPr sz="2400">
              <a:solidFill>
                <a:schemeClr val="dk1"/>
              </a:solidFill>
            </a:endParaRPr>
          </a:p>
        </p:txBody>
      </p:sp>
      <p:sp>
        <p:nvSpPr>
          <p:cNvPr id="80" name="Google Shape;80;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dk2"/>
                </a:solidFill>
              </a:rPr>
              <a:t>‹#›</a:t>
            </a:fld>
            <a:endParaRPr>
              <a:solidFill>
                <a:schemeClr val="dk2"/>
              </a:solidFill>
            </a:endParaRPr>
          </a:p>
        </p:txBody>
      </p:sp>
      <p:pic>
        <p:nvPicPr>
          <p:cNvPr id="81" name="Google Shape;81;p16"/>
          <p:cNvPicPr preferRelativeResize="0"/>
          <p:nvPr/>
        </p:nvPicPr>
        <p:blipFill rotWithShape="1">
          <a:blip r:embed="rId3">
            <a:alphaModFix/>
          </a:blip>
          <a:srcRect b="5627" l="0" r="0" t="5618"/>
          <a:stretch/>
        </p:blipFill>
        <p:spPr>
          <a:xfrm>
            <a:off x="7715425" y="47000"/>
            <a:ext cx="1381601" cy="75622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id="179" name="Google Shape;179;p25"/>
          <p:cNvPicPr preferRelativeResize="0"/>
          <p:nvPr/>
        </p:nvPicPr>
        <p:blipFill rotWithShape="1">
          <a:blip r:embed="rId3">
            <a:alphaModFix/>
          </a:blip>
          <a:srcRect b="0" l="5373" r="5364" t="5970"/>
          <a:stretch/>
        </p:blipFill>
        <p:spPr>
          <a:xfrm>
            <a:off x="6187325" y="1400200"/>
            <a:ext cx="2956676" cy="2925150"/>
          </a:xfrm>
          <a:prstGeom prst="rect">
            <a:avLst/>
          </a:prstGeom>
          <a:noFill/>
          <a:ln>
            <a:noFill/>
          </a:ln>
        </p:spPr>
      </p:pic>
      <p:sp>
        <p:nvSpPr>
          <p:cNvPr id="180" name="Google Shape;180;p25"/>
          <p:cNvSpPr txBox="1"/>
          <p:nvPr>
            <p:ph type="title"/>
          </p:nvPr>
        </p:nvSpPr>
        <p:spPr>
          <a:xfrm>
            <a:off x="287350" y="225650"/>
            <a:ext cx="6812400" cy="470400"/>
          </a:xfrm>
          <a:prstGeom prst="rect">
            <a:avLst/>
          </a:prstGeom>
          <a:solidFill>
            <a:srgbClr val="6AA84F"/>
          </a:solidFill>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SzPts val="990"/>
              <a:buFont typeface="Arial"/>
              <a:buNone/>
            </a:pPr>
            <a:r>
              <a:rPr lang="en" sz="2820">
                <a:solidFill>
                  <a:schemeClr val="lt1"/>
                </a:solidFill>
                <a:latin typeface="Titillium Web"/>
                <a:ea typeface="Titillium Web"/>
                <a:cs typeface="Titillium Web"/>
                <a:sym typeface="Titillium Web"/>
              </a:rPr>
              <a:t>Teachers in India: An Overview</a:t>
            </a:r>
            <a:endParaRPr sz="2820">
              <a:solidFill>
                <a:schemeClr val="lt1"/>
              </a:solidFill>
              <a:latin typeface="Titillium Web"/>
              <a:ea typeface="Titillium Web"/>
              <a:cs typeface="Titillium Web"/>
              <a:sym typeface="Titillium Web"/>
            </a:endParaRPr>
          </a:p>
        </p:txBody>
      </p:sp>
      <p:sp>
        <p:nvSpPr>
          <p:cNvPr id="181" name="Google Shape;181;p25"/>
          <p:cNvSpPr txBox="1"/>
          <p:nvPr>
            <p:ph idx="1" type="body"/>
          </p:nvPr>
        </p:nvSpPr>
        <p:spPr>
          <a:xfrm>
            <a:off x="287350" y="3431075"/>
            <a:ext cx="5808900" cy="1053600"/>
          </a:xfrm>
          <a:prstGeom prst="rect">
            <a:avLst/>
          </a:prstGeom>
          <a:solidFill>
            <a:schemeClr val="lt1"/>
          </a:solidFill>
          <a:ln cap="flat" cmpd="sng" w="9525">
            <a:solidFill>
              <a:srgbClr val="6AA84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1" lang="en" sz="1500">
                <a:solidFill>
                  <a:srgbClr val="283583"/>
                </a:solidFill>
                <a:latin typeface="Titillium Web"/>
                <a:ea typeface="Titillium Web"/>
                <a:cs typeface="Titillium Web"/>
                <a:sym typeface="Titillium Web"/>
              </a:rPr>
              <a:t>The m</a:t>
            </a:r>
            <a:r>
              <a:rPr b="1" lang="en" sz="1500">
                <a:solidFill>
                  <a:srgbClr val="283583"/>
                </a:solidFill>
                <a:latin typeface="Titillium Web"/>
                <a:ea typeface="Titillium Web"/>
                <a:cs typeface="Titillium Web"/>
                <a:sym typeface="Titillium Web"/>
              </a:rPr>
              <a:t>edian age of the teachers is 38 years</a:t>
            </a:r>
            <a:r>
              <a:rPr b="1" baseline="30000" lang="en" sz="1500">
                <a:solidFill>
                  <a:srgbClr val="283583"/>
                </a:solidFill>
                <a:latin typeface="Titillium Web"/>
                <a:ea typeface="Titillium Web"/>
                <a:cs typeface="Titillium Web"/>
                <a:sym typeface="Titillium Web"/>
              </a:rPr>
              <a:t>(c)</a:t>
            </a:r>
            <a:endParaRPr b="1" baseline="30000" sz="1500">
              <a:solidFill>
                <a:srgbClr val="283583"/>
              </a:solidFill>
              <a:latin typeface="Titillium Web"/>
              <a:ea typeface="Titillium Web"/>
              <a:cs typeface="Titillium Web"/>
              <a:sym typeface="Titillium Web"/>
            </a:endParaRPr>
          </a:p>
          <a:p>
            <a:pPr indent="0" lvl="0" marL="0" marR="0" rtl="0" algn="l">
              <a:lnSpc>
                <a:spcPct val="100000"/>
              </a:lnSpc>
              <a:spcBef>
                <a:spcPts val="0"/>
              </a:spcBef>
              <a:spcAft>
                <a:spcPts val="0"/>
              </a:spcAft>
              <a:buNone/>
            </a:pPr>
            <a:r>
              <a:rPr lang="en" sz="1200">
                <a:solidFill>
                  <a:srgbClr val="283583"/>
                </a:solidFill>
                <a:latin typeface="Titillium Web"/>
                <a:ea typeface="Titillium Web"/>
                <a:cs typeface="Titillium Web"/>
                <a:sym typeface="Titillium Web"/>
              </a:rPr>
              <a:t>Rural Private School teachers: 32 years; Urban Govt. School teachers: 44 yrs.  </a:t>
            </a:r>
            <a:endParaRPr sz="1200">
              <a:solidFill>
                <a:srgbClr val="283583"/>
              </a:solidFill>
              <a:latin typeface="Titillium Web"/>
              <a:ea typeface="Titillium Web"/>
              <a:cs typeface="Titillium Web"/>
              <a:sym typeface="Titillium Web"/>
            </a:endParaRPr>
          </a:p>
          <a:p>
            <a:pPr indent="0" lvl="0" marL="0" marR="0" rtl="0" algn="l">
              <a:lnSpc>
                <a:spcPct val="100000"/>
              </a:lnSpc>
              <a:spcBef>
                <a:spcPts val="0"/>
              </a:spcBef>
              <a:spcAft>
                <a:spcPts val="0"/>
              </a:spcAft>
              <a:buNone/>
            </a:pPr>
            <a:r>
              <a:rPr lang="en" sz="1200">
                <a:solidFill>
                  <a:srgbClr val="283583"/>
                </a:solidFill>
                <a:latin typeface="Titillium Web"/>
                <a:ea typeface="Titillium Web"/>
                <a:cs typeface="Titillium Web"/>
                <a:sym typeface="Titillium Web"/>
              </a:rPr>
              <a:t>About 10% of workforce will need to be replaced in next 5 years and about 15% after every five years.  Younger teacher workforce and the student body of B.Ed &amp; DElEd are markedly feminized.</a:t>
            </a:r>
            <a:endParaRPr sz="1200">
              <a:solidFill>
                <a:srgbClr val="283583"/>
              </a:solidFill>
            </a:endParaRPr>
          </a:p>
          <a:p>
            <a:pPr indent="0" lvl="0" marL="0" marR="19050" rtl="0" algn="just">
              <a:lnSpc>
                <a:spcPct val="100000"/>
              </a:lnSpc>
              <a:spcBef>
                <a:spcPts val="510"/>
              </a:spcBef>
              <a:spcAft>
                <a:spcPts val="0"/>
              </a:spcAft>
              <a:buNone/>
            </a:pPr>
            <a:r>
              <a:t/>
            </a:r>
            <a:endParaRPr sz="1500">
              <a:solidFill>
                <a:srgbClr val="283583"/>
              </a:solidFill>
              <a:latin typeface="Carlito"/>
              <a:ea typeface="Carlito"/>
              <a:cs typeface="Carlito"/>
              <a:sym typeface="Carlito"/>
            </a:endParaRPr>
          </a:p>
        </p:txBody>
      </p:sp>
      <p:sp>
        <p:nvSpPr>
          <p:cNvPr id="182" name="Google Shape;182;p25"/>
          <p:cNvSpPr txBox="1"/>
          <p:nvPr/>
        </p:nvSpPr>
        <p:spPr>
          <a:xfrm>
            <a:off x="287350" y="1400200"/>
            <a:ext cx="5808900" cy="1498200"/>
          </a:xfrm>
          <a:prstGeom prst="rect">
            <a:avLst/>
          </a:prstGeom>
          <a:solidFill>
            <a:schemeClr val="lt1"/>
          </a:solidFill>
          <a:ln cap="flat" cmpd="sng" w="9525">
            <a:solidFill>
              <a:srgbClr val="6AA84F"/>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 sz="1500">
                <a:solidFill>
                  <a:srgbClr val="283583"/>
                </a:solidFill>
                <a:latin typeface="Titillium Web"/>
                <a:ea typeface="Titillium Web"/>
                <a:cs typeface="Titillium Web"/>
                <a:sym typeface="Titillium Web"/>
              </a:rPr>
              <a:t>Women constitute about 51% of the total workforce</a:t>
            </a:r>
            <a:r>
              <a:rPr b="1" baseline="30000" lang="en" sz="1500">
                <a:solidFill>
                  <a:srgbClr val="283583"/>
                </a:solidFill>
                <a:latin typeface="Titillium Web"/>
                <a:ea typeface="Titillium Web"/>
                <a:cs typeface="Titillium Web"/>
                <a:sym typeface="Titillium Web"/>
              </a:rPr>
              <a:t>(a)</a:t>
            </a:r>
            <a:r>
              <a:rPr b="1" lang="en" sz="1500">
                <a:solidFill>
                  <a:srgbClr val="283583"/>
                </a:solidFill>
                <a:latin typeface="Titillium Web"/>
                <a:ea typeface="Titillium Web"/>
                <a:cs typeface="Titillium Web"/>
                <a:sym typeface="Titillium Web"/>
              </a:rPr>
              <a:t> </a:t>
            </a:r>
            <a:endParaRPr sz="1500">
              <a:solidFill>
                <a:srgbClr val="283583"/>
              </a:solidFill>
              <a:latin typeface="Titillium Web"/>
              <a:ea typeface="Titillium Web"/>
              <a:cs typeface="Titillium Web"/>
              <a:sym typeface="Titillium Web"/>
            </a:endParaRPr>
          </a:p>
          <a:p>
            <a:pPr indent="0" lvl="0" marL="0" rtl="0" algn="l">
              <a:spcBef>
                <a:spcPts val="0"/>
              </a:spcBef>
              <a:spcAft>
                <a:spcPts val="0"/>
              </a:spcAft>
              <a:buNone/>
            </a:pPr>
            <a:r>
              <a:rPr lang="en" sz="1200">
                <a:solidFill>
                  <a:srgbClr val="283583"/>
                </a:solidFill>
                <a:latin typeface="Titillium Web"/>
                <a:ea typeface="Titillium Web"/>
                <a:cs typeface="Titillium Web"/>
                <a:sym typeface="Titillium Web"/>
              </a:rPr>
              <a:t>44% of </a:t>
            </a:r>
            <a:r>
              <a:rPr lang="en" sz="1200">
                <a:solidFill>
                  <a:srgbClr val="283583"/>
                </a:solidFill>
                <a:latin typeface="Titillium Web"/>
                <a:ea typeface="Titillium Web"/>
                <a:cs typeface="Titillium Web"/>
                <a:sym typeface="Titillium Web"/>
              </a:rPr>
              <a:t>government</a:t>
            </a:r>
            <a:r>
              <a:rPr lang="en" sz="1200">
                <a:solidFill>
                  <a:srgbClr val="283583"/>
                </a:solidFill>
                <a:latin typeface="Titillium Web"/>
                <a:ea typeface="Titillium Web"/>
                <a:cs typeface="Titillium Web"/>
                <a:sym typeface="Titillium Web"/>
              </a:rPr>
              <a:t> school teachers, 63% of private school teachers, 35% of teachers in Tribal welfare school, 85% of ECCE teachers and only 16% Physical Education teachers are women.</a:t>
            </a:r>
            <a:endParaRPr sz="1200">
              <a:solidFill>
                <a:srgbClr val="283583"/>
              </a:solidFill>
              <a:latin typeface="Titillium Web"/>
              <a:ea typeface="Titillium Web"/>
              <a:cs typeface="Titillium Web"/>
              <a:sym typeface="Titillium Web"/>
            </a:endParaRPr>
          </a:p>
          <a:p>
            <a:pPr indent="0" lvl="0" marL="0" rtl="0" algn="l">
              <a:spcBef>
                <a:spcPts val="0"/>
              </a:spcBef>
              <a:spcAft>
                <a:spcPts val="0"/>
              </a:spcAft>
              <a:buNone/>
            </a:pPr>
            <a:r>
              <a:rPr lang="en" sz="1200">
                <a:solidFill>
                  <a:srgbClr val="283583"/>
                </a:solidFill>
                <a:latin typeface="Titillium Web"/>
                <a:ea typeface="Titillium Web"/>
                <a:cs typeface="Titillium Web"/>
                <a:sym typeface="Titillium Web"/>
              </a:rPr>
              <a:t>There are wide interstate differences:  35% in Tripura; 81% in Chandigarh</a:t>
            </a:r>
            <a:endParaRPr sz="1200">
              <a:solidFill>
                <a:srgbClr val="283583"/>
              </a:solidFill>
              <a:latin typeface="Titillium Web"/>
              <a:ea typeface="Titillium Web"/>
              <a:cs typeface="Titillium Web"/>
              <a:sym typeface="Titillium Web"/>
            </a:endParaRPr>
          </a:p>
          <a:p>
            <a:pPr indent="0" lvl="0" marL="0" rtl="0" algn="l">
              <a:spcBef>
                <a:spcPts val="0"/>
              </a:spcBef>
              <a:spcAft>
                <a:spcPts val="0"/>
              </a:spcAft>
              <a:buNone/>
            </a:pPr>
            <a:r>
              <a:rPr lang="en" sz="1200">
                <a:solidFill>
                  <a:srgbClr val="283583"/>
                </a:solidFill>
                <a:latin typeface="Titillium Web"/>
                <a:ea typeface="Titillium Web"/>
                <a:cs typeface="Titillium Web"/>
                <a:sym typeface="Titillium Web"/>
              </a:rPr>
              <a:t>Overall low representation of women in school head positions (women contribute 71% of Private School Teacher Workforce but only 37% are school head.</a:t>
            </a:r>
            <a:r>
              <a:rPr baseline="30000" lang="en" sz="1200">
                <a:solidFill>
                  <a:srgbClr val="283583"/>
                </a:solidFill>
                <a:latin typeface="Titillium Web"/>
                <a:ea typeface="Titillium Web"/>
                <a:cs typeface="Titillium Web"/>
                <a:sym typeface="Titillium Web"/>
              </a:rPr>
              <a:t>(b)</a:t>
            </a:r>
            <a:endParaRPr baseline="30000" sz="1200">
              <a:solidFill>
                <a:srgbClr val="283583"/>
              </a:solidFill>
              <a:latin typeface="Titillium Web"/>
              <a:ea typeface="Titillium Web"/>
              <a:cs typeface="Titillium Web"/>
              <a:sym typeface="Titillium Web"/>
            </a:endParaRPr>
          </a:p>
        </p:txBody>
      </p:sp>
      <p:sp>
        <p:nvSpPr>
          <p:cNvPr id="183" name="Google Shape;183;p25"/>
          <p:cNvSpPr txBox="1"/>
          <p:nvPr/>
        </p:nvSpPr>
        <p:spPr>
          <a:xfrm>
            <a:off x="287350" y="2969450"/>
            <a:ext cx="5808900" cy="416100"/>
          </a:xfrm>
          <a:prstGeom prst="rect">
            <a:avLst/>
          </a:prstGeom>
          <a:solidFill>
            <a:schemeClr val="lt1"/>
          </a:solidFill>
          <a:ln cap="flat" cmpd="sng" w="9525">
            <a:solidFill>
              <a:srgbClr val="6AA84F"/>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 sz="1500">
                <a:solidFill>
                  <a:srgbClr val="283583"/>
                </a:solidFill>
                <a:latin typeface="Titillium Web"/>
                <a:ea typeface="Titillium Web"/>
                <a:cs typeface="Titillium Web"/>
                <a:sym typeface="Titillium Web"/>
              </a:rPr>
              <a:t>About 2.5% teachers are Persons With Disabilities</a:t>
            </a:r>
            <a:r>
              <a:rPr b="1" baseline="30000" lang="en" sz="1500">
                <a:solidFill>
                  <a:srgbClr val="283583"/>
                </a:solidFill>
                <a:latin typeface="Titillium Web"/>
                <a:ea typeface="Titillium Web"/>
                <a:cs typeface="Titillium Web"/>
                <a:sym typeface="Titillium Web"/>
              </a:rPr>
              <a:t>(a)</a:t>
            </a:r>
            <a:endParaRPr b="1" baseline="30000" sz="1500">
              <a:solidFill>
                <a:srgbClr val="283583"/>
              </a:solidFill>
              <a:latin typeface="Titillium Web"/>
              <a:ea typeface="Titillium Web"/>
              <a:cs typeface="Titillium Web"/>
              <a:sym typeface="Titillium Web"/>
            </a:endParaRPr>
          </a:p>
        </p:txBody>
      </p:sp>
      <p:sp>
        <p:nvSpPr>
          <p:cNvPr id="184" name="Google Shape;184;p25"/>
          <p:cNvSpPr txBox="1"/>
          <p:nvPr/>
        </p:nvSpPr>
        <p:spPr>
          <a:xfrm>
            <a:off x="287350" y="785250"/>
            <a:ext cx="7345500" cy="543900"/>
          </a:xfrm>
          <a:prstGeom prst="rect">
            <a:avLst/>
          </a:prstGeom>
          <a:solidFill>
            <a:schemeClr val="lt1"/>
          </a:solidFill>
          <a:ln cap="flat" cmpd="sng" w="9525">
            <a:solidFill>
              <a:srgbClr val="6AA84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283583"/>
                </a:solidFill>
                <a:latin typeface="Titillium Web"/>
                <a:ea typeface="Titillium Web"/>
                <a:cs typeface="Titillium Web"/>
                <a:sym typeface="Titillium Web"/>
              </a:rPr>
              <a:t>There are 9,507,123 teachers in </a:t>
            </a:r>
            <a:r>
              <a:rPr b="1" lang="en" sz="1500">
                <a:solidFill>
                  <a:srgbClr val="283583"/>
                </a:solidFill>
                <a:latin typeface="Titillium Web"/>
                <a:ea typeface="Titillium Web"/>
                <a:cs typeface="Titillium Web"/>
                <a:sym typeface="Titillium Web"/>
              </a:rPr>
              <a:t>India</a:t>
            </a:r>
            <a:r>
              <a:rPr b="1" baseline="30000" lang="en" sz="1500">
                <a:solidFill>
                  <a:srgbClr val="283583"/>
                </a:solidFill>
                <a:latin typeface="Titillium Web"/>
                <a:ea typeface="Titillium Web"/>
                <a:cs typeface="Titillium Web"/>
                <a:sym typeface="Titillium Web"/>
              </a:rPr>
              <a:t>(a)</a:t>
            </a:r>
            <a:endParaRPr b="1" baseline="30000" sz="1500">
              <a:solidFill>
                <a:srgbClr val="283583"/>
              </a:solidFill>
              <a:latin typeface="Titillium Web"/>
              <a:ea typeface="Titillium Web"/>
              <a:cs typeface="Titillium Web"/>
              <a:sym typeface="Titillium Web"/>
            </a:endParaRPr>
          </a:p>
          <a:p>
            <a:pPr indent="0" lvl="0" marL="0" rtl="0" algn="l">
              <a:spcBef>
                <a:spcPts val="0"/>
              </a:spcBef>
              <a:spcAft>
                <a:spcPts val="0"/>
              </a:spcAft>
              <a:buNone/>
            </a:pPr>
            <a:r>
              <a:rPr lang="en" sz="1200">
                <a:solidFill>
                  <a:srgbClr val="283583"/>
                </a:solidFill>
                <a:latin typeface="Titillium Web"/>
                <a:ea typeface="Titillium Web"/>
                <a:cs typeface="Titillium Web"/>
                <a:sym typeface="Titillium Web"/>
              </a:rPr>
              <a:t>70% are in rural areas; 49% work in Government schools, 8% in Govt. Aided schools and 37% in Private schools.</a:t>
            </a:r>
            <a:endParaRPr sz="1200">
              <a:solidFill>
                <a:srgbClr val="283583"/>
              </a:solidFill>
              <a:latin typeface="Titillium Web"/>
              <a:ea typeface="Titillium Web"/>
              <a:cs typeface="Titillium Web"/>
              <a:sym typeface="Titillium Web"/>
            </a:endParaRPr>
          </a:p>
        </p:txBody>
      </p:sp>
      <p:sp>
        <p:nvSpPr>
          <p:cNvPr id="185" name="Google Shape;185;p25"/>
          <p:cNvSpPr txBox="1"/>
          <p:nvPr>
            <p:ph idx="12" type="sldNum"/>
          </p:nvPr>
        </p:nvSpPr>
        <p:spPr>
          <a:xfrm>
            <a:off x="1967250" y="4789025"/>
            <a:ext cx="65481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1000"/>
              <a:buFont typeface="Arial"/>
              <a:buNone/>
            </a:pPr>
            <a:r>
              <a:rPr i="1" lang="en" sz="900">
                <a:solidFill>
                  <a:schemeClr val="dk1"/>
                </a:solidFill>
              </a:rPr>
              <a:t>(a)UDSIE 2021-22; (b)SOTTTER 23 survey; (c)PLFS 2021-22; (d)TET data from one State A       </a:t>
            </a:r>
            <a:fld id="{00000000-1234-1234-1234-123412341234}" type="slidenum">
              <a:rPr lang="en"/>
              <a:t>‹#›</a:t>
            </a:fld>
            <a:endParaRPr/>
          </a:p>
        </p:txBody>
      </p:sp>
      <p:pic>
        <p:nvPicPr>
          <p:cNvPr id="186" name="Google Shape;186;p25"/>
          <p:cNvPicPr preferRelativeResize="0"/>
          <p:nvPr/>
        </p:nvPicPr>
        <p:blipFill rotWithShape="1">
          <a:blip r:embed="rId4">
            <a:alphaModFix/>
          </a:blip>
          <a:srcRect b="5627" l="4390" r="4134" t="5618"/>
          <a:stretch/>
        </p:blipFill>
        <p:spPr>
          <a:xfrm>
            <a:off x="7928181" y="0"/>
            <a:ext cx="1215821" cy="7275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6"/>
          <p:cNvSpPr txBox="1"/>
          <p:nvPr>
            <p:ph type="title"/>
          </p:nvPr>
        </p:nvSpPr>
        <p:spPr>
          <a:xfrm>
            <a:off x="287400" y="382250"/>
            <a:ext cx="6812400" cy="474000"/>
          </a:xfrm>
          <a:prstGeom prst="rect">
            <a:avLst/>
          </a:prstGeom>
          <a:solidFill>
            <a:srgbClr val="283583"/>
          </a:solidFill>
          <a:ln cap="flat" cmpd="sng" w="9525">
            <a:solidFill>
              <a:schemeClr val="dk2"/>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None/>
            </a:pPr>
            <a:r>
              <a:rPr lang="en">
                <a:solidFill>
                  <a:schemeClr val="lt1"/>
                </a:solidFill>
                <a:latin typeface="Titillium Web"/>
                <a:ea typeface="Titillium Web"/>
                <a:cs typeface="Titillium Web"/>
                <a:sym typeface="Titillium Web"/>
              </a:rPr>
              <a:t>Providing the Right Teacher in Every Class</a:t>
            </a:r>
            <a:endParaRPr>
              <a:solidFill>
                <a:schemeClr val="lt1"/>
              </a:solidFill>
              <a:latin typeface="Titillium Web"/>
              <a:ea typeface="Titillium Web"/>
              <a:cs typeface="Titillium Web"/>
              <a:sym typeface="Titillium Web"/>
            </a:endParaRPr>
          </a:p>
        </p:txBody>
      </p:sp>
      <p:sp>
        <p:nvSpPr>
          <p:cNvPr id="192" name="Google Shape;192;p26"/>
          <p:cNvSpPr txBox="1"/>
          <p:nvPr>
            <p:ph idx="1" type="body"/>
          </p:nvPr>
        </p:nvSpPr>
        <p:spPr>
          <a:xfrm>
            <a:off x="287400" y="975400"/>
            <a:ext cx="5876100" cy="874200"/>
          </a:xfrm>
          <a:prstGeom prst="rect">
            <a:avLst/>
          </a:prstGeom>
          <a:solidFill>
            <a:schemeClr val="lt1"/>
          </a:solidFill>
          <a:ln cap="flat" cmpd="sng" w="9525">
            <a:solidFill>
              <a:srgbClr val="283583"/>
            </a:solidFill>
            <a:prstDash val="solid"/>
            <a:round/>
            <a:headEnd len="sm" w="sm" type="none"/>
            <a:tailEnd len="sm" w="sm" type="none"/>
          </a:ln>
        </p:spPr>
        <p:txBody>
          <a:bodyPr anchorCtr="0" anchor="t" bIns="34275" lIns="68575" spcFirstLastPara="1" rIns="68575" wrap="square" tIns="34275">
            <a:noAutofit/>
          </a:bodyPr>
          <a:lstStyle/>
          <a:p>
            <a:pPr indent="0" lvl="0" marL="0" rtl="0" algn="just">
              <a:lnSpc>
                <a:spcPct val="100000"/>
              </a:lnSpc>
              <a:spcBef>
                <a:spcPts val="0"/>
              </a:spcBef>
              <a:spcAft>
                <a:spcPts val="0"/>
              </a:spcAft>
              <a:buClr>
                <a:schemeClr val="dk1"/>
              </a:buClr>
              <a:buSzPts val="1100"/>
              <a:buFont typeface="Arial"/>
              <a:buNone/>
            </a:pPr>
            <a:r>
              <a:rPr lang="en" sz="1500">
                <a:solidFill>
                  <a:srgbClr val="000000"/>
                </a:solidFill>
                <a:latin typeface="Titillium Web"/>
                <a:ea typeface="Titillium Web"/>
                <a:cs typeface="Titillium Web"/>
                <a:sym typeface="Titillium Web"/>
              </a:rPr>
              <a:t>The all India </a:t>
            </a:r>
            <a:r>
              <a:rPr lang="en" sz="1500">
                <a:solidFill>
                  <a:srgbClr val="000000"/>
                </a:solidFill>
                <a:latin typeface="Titillium Web"/>
                <a:ea typeface="Titillium Web"/>
                <a:cs typeface="Titillium Web"/>
                <a:sym typeface="Titillium Web"/>
              </a:rPr>
              <a:t>PTR</a:t>
            </a:r>
            <a:r>
              <a:rPr baseline="30000" lang="en" sz="1500">
                <a:solidFill>
                  <a:srgbClr val="000000"/>
                </a:solidFill>
                <a:latin typeface="Titillium Web"/>
                <a:ea typeface="Titillium Web"/>
                <a:cs typeface="Titillium Web"/>
                <a:sym typeface="Titillium Web"/>
              </a:rPr>
              <a:t>(a)</a:t>
            </a:r>
            <a:r>
              <a:rPr lang="en" sz="1500">
                <a:solidFill>
                  <a:srgbClr val="000000"/>
                </a:solidFill>
                <a:latin typeface="Titillium Web"/>
                <a:ea typeface="Titillium Web"/>
                <a:cs typeface="Titillium Web"/>
                <a:sym typeface="Titillium Web"/>
              </a:rPr>
              <a:t> is 28:1.</a:t>
            </a:r>
            <a:endParaRPr sz="1500">
              <a:solidFill>
                <a:srgbClr val="000000"/>
              </a:solidFill>
              <a:latin typeface="Titillium Web"/>
              <a:ea typeface="Titillium Web"/>
              <a:cs typeface="Titillium Web"/>
              <a:sym typeface="Titillium Web"/>
            </a:endParaRPr>
          </a:p>
          <a:p>
            <a:pPr indent="0" lvl="0" marL="0" rtl="0" algn="just">
              <a:lnSpc>
                <a:spcPct val="100000"/>
              </a:lnSpc>
              <a:spcBef>
                <a:spcPts val="0"/>
              </a:spcBef>
              <a:spcAft>
                <a:spcPts val="0"/>
              </a:spcAft>
              <a:buClr>
                <a:schemeClr val="dk1"/>
              </a:buClr>
              <a:buSzPts val="1100"/>
              <a:buFont typeface="Arial"/>
              <a:buNone/>
            </a:pPr>
            <a:r>
              <a:rPr lang="en" sz="1200">
                <a:solidFill>
                  <a:srgbClr val="000000"/>
                </a:solidFill>
                <a:latin typeface="Titillium Web"/>
                <a:ea typeface="Titillium Web"/>
                <a:cs typeface="Titillium Web"/>
                <a:sym typeface="Titillium Web"/>
              </a:rPr>
              <a:t>Lowest: Ladakh 6:1 &amp; Highest Bihar 53:1.</a:t>
            </a:r>
            <a:endParaRPr sz="1200">
              <a:solidFill>
                <a:srgbClr val="000000"/>
              </a:solidFill>
              <a:latin typeface="Titillium Web"/>
              <a:ea typeface="Titillium Web"/>
              <a:cs typeface="Titillium Web"/>
              <a:sym typeface="Titillium Web"/>
            </a:endParaRPr>
          </a:p>
          <a:p>
            <a:pPr indent="0" lvl="0" marL="0" rtl="0" algn="just">
              <a:lnSpc>
                <a:spcPct val="100000"/>
              </a:lnSpc>
              <a:spcBef>
                <a:spcPts val="0"/>
              </a:spcBef>
              <a:spcAft>
                <a:spcPts val="0"/>
              </a:spcAft>
              <a:buClr>
                <a:schemeClr val="dk1"/>
              </a:buClr>
              <a:buSzPts val="1100"/>
              <a:buFont typeface="Arial"/>
              <a:buNone/>
            </a:pPr>
            <a:r>
              <a:rPr b="1" lang="en" sz="1500">
                <a:solidFill>
                  <a:srgbClr val="000000"/>
                </a:solidFill>
                <a:latin typeface="Titillium Web"/>
                <a:ea typeface="Titillium Web"/>
                <a:cs typeface="Titillium Web"/>
                <a:sym typeface="Titillium Web"/>
              </a:rPr>
              <a:t>24% all schools have PTR&gt; 35:1; 81% of these are in Rural areas.</a:t>
            </a:r>
            <a:endParaRPr b="1" sz="1500">
              <a:solidFill>
                <a:srgbClr val="000000"/>
              </a:solidFill>
              <a:latin typeface="Titillium Web"/>
              <a:ea typeface="Titillium Web"/>
              <a:cs typeface="Titillium Web"/>
              <a:sym typeface="Titillium Web"/>
            </a:endParaRPr>
          </a:p>
          <a:p>
            <a:pPr indent="0" lvl="0" marL="0" rtl="0" algn="just">
              <a:lnSpc>
                <a:spcPct val="100000"/>
              </a:lnSpc>
              <a:spcBef>
                <a:spcPts val="0"/>
              </a:spcBef>
              <a:spcAft>
                <a:spcPts val="0"/>
              </a:spcAft>
              <a:buClr>
                <a:schemeClr val="dk1"/>
              </a:buClr>
              <a:buSzPts val="1100"/>
              <a:buFont typeface="Arial"/>
              <a:buNone/>
            </a:pPr>
            <a:r>
              <a:rPr b="1" lang="en" sz="1200">
                <a:solidFill>
                  <a:srgbClr val="000000"/>
                </a:solidFill>
                <a:latin typeface="Titillium Web"/>
                <a:ea typeface="Titillium Web"/>
                <a:cs typeface="Titillium Web"/>
                <a:sym typeface="Titillium Web"/>
              </a:rPr>
              <a:t>9.5% government schools are single teacher. 91% of these are in Rural areas</a:t>
            </a:r>
            <a:endParaRPr b="1" sz="1200">
              <a:solidFill>
                <a:srgbClr val="000000"/>
              </a:solidFill>
              <a:latin typeface="Titillium Web"/>
              <a:ea typeface="Titillium Web"/>
              <a:cs typeface="Titillium Web"/>
              <a:sym typeface="Titillium Web"/>
            </a:endParaRPr>
          </a:p>
        </p:txBody>
      </p:sp>
      <p:sp>
        <p:nvSpPr>
          <p:cNvPr id="193" name="Google Shape;193;p26"/>
          <p:cNvSpPr txBox="1"/>
          <p:nvPr>
            <p:ph idx="1" type="body"/>
          </p:nvPr>
        </p:nvSpPr>
        <p:spPr>
          <a:xfrm>
            <a:off x="287400" y="1943850"/>
            <a:ext cx="5912100" cy="1107600"/>
          </a:xfrm>
          <a:prstGeom prst="rect">
            <a:avLst/>
          </a:prstGeom>
          <a:solidFill>
            <a:schemeClr val="lt1"/>
          </a:solidFill>
          <a:ln cap="flat" cmpd="sng" w="9525">
            <a:solidFill>
              <a:srgbClr val="283583"/>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100"/>
              <a:buFont typeface="Arial"/>
              <a:buNone/>
            </a:pPr>
            <a:r>
              <a:rPr lang="en" sz="1500">
                <a:solidFill>
                  <a:srgbClr val="000000"/>
                </a:solidFill>
                <a:latin typeface="Titillium Web"/>
                <a:ea typeface="Titillium Web"/>
                <a:cs typeface="Titillium Web"/>
                <a:sym typeface="Titillium Web"/>
              </a:rPr>
              <a:t>90% of Teachers have some form of professional qualification.</a:t>
            </a:r>
            <a:r>
              <a:rPr b="1" baseline="30000" lang="en" sz="1500">
                <a:solidFill>
                  <a:srgbClr val="000000"/>
                </a:solidFill>
                <a:latin typeface="Titillium Web"/>
                <a:ea typeface="Titillium Web"/>
                <a:cs typeface="Titillium Web"/>
                <a:sym typeface="Titillium Web"/>
              </a:rPr>
              <a:t>(a)</a:t>
            </a:r>
            <a:endParaRPr b="1" baseline="30000" sz="1500">
              <a:solidFill>
                <a:srgbClr val="000000"/>
              </a:solidFill>
              <a:latin typeface="Titillium Web"/>
              <a:ea typeface="Titillium Web"/>
              <a:cs typeface="Titillium Web"/>
              <a:sym typeface="Titillium Web"/>
            </a:endParaRPr>
          </a:p>
          <a:p>
            <a:pPr indent="0" lvl="0" marL="0" marR="0" rtl="0" algn="l">
              <a:lnSpc>
                <a:spcPct val="100000"/>
              </a:lnSpc>
              <a:spcBef>
                <a:spcPts val="0"/>
              </a:spcBef>
              <a:spcAft>
                <a:spcPts val="0"/>
              </a:spcAft>
              <a:buClr>
                <a:schemeClr val="dk1"/>
              </a:buClr>
              <a:buSzPts val="1100"/>
              <a:buFont typeface="Arial"/>
              <a:buNone/>
            </a:pPr>
            <a:r>
              <a:rPr b="1" lang="en" sz="1500">
                <a:solidFill>
                  <a:srgbClr val="000000"/>
                </a:solidFill>
                <a:latin typeface="Titillium Web"/>
                <a:ea typeface="Titillium Web"/>
                <a:cs typeface="Titillium Web"/>
                <a:sym typeface="Titillium Web"/>
              </a:rPr>
              <a:t>Only 46% teachers in primary school have the appropriate qualification </a:t>
            </a:r>
            <a:r>
              <a:rPr lang="en" sz="1300">
                <a:solidFill>
                  <a:srgbClr val="000000"/>
                </a:solidFill>
                <a:latin typeface="Titillium Web"/>
                <a:ea typeface="Titillium Web"/>
                <a:cs typeface="Titillium Web"/>
                <a:sym typeface="Titillium Web"/>
              </a:rPr>
              <a:t>(DEd/DElEd/BElEd).  </a:t>
            </a:r>
            <a:endParaRPr sz="1300">
              <a:solidFill>
                <a:srgbClr val="000000"/>
              </a:solidFill>
              <a:latin typeface="Titillium Web"/>
              <a:ea typeface="Titillium Web"/>
              <a:cs typeface="Titillium Web"/>
              <a:sym typeface="Titillium Web"/>
            </a:endParaRPr>
          </a:p>
          <a:p>
            <a:pPr indent="0" lvl="0" marL="0" marR="0" rtl="0" algn="l">
              <a:lnSpc>
                <a:spcPct val="100000"/>
              </a:lnSpc>
              <a:spcBef>
                <a:spcPts val="0"/>
              </a:spcBef>
              <a:spcAft>
                <a:spcPts val="0"/>
              </a:spcAft>
              <a:buClr>
                <a:schemeClr val="dk1"/>
              </a:buClr>
              <a:buSzPts val="1100"/>
              <a:buFont typeface="Arial"/>
              <a:buNone/>
            </a:pPr>
            <a:r>
              <a:rPr lang="en" sz="1200">
                <a:solidFill>
                  <a:srgbClr val="000000"/>
                </a:solidFill>
                <a:latin typeface="Titillium Web"/>
                <a:ea typeface="Titillium Web"/>
                <a:cs typeface="Titillium Web"/>
                <a:sym typeface="Titillium Web"/>
              </a:rPr>
              <a:t>Only 57% </a:t>
            </a:r>
            <a:r>
              <a:rPr lang="en" sz="1200">
                <a:solidFill>
                  <a:srgbClr val="000000"/>
                </a:solidFill>
                <a:latin typeface="Titillium Web"/>
                <a:ea typeface="Titillium Web"/>
                <a:cs typeface="Titillium Web"/>
                <a:sym typeface="Titillium Web"/>
              </a:rPr>
              <a:t>teachers</a:t>
            </a:r>
            <a:r>
              <a:rPr lang="en" sz="1200">
                <a:solidFill>
                  <a:srgbClr val="000000"/>
                </a:solidFill>
                <a:latin typeface="Titillium Web"/>
                <a:ea typeface="Titillium Web"/>
                <a:cs typeface="Titillium Web"/>
                <a:sym typeface="Titillium Web"/>
              </a:rPr>
              <a:t> in Upper Primary have appropriate qualification (BEd). 79% teachers in </a:t>
            </a:r>
            <a:endParaRPr sz="1200">
              <a:solidFill>
                <a:srgbClr val="000000"/>
              </a:solidFill>
              <a:latin typeface="Titillium Web"/>
              <a:ea typeface="Titillium Web"/>
              <a:cs typeface="Titillium Web"/>
              <a:sym typeface="Titillium Web"/>
            </a:endParaRPr>
          </a:p>
          <a:p>
            <a:pPr indent="0" lvl="0" marL="0" marR="0" rtl="0" algn="l">
              <a:lnSpc>
                <a:spcPct val="100000"/>
              </a:lnSpc>
              <a:spcBef>
                <a:spcPts val="0"/>
              </a:spcBef>
              <a:spcAft>
                <a:spcPts val="0"/>
              </a:spcAft>
              <a:buClr>
                <a:schemeClr val="dk1"/>
              </a:buClr>
              <a:buSzPts val="1100"/>
              <a:buFont typeface="Arial"/>
              <a:buNone/>
            </a:pPr>
            <a:r>
              <a:rPr lang="en" sz="1200">
                <a:solidFill>
                  <a:srgbClr val="000000"/>
                </a:solidFill>
                <a:latin typeface="Titillium Web"/>
                <a:ea typeface="Titillium Web"/>
                <a:cs typeface="Titillium Web"/>
                <a:sym typeface="Titillium Web"/>
              </a:rPr>
              <a:t>Secondary level have BEd.</a:t>
            </a:r>
            <a:endParaRPr sz="1200">
              <a:solidFill>
                <a:srgbClr val="000000"/>
              </a:solidFill>
              <a:latin typeface="Titillium Web"/>
              <a:ea typeface="Titillium Web"/>
              <a:cs typeface="Titillium Web"/>
              <a:sym typeface="Titillium Web"/>
            </a:endParaRPr>
          </a:p>
        </p:txBody>
      </p:sp>
      <p:sp>
        <p:nvSpPr>
          <p:cNvPr id="194" name="Google Shape;194;p26"/>
          <p:cNvSpPr txBox="1"/>
          <p:nvPr>
            <p:ph idx="1" type="body"/>
          </p:nvPr>
        </p:nvSpPr>
        <p:spPr>
          <a:xfrm>
            <a:off x="287400" y="3122300"/>
            <a:ext cx="5912100" cy="1459800"/>
          </a:xfrm>
          <a:prstGeom prst="rect">
            <a:avLst/>
          </a:prstGeom>
          <a:solidFill>
            <a:schemeClr val="lt1"/>
          </a:solidFill>
          <a:ln cap="flat" cmpd="sng" w="9525">
            <a:solidFill>
              <a:srgbClr val="283583"/>
            </a:solidFill>
            <a:prstDash val="solid"/>
            <a:round/>
            <a:headEnd len="sm" w="sm" type="none"/>
            <a:tailEnd len="sm" w="sm" type="none"/>
          </a:ln>
        </p:spPr>
        <p:txBody>
          <a:bodyPr anchorCtr="0" anchor="t" bIns="34275" lIns="68575" spcFirstLastPara="1" rIns="68575" wrap="square" tIns="34275">
            <a:noAutofit/>
          </a:bodyPr>
          <a:lstStyle/>
          <a:p>
            <a:pPr indent="0" lvl="0" marL="0" rtl="0" algn="l">
              <a:lnSpc>
                <a:spcPct val="100000"/>
              </a:lnSpc>
              <a:spcBef>
                <a:spcPts val="0"/>
              </a:spcBef>
              <a:spcAft>
                <a:spcPts val="0"/>
              </a:spcAft>
              <a:buClr>
                <a:schemeClr val="dk1"/>
              </a:buClr>
              <a:buSzPts val="1100"/>
              <a:buFont typeface="Arial"/>
              <a:buNone/>
            </a:pPr>
            <a:r>
              <a:rPr lang="en" sz="1200">
                <a:solidFill>
                  <a:srgbClr val="000000"/>
                </a:solidFill>
                <a:latin typeface="Titillium Web"/>
                <a:ea typeface="Titillium Web"/>
                <a:cs typeface="Titillium Web"/>
                <a:sym typeface="Titillium Web"/>
              </a:rPr>
              <a:t>70% in middle/secondary schools are teaching subject in which they have the relevant under graduate specialisation.</a:t>
            </a:r>
            <a:r>
              <a:rPr baseline="30000" lang="en" sz="1200">
                <a:solidFill>
                  <a:srgbClr val="000000"/>
                </a:solidFill>
                <a:latin typeface="Titillium Web"/>
                <a:ea typeface="Titillium Web"/>
                <a:cs typeface="Titillium Web"/>
                <a:sym typeface="Titillium Web"/>
              </a:rPr>
              <a:t>(b)</a:t>
            </a:r>
            <a:endParaRPr baseline="30000" sz="1200">
              <a:solidFill>
                <a:srgbClr val="000000"/>
              </a:solidFill>
              <a:latin typeface="Titillium Web"/>
              <a:ea typeface="Titillium Web"/>
              <a:cs typeface="Titillium Web"/>
              <a:sym typeface="Titillium Web"/>
            </a:endParaRPr>
          </a:p>
          <a:p>
            <a:pPr indent="0" lvl="0" marL="0" rtl="0" algn="l">
              <a:lnSpc>
                <a:spcPct val="100000"/>
              </a:lnSpc>
              <a:spcBef>
                <a:spcPts val="0"/>
              </a:spcBef>
              <a:spcAft>
                <a:spcPts val="0"/>
              </a:spcAft>
              <a:buClr>
                <a:schemeClr val="dk1"/>
              </a:buClr>
              <a:buSzPts val="1100"/>
              <a:buFont typeface="Arial"/>
              <a:buNone/>
            </a:pPr>
            <a:r>
              <a:rPr b="1" lang="en" sz="1200">
                <a:solidFill>
                  <a:srgbClr val="000000"/>
                </a:solidFill>
                <a:latin typeface="Titillium Web"/>
                <a:ea typeface="Titillium Web"/>
                <a:cs typeface="Titillium Web"/>
                <a:sym typeface="Titillium Web"/>
              </a:rPr>
              <a:t>Main mismatch is Mathematics (50%) and other areas of requirement are Science and English. In government schools there are insufficient teachers for physical education, art and music and overall insufficient special educators.</a:t>
            </a:r>
            <a:r>
              <a:rPr b="1" baseline="30000" lang="en" sz="1200">
                <a:solidFill>
                  <a:srgbClr val="000000"/>
                </a:solidFill>
                <a:latin typeface="Titillium Web"/>
                <a:ea typeface="Titillium Web"/>
                <a:cs typeface="Titillium Web"/>
                <a:sym typeface="Titillium Web"/>
              </a:rPr>
              <a:t>(b)</a:t>
            </a:r>
            <a:endParaRPr b="1" sz="1500">
              <a:solidFill>
                <a:srgbClr val="000000"/>
              </a:solidFill>
              <a:latin typeface="Titillium Web"/>
              <a:ea typeface="Titillium Web"/>
              <a:cs typeface="Titillium Web"/>
              <a:sym typeface="Titillium Web"/>
            </a:endParaRPr>
          </a:p>
          <a:p>
            <a:pPr indent="0" lvl="0" marL="0" marR="0" rtl="0" algn="l">
              <a:lnSpc>
                <a:spcPct val="100000"/>
              </a:lnSpc>
              <a:spcBef>
                <a:spcPts val="0"/>
              </a:spcBef>
              <a:spcAft>
                <a:spcPts val="0"/>
              </a:spcAft>
              <a:buNone/>
            </a:pPr>
            <a:r>
              <a:rPr b="1" lang="en" sz="1500">
                <a:solidFill>
                  <a:srgbClr val="000000"/>
                </a:solidFill>
                <a:latin typeface="Titillium Web"/>
                <a:ea typeface="Titillium Web"/>
                <a:cs typeface="Titillium Web"/>
                <a:sym typeface="Titillium Web"/>
              </a:rPr>
              <a:t>62% Government schools and 32% Private schools report having a </a:t>
            </a:r>
            <a:endParaRPr b="1" sz="1500">
              <a:solidFill>
                <a:srgbClr val="000000"/>
              </a:solidFill>
              <a:latin typeface="Titillium Web"/>
              <a:ea typeface="Titillium Web"/>
              <a:cs typeface="Titillium Web"/>
              <a:sym typeface="Titillium Web"/>
            </a:endParaRPr>
          </a:p>
          <a:p>
            <a:pPr indent="0" lvl="0" marL="0" marR="0" rtl="0" algn="l">
              <a:lnSpc>
                <a:spcPct val="100000"/>
              </a:lnSpc>
              <a:spcBef>
                <a:spcPts val="0"/>
              </a:spcBef>
              <a:spcAft>
                <a:spcPts val="0"/>
              </a:spcAft>
              <a:buNone/>
            </a:pPr>
            <a:r>
              <a:rPr b="1" lang="en" sz="1500">
                <a:solidFill>
                  <a:srgbClr val="000000"/>
                </a:solidFill>
                <a:latin typeface="Titillium Web"/>
                <a:ea typeface="Titillium Web"/>
                <a:cs typeface="Titillium Web"/>
                <a:sym typeface="Titillium Web"/>
              </a:rPr>
              <a:t>teacher requirement.</a:t>
            </a:r>
            <a:r>
              <a:rPr baseline="30000" lang="en" sz="1500">
                <a:solidFill>
                  <a:srgbClr val="000000"/>
                </a:solidFill>
                <a:latin typeface="Titillium Web"/>
                <a:ea typeface="Titillium Web"/>
                <a:cs typeface="Titillium Web"/>
                <a:sym typeface="Titillium Web"/>
              </a:rPr>
              <a:t>(b)</a:t>
            </a:r>
            <a:endParaRPr baseline="30000" sz="1500">
              <a:solidFill>
                <a:srgbClr val="000000"/>
              </a:solidFill>
              <a:latin typeface="Titillium Web"/>
              <a:ea typeface="Titillium Web"/>
              <a:cs typeface="Titillium Web"/>
              <a:sym typeface="Titillium Web"/>
            </a:endParaRPr>
          </a:p>
          <a:p>
            <a:pPr indent="0" lvl="0" marL="0" marR="0" rtl="0" algn="l">
              <a:lnSpc>
                <a:spcPct val="100000"/>
              </a:lnSpc>
              <a:spcBef>
                <a:spcPts val="0"/>
              </a:spcBef>
              <a:spcAft>
                <a:spcPts val="0"/>
              </a:spcAft>
              <a:buNone/>
            </a:pPr>
            <a:r>
              <a:t/>
            </a:r>
            <a:endParaRPr b="1" baseline="30000" sz="1200">
              <a:solidFill>
                <a:srgbClr val="000000"/>
              </a:solidFill>
              <a:latin typeface="Titillium Web"/>
              <a:ea typeface="Titillium Web"/>
              <a:cs typeface="Titillium Web"/>
              <a:sym typeface="Titillium Web"/>
            </a:endParaRPr>
          </a:p>
        </p:txBody>
      </p:sp>
      <p:sp>
        <p:nvSpPr>
          <p:cNvPr id="195" name="Google Shape;195;p26"/>
          <p:cNvSpPr txBox="1"/>
          <p:nvPr>
            <p:ph idx="12" type="sldNum"/>
          </p:nvPr>
        </p:nvSpPr>
        <p:spPr>
          <a:xfrm>
            <a:off x="2438000" y="4767275"/>
            <a:ext cx="607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chemeClr val="dk1"/>
              </a:buClr>
              <a:buSzPts val="1000"/>
              <a:buFont typeface="Arial"/>
              <a:buNone/>
            </a:pPr>
            <a:r>
              <a:rPr i="1" lang="en" sz="900">
                <a:solidFill>
                  <a:schemeClr val="dk1"/>
                </a:solidFill>
              </a:rPr>
              <a:t>(a)UDSIE 2021-22; (b)SOTTTER 23 survey; (c)PLFS 2021-22; (d)TET data from one State A       </a:t>
            </a:r>
            <a:fld id="{00000000-1234-1234-1234-123412341234}" type="slidenum">
              <a:rPr lang="en">
                <a:solidFill>
                  <a:schemeClr val="dk1"/>
                </a:solidFill>
              </a:rPr>
              <a:t>‹#›</a:t>
            </a:fld>
            <a:endParaRPr>
              <a:solidFill>
                <a:schemeClr val="dk1"/>
              </a:solidFill>
            </a:endParaRPr>
          </a:p>
          <a:p>
            <a:pPr indent="0" lvl="0" marL="0" rtl="0" algn="r">
              <a:spcBef>
                <a:spcPts val="0"/>
              </a:spcBef>
              <a:spcAft>
                <a:spcPts val="0"/>
              </a:spcAft>
              <a:buClr>
                <a:srgbClr val="000000"/>
              </a:buClr>
              <a:buSzPts val="1000"/>
              <a:buFont typeface="Arial"/>
              <a:buNone/>
            </a:pPr>
            <a:r>
              <a:t/>
            </a:r>
            <a:endParaRPr/>
          </a:p>
        </p:txBody>
      </p:sp>
      <p:pic>
        <p:nvPicPr>
          <p:cNvPr id="196" name="Google Shape;196;p26"/>
          <p:cNvPicPr preferRelativeResize="0"/>
          <p:nvPr/>
        </p:nvPicPr>
        <p:blipFill rotWithShape="1">
          <a:blip r:embed="rId3">
            <a:alphaModFix/>
          </a:blip>
          <a:srcRect b="5627" l="4390" r="4134" t="5618"/>
          <a:stretch/>
        </p:blipFill>
        <p:spPr>
          <a:xfrm>
            <a:off x="7928181" y="0"/>
            <a:ext cx="1215821" cy="727551"/>
          </a:xfrm>
          <a:prstGeom prst="rect">
            <a:avLst/>
          </a:prstGeom>
          <a:noFill/>
          <a:ln>
            <a:noFill/>
          </a:ln>
        </p:spPr>
      </p:pic>
      <p:pic>
        <p:nvPicPr>
          <p:cNvPr id="197" name="Google Shape;197;p26"/>
          <p:cNvPicPr preferRelativeResize="0"/>
          <p:nvPr/>
        </p:nvPicPr>
        <p:blipFill rotWithShape="1">
          <a:blip r:embed="rId4">
            <a:alphaModFix/>
          </a:blip>
          <a:srcRect b="0" l="0" r="49794" t="0"/>
          <a:stretch/>
        </p:blipFill>
        <p:spPr>
          <a:xfrm>
            <a:off x="6199500" y="975400"/>
            <a:ext cx="2944501" cy="293502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pic>
        <p:nvPicPr>
          <p:cNvPr id="202" name="Google Shape;202;p27"/>
          <p:cNvPicPr preferRelativeResize="0"/>
          <p:nvPr/>
        </p:nvPicPr>
        <p:blipFill rotWithShape="1">
          <a:blip r:embed="rId3">
            <a:alphaModFix/>
          </a:blip>
          <a:srcRect b="3661" l="0" r="0" t="6587"/>
          <a:stretch/>
        </p:blipFill>
        <p:spPr>
          <a:xfrm>
            <a:off x="6292875" y="843000"/>
            <a:ext cx="2704483" cy="3757375"/>
          </a:xfrm>
          <a:prstGeom prst="rect">
            <a:avLst/>
          </a:prstGeom>
          <a:noFill/>
          <a:ln>
            <a:noFill/>
          </a:ln>
        </p:spPr>
      </p:pic>
      <p:sp>
        <p:nvSpPr>
          <p:cNvPr id="203" name="Google Shape;203;p27"/>
          <p:cNvSpPr txBox="1"/>
          <p:nvPr>
            <p:ph type="title"/>
          </p:nvPr>
        </p:nvSpPr>
        <p:spPr>
          <a:xfrm>
            <a:off x="292500" y="225650"/>
            <a:ext cx="6807300" cy="551400"/>
          </a:xfrm>
          <a:prstGeom prst="rect">
            <a:avLst/>
          </a:prstGeom>
          <a:solidFill>
            <a:srgbClr val="6AA84F"/>
          </a:solidFill>
        </p:spPr>
        <p:txBody>
          <a:bodyPr anchorCtr="0" anchor="ctr" bIns="34275" lIns="68575" spcFirstLastPara="1" rIns="68575" wrap="square" tIns="34275">
            <a:noAutofit/>
          </a:bodyPr>
          <a:lstStyle/>
          <a:p>
            <a:pPr indent="0" lvl="0" marL="0" rtl="0" algn="l">
              <a:spcBef>
                <a:spcPts val="0"/>
              </a:spcBef>
              <a:spcAft>
                <a:spcPts val="0"/>
              </a:spcAft>
              <a:buNone/>
            </a:pPr>
            <a:r>
              <a:rPr lang="en" sz="2820">
                <a:solidFill>
                  <a:schemeClr val="lt1"/>
                </a:solidFill>
                <a:latin typeface="Titillium Web"/>
                <a:ea typeface="Titillium Web"/>
                <a:cs typeface="Titillium Web"/>
                <a:sym typeface="Titillium Web"/>
              </a:rPr>
              <a:t>Working Conditions</a:t>
            </a:r>
            <a:endParaRPr/>
          </a:p>
        </p:txBody>
      </p:sp>
      <p:sp>
        <p:nvSpPr>
          <p:cNvPr id="204" name="Google Shape;204;p27"/>
          <p:cNvSpPr txBox="1"/>
          <p:nvPr>
            <p:ph idx="1" type="body"/>
          </p:nvPr>
        </p:nvSpPr>
        <p:spPr>
          <a:xfrm>
            <a:off x="292500" y="902675"/>
            <a:ext cx="5921400" cy="6351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1" lang="en" sz="1400">
                <a:solidFill>
                  <a:srgbClr val="283583"/>
                </a:solidFill>
                <a:latin typeface="Titillium Web"/>
                <a:ea typeface="Titillium Web"/>
                <a:cs typeface="Titillium Web"/>
                <a:sym typeface="Titillium Web"/>
              </a:rPr>
              <a:t>Basic Amenities are Improving.</a:t>
            </a:r>
            <a:r>
              <a:rPr lang="en" sz="1500">
                <a:solidFill>
                  <a:srgbClr val="283583"/>
                </a:solidFill>
                <a:latin typeface="Titillium Web"/>
                <a:ea typeface="Titillium Web"/>
                <a:cs typeface="Titillium Web"/>
                <a:sym typeface="Titillium Web"/>
              </a:rPr>
              <a:t> </a:t>
            </a:r>
            <a:endParaRPr sz="1500">
              <a:solidFill>
                <a:srgbClr val="283583"/>
              </a:solidFill>
              <a:latin typeface="Titillium Web"/>
              <a:ea typeface="Titillium Web"/>
              <a:cs typeface="Titillium Web"/>
              <a:sym typeface="Titillium Web"/>
            </a:endParaRPr>
          </a:p>
          <a:p>
            <a:pPr indent="0" lvl="0" marL="0" marR="0" rtl="0" algn="l">
              <a:lnSpc>
                <a:spcPct val="100000"/>
              </a:lnSpc>
              <a:spcBef>
                <a:spcPts val="0"/>
              </a:spcBef>
              <a:spcAft>
                <a:spcPts val="0"/>
              </a:spcAft>
              <a:buNone/>
            </a:pPr>
            <a:r>
              <a:rPr lang="en" sz="1100">
                <a:solidFill>
                  <a:srgbClr val="283583"/>
                </a:solidFill>
                <a:latin typeface="Titillium Web"/>
                <a:ea typeface="Titillium Web"/>
                <a:cs typeface="Titillium Web"/>
                <a:sym typeface="Titillium Web"/>
              </a:rPr>
              <a:t>Only </a:t>
            </a:r>
            <a:r>
              <a:rPr b="1" lang="en" sz="1200">
                <a:solidFill>
                  <a:srgbClr val="283583"/>
                </a:solidFill>
                <a:latin typeface="Titillium Web"/>
                <a:ea typeface="Titillium Web"/>
                <a:cs typeface="Titillium Web"/>
                <a:sym typeface="Titillium Web"/>
              </a:rPr>
              <a:t>58% rural schools have all classrooms</a:t>
            </a:r>
            <a:r>
              <a:rPr lang="en" sz="1100">
                <a:solidFill>
                  <a:srgbClr val="283583"/>
                </a:solidFill>
                <a:latin typeface="Titillium Web"/>
                <a:ea typeface="Titillium Web"/>
                <a:cs typeface="Titillium Web"/>
                <a:sym typeface="Titillium Web"/>
              </a:rPr>
              <a:t> in good conditions.  Internet improved from 19% to </a:t>
            </a:r>
            <a:endParaRPr sz="1100">
              <a:solidFill>
                <a:srgbClr val="283583"/>
              </a:solidFill>
              <a:latin typeface="Titillium Web"/>
              <a:ea typeface="Titillium Web"/>
              <a:cs typeface="Titillium Web"/>
              <a:sym typeface="Titillium Web"/>
            </a:endParaRPr>
          </a:p>
          <a:p>
            <a:pPr indent="0" lvl="0" marL="0" marR="0" rtl="0" algn="l">
              <a:lnSpc>
                <a:spcPct val="100000"/>
              </a:lnSpc>
              <a:spcBef>
                <a:spcPts val="0"/>
              </a:spcBef>
              <a:spcAft>
                <a:spcPts val="0"/>
              </a:spcAft>
              <a:buNone/>
            </a:pPr>
            <a:r>
              <a:rPr lang="en" sz="1100">
                <a:solidFill>
                  <a:srgbClr val="283583"/>
                </a:solidFill>
                <a:latin typeface="Titillium Web"/>
                <a:ea typeface="Titillium Web"/>
                <a:cs typeface="Titillium Web"/>
                <a:sym typeface="Titillium Web"/>
              </a:rPr>
              <a:t>34%; 83% </a:t>
            </a:r>
            <a:r>
              <a:rPr lang="en" sz="1100">
                <a:solidFill>
                  <a:srgbClr val="283583"/>
                </a:solidFill>
                <a:latin typeface="Titillium Web"/>
                <a:ea typeface="Titillium Web"/>
                <a:cs typeface="Titillium Web"/>
                <a:sym typeface="Titillium Web"/>
              </a:rPr>
              <a:t>government</a:t>
            </a:r>
            <a:r>
              <a:rPr lang="en" sz="1100">
                <a:solidFill>
                  <a:srgbClr val="283583"/>
                </a:solidFill>
                <a:latin typeface="Titillium Web"/>
                <a:ea typeface="Titillium Web"/>
                <a:cs typeface="Titillium Web"/>
                <a:sym typeface="Titillium Web"/>
              </a:rPr>
              <a:t> schools and only 42% private schools have ramps for special needs.</a:t>
            </a:r>
            <a:r>
              <a:rPr baseline="30000" lang="en" sz="1100">
                <a:solidFill>
                  <a:srgbClr val="283583"/>
                </a:solidFill>
                <a:latin typeface="Titillium Web"/>
                <a:ea typeface="Titillium Web"/>
                <a:cs typeface="Titillium Web"/>
                <a:sym typeface="Titillium Web"/>
              </a:rPr>
              <a:t>(a)</a:t>
            </a:r>
            <a:endParaRPr baseline="30000" sz="1100">
              <a:solidFill>
                <a:srgbClr val="283583"/>
              </a:solidFill>
            </a:endParaRPr>
          </a:p>
        </p:txBody>
      </p:sp>
      <p:sp>
        <p:nvSpPr>
          <p:cNvPr id="205" name="Google Shape;205;p27"/>
          <p:cNvSpPr txBox="1"/>
          <p:nvPr>
            <p:ph idx="1" type="body"/>
          </p:nvPr>
        </p:nvSpPr>
        <p:spPr>
          <a:xfrm>
            <a:off x="292500" y="1626900"/>
            <a:ext cx="5921400" cy="14781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1" lang="en" sz="1400">
                <a:solidFill>
                  <a:srgbClr val="283583"/>
                </a:solidFill>
                <a:latin typeface="Titillium Web"/>
                <a:ea typeface="Titillium Web"/>
                <a:cs typeface="Titillium Web"/>
                <a:sym typeface="Titillium Web"/>
              </a:rPr>
              <a:t>Professional </a:t>
            </a:r>
            <a:r>
              <a:rPr b="1" lang="en" sz="1400">
                <a:solidFill>
                  <a:srgbClr val="283583"/>
                </a:solidFill>
                <a:latin typeface="Titillium Web"/>
                <a:ea typeface="Titillium Web"/>
                <a:cs typeface="Titillium Web"/>
                <a:sym typeface="Titillium Web"/>
              </a:rPr>
              <a:t>working</a:t>
            </a:r>
            <a:r>
              <a:rPr b="1" lang="en" sz="1400">
                <a:solidFill>
                  <a:srgbClr val="283583"/>
                </a:solidFill>
                <a:latin typeface="Titillium Web"/>
                <a:ea typeface="Titillium Web"/>
                <a:cs typeface="Titillium Web"/>
                <a:sym typeface="Titillium Web"/>
              </a:rPr>
              <a:t> conditions are generally better in private schools. </a:t>
            </a:r>
            <a:endParaRPr b="1" sz="1400">
              <a:solidFill>
                <a:srgbClr val="283583"/>
              </a:solidFill>
              <a:latin typeface="Titillium Web"/>
              <a:ea typeface="Titillium Web"/>
              <a:cs typeface="Titillium Web"/>
              <a:sym typeface="Titillium Web"/>
            </a:endParaRPr>
          </a:p>
          <a:p>
            <a:pPr indent="0" lvl="0" marL="0" marR="0" rtl="0" algn="l">
              <a:lnSpc>
                <a:spcPct val="100000"/>
              </a:lnSpc>
              <a:spcBef>
                <a:spcPts val="0"/>
              </a:spcBef>
              <a:spcAft>
                <a:spcPts val="0"/>
              </a:spcAft>
              <a:buNone/>
            </a:pPr>
            <a:r>
              <a:rPr lang="en" sz="1100">
                <a:solidFill>
                  <a:srgbClr val="283583"/>
                </a:solidFill>
                <a:latin typeface="Titillium Web"/>
                <a:ea typeface="Titillium Web"/>
                <a:cs typeface="Titillium Web"/>
                <a:sym typeface="Titillium Web"/>
              </a:rPr>
              <a:t>77% of all school have libraries</a:t>
            </a:r>
            <a:r>
              <a:rPr baseline="30000" lang="en" sz="1100">
                <a:solidFill>
                  <a:srgbClr val="283583"/>
                </a:solidFill>
                <a:latin typeface="Titillium Web"/>
                <a:ea typeface="Titillium Web"/>
                <a:cs typeface="Titillium Web"/>
                <a:sym typeface="Titillium Web"/>
              </a:rPr>
              <a:t>(a)</a:t>
            </a:r>
            <a:r>
              <a:rPr lang="en" sz="1100">
                <a:solidFill>
                  <a:srgbClr val="283583"/>
                </a:solidFill>
                <a:latin typeface="Titillium Web"/>
                <a:ea typeface="Titillium Web"/>
                <a:cs typeface="Titillium Web"/>
                <a:sym typeface="Titillium Web"/>
              </a:rPr>
              <a:t>; Private schools have more support staff but lesser support from SMC’s.  Government schools have supervising officers visiting them regularly. 40% Government teachers report having higher administrative workload. 45% </a:t>
            </a:r>
            <a:r>
              <a:rPr lang="en" sz="1100">
                <a:solidFill>
                  <a:srgbClr val="283583"/>
                </a:solidFill>
                <a:latin typeface="Titillium Web"/>
                <a:ea typeface="Titillium Web"/>
                <a:cs typeface="Titillium Web"/>
                <a:sym typeface="Titillium Web"/>
              </a:rPr>
              <a:t>government</a:t>
            </a:r>
            <a:r>
              <a:rPr lang="en" sz="1100">
                <a:solidFill>
                  <a:srgbClr val="283583"/>
                </a:solidFill>
                <a:latin typeface="Titillium Web"/>
                <a:ea typeface="Titillium Web"/>
                <a:cs typeface="Titillium Web"/>
                <a:sym typeface="Titillium Web"/>
              </a:rPr>
              <a:t> teachers report problems with student attendance </a:t>
            </a:r>
            <a:r>
              <a:rPr lang="en" sz="1100">
                <a:solidFill>
                  <a:srgbClr val="283583"/>
                </a:solidFill>
                <a:latin typeface="Titillium Web"/>
                <a:ea typeface="Titillium Web"/>
                <a:cs typeface="Titillium Web"/>
                <a:sym typeface="Titillium Web"/>
              </a:rPr>
              <a:t>(30% in private)</a:t>
            </a:r>
            <a:r>
              <a:rPr lang="en" sz="1100">
                <a:solidFill>
                  <a:srgbClr val="283583"/>
                </a:solidFill>
                <a:latin typeface="Titillium Web"/>
                <a:ea typeface="Titillium Web"/>
                <a:cs typeface="Titillium Web"/>
                <a:sym typeface="Titillium Web"/>
              </a:rPr>
              <a:t> &amp; 41% report lack of student motivation. 38% government schools have multigraded classrooms. </a:t>
            </a:r>
            <a:endParaRPr sz="1100">
              <a:solidFill>
                <a:srgbClr val="283583"/>
              </a:solidFill>
              <a:latin typeface="Titillium Web"/>
              <a:ea typeface="Titillium Web"/>
              <a:cs typeface="Titillium Web"/>
              <a:sym typeface="Titillium Web"/>
            </a:endParaRPr>
          </a:p>
          <a:p>
            <a:pPr indent="0" lvl="0" marL="0" marR="0" rtl="0" algn="l">
              <a:lnSpc>
                <a:spcPct val="100000"/>
              </a:lnSpc>
              <a:spcBef>
                <a:spcPts val="0"/>
              </a:spcBef>
              <a:spcAft>
                <a:spcPts val="0"/>
              </a:spcAft>
              <a:buNone/>
            </a:pPr>
            <a:r>
              <a:rPr b="1" lang="en" sz="1100">
                <a:solidFill>
                  <a:srgbClr val="283583"/>
                </a:solidFill>
                <a:latin typeface="Titillium Web"/>
                <a:ea typeface="Titillium Web"/>
                <a:cs typeface="Titillium Web"/>
                <a:sym typeface="Titillium Web"/>
              </a:rPr>
              <a:t>40% of all teachers report not having control over their curriculum. </a:t>
            </a:r>
            <a:r>
              <a:rPr b="1" lang="en" sz="1100">
                <a:solidFill>
                  <a:srgbClr val="283583"/>
                </a:solidFill>
                <a:latin typeface="Titillium Web"/>
                <a:ea typeface="Titillium Web"/>
                <a:cs typeface="Titillium Web"/>
                <a:sym typeface="Titillium Web"/>
              </a:rPr>
              <a:t>Both govt and </a:t>
            </a:r>
            <a:r>
              <a:rPr b="1" lang="en" sz="1100">
                <a:solidFill>
                  <a:srgbClr val="283583"/>
                </a:solidFill>
                <a:latin typeface="Titillium Web"/>
                <a:ea typeface="Titillium Web"/>
                <a:cs typeface="Titillium Web"/>
                <a:sym typeface="Titillium Web"/>
              </a:rPr>
              <a:t>private</a:t>
            </a:r>
            <a:r>
              <a:rPr b="1" lang="en" sz="1100">
                <a:solidFill>
                  <a:srgbClr val="283583"/>
                </a:solidFill>
                <a:latin typeface="Titillium Web"/>
                <a:ea typeface="Titillium Web"/>
                <a:cs typeface="Titillium Web"/>
                <a:sym typeface="Titillium Web"/>
              </a:rPr>
              <a:t> teaching workload is about 27-28 periods per week.</a:t>
            </a:r>
            <a:r>
              <a:rPr b="1" baseline="30000" lang="en" sz="1100">
                <a:solidFill>
                  <a:srgbClr val="283583"/>
                </a:solidFill>
                <a:latin typeface="Titillium Web"/>
                <a:ea typeface="Titillium Web"/>
                <a:cs typeface="Titillium Web"/>
                <a:sym typeface="Titillium Web"/>
              </a:rPr>
              <a:t>(b)</a:t>
            </a:r>
            <a:endParaRPr b="1" baseline="30000" sz="1100">
              <a:solidFill>
                <a:srgbClr val="283583"/>
              </a:solidFill>
              <a:latin typeface="Titillium Web"/>
              <a:ea typeface="Titillium Web"/>
              <a:cs typeface="Titillium Web"/>
              <a:sym typeface="Titillium Web"/>
            </a:endParaRPr>
          </a:p>
        </p:txBody>
      </p:sp>
      <p:sp>
        <p:nvSpPr>
          <p:cNvPr id="206" name="Google Shape;206;p27"/>
          <p:cNvSpPr txBox="1"/>
          <p:nvPr>
            <p:ph idx="1" type="body"/>
          </p:nvPr>
        </p:nvSpPr>
        <p:spPr>
          <a:xfrm>
            <a:off x="292500" y="3173625"/>
            <a:ext cx="5799300" cy="6351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1" lang="en" sz="1400">
                <a:solidFill>
                  <a:srgbClr val="283583"/>
                </a:solidFill>
                <a:latin typeface="Titillium Web"/>
                <a:ea typeface="Titillium Web"/>
                <a:cs typeface="Titillium Web"/>
                <a:sym typeface="Titillium Web"/>
              </a:rPr>
              <a:t>Employment</a:t>
            </a:r>
            <a:r>
              <a:rPr b="1" lang="en" sz="1400">
                <a:solidFill>
                  <a:srgbClr val="283583"/>
                </a:solidFill>
                <a:latin typeface="Titillium Web"/>
                <a:ea typeface="Titillium Web"/>
                <a:cs typeface="Titillium Web"/>
                <a:sym typeface="Titillium Web"/>
              </a:rPr>
              <a:t> terms for private school teachers are unfavourable.</a:t>
            </a:r>
            <a:r>
              <a:rPr baseline="30000" lang="en" sz="1400">
                <a:solidFill>
                  <a:srgbClr val="283583"/>
                </a:solidFill>
                <a:latin typeface="Titillium Web"/>
                <a:ea typeface="Titillium Web"/>
                <a:cs typeface="Titillium Web"/>
                <a:sym typeface="Titillium Web"/>
              </a:rPr>
              <a:t>(c)</a:t>
            </a:r>
            <a:endParaRPr baseline="30000" sz="1400">
              <a:solidFill>
                <a:srgbClr val="283583"/>
              </a:solidFill>
              <a:latin typeface="Titillium Web"/>
              <a:ea typeface="Titillium Web"/>
              <a:cs typeface="Titillium Web"/>
              <a:sym typeface="Titillium Web"/>
            </a:endParaRPr>
          </a:p>
          <a:p>
            <a:pPr indent="0" lvl="0" marL="0" marR="0" rtl="0" algn="l">
              <a:lnSpc>
                <a:spcPct val="100000"/>
              </a:lnSpc>
              <a:spcBef>
                <a:spcPts val="0"/>
              </a:spcBef>
              <a:spcAft>
                <a:spcPts val="0"/>
              </a:spcAft>
              <a:buNone/>
            </a:pPr>
            <a:r>
              <a:rPr b="1" lang="en" sz="1100">
                <a:solidFill>
                  <a:srgbClr val="283583"/>
                </a:solidFill>
                <a:latin typeface="Titillium Web"/>
                <a:ea typeface="Titillium Web"/>
                <a:cs typeface="Titillium Web"/>
                <a:sym typeface="Titillium Web"/>
              </a:rPr>
              <a:t>50% working without any written contract.</a:t>
            </a:r>
            <a:r>
              <a:rPr lang="en" sz="1100">
                <a:solidFill>
                  <a:srgbClr val="283583"/>
                </a:solidFill>
                <a:latin typeface="Titillium Web"/>
                <a:ea typeface="Titillium Web"/>
                <a:cs typeface="Titillium Web"/>
                <a:sym typeface="Titillium Web"/>
              </a:rPr>
              <a:t> </a:t>
            </a:r>
            <a:r>
              <a:rPr lang="en" sz="1100">
                <a:solidFill>
                  <a:srgbClr val="283583"/>
                </a:solidFill>
                <a:latin typeface="Titillium Web"/>
                <a:ea typeface="Titillium Web"/>
                <a:cs typeface="Titillium Web"/>
                <a:sym typeface="Titillium Web"/>
              </a:rPr>
              <a:t>Private teachers with long contracts receive about 60% of the average Government teacher salary (overall private teachers salary is 35% of government school teacher)</a:t>
            </a:r>
            <a:r>
              <a:rPr lang="en" sz="1200">
                <a:solidFill>
                  <a:srgbClr val="283583"/>
                </a:solidFill>
                <a:latin typeface="Titillium Web"/>
                <a:ea typeface="Titillium Web"/>
                <a:cs typeface="Titillium Web"/>
                <a:sym typeface="Titillium Web"/>
              </a:rPr>
              <a:t> </a:t>
            </a:r>
            <a:endParaRPr sz="1200">
              <a:solidFill>
                <a:srgbClr val="283583"/>
              </a:solidFill>
              <a:latin typeface="Titillium Web"/>
              <a:ea typeface="Titillium Web"/>
              <a:cs typeface="Titillium Web"/>
              <a:sym typeface="Titillium Web"/>
            </a:endParaRPr>
          </a:p>
        </p:txBody>
      </p:sp>
      <p:sp>
        <p:nvSpPr>
          <p:cNvPr id="207" name="Google Shape;207;p27"/>
          <p:cNvSpPr txBox="1"/>
          <p:nvPr>
            <p:ph idx="1" type="body"/>
          </p:nvPr>
        </p:nvSpPr>
        <p:spPr>
          <a:xfrm>
            <a:off x="292500" y="3965275"/>
            <a:ext cx="5892600" cy="6351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1" lang="en" sz="1400">
                <a:solidFill>
                  <a:srgbClr val="283583"/>
                </a:solidFill>
                <a:latin typeface="Titillium Web"/>
                <a:ea typeface="Titillium Web"/>
                <a:cs typeface="Titillium Web"/>
                <a:sym typeface="Titillium Web"/>
              </a:rPr>
              <a:t>57% Private school teachers are not eligible for any benefits</a:t>
            </a:r>
            <a:r>
              <a:rPr baseline="30000" lang="en" sz="1400">
                <a:solidFill>
                  <a:srgbClr val="283583"/>
                </a:solidFill>
                <a:latin typeface="Titillium Web"/>
                <a:ea typeface="Titillium Web"/>
                <a:cs typeface="Titillium Web"/>
                <a:sym typeface="Titillium Web"/>
              </a:rPr>
              <a:t>(c)</a:t>
            </a:r>
            <a:r>
              <a:rPr lang="en" sz="1400">
                <a:solidFill>
                  <a:srgbClr val="283583"/>
                </a:solidFill>
                <a:latin typeface="Titillium Web"/>
                <a:ea typeface="Titillium Web"/>
                <a:cs typeface="Titillium Web"/>
                <a:sym typeface="Titillium Web"/>
              </a:rPr>
              <a:t> </a:t>
            </a:r>
            <a:endParaRPr sz="1400">
              <a:solidFill>
                <a:srgbClr val="283583"/>
              </a:solidFill>
              <a:latin typeface="Titillium Web"/>
              <a:ea typeface="Titillium Web"/>
              <a:cs typeface="Titillium Web"/>
              <a:sym typeface="Titillium Web"/>
            </a:endParaRPr>
          </a:p>
          <a:p>
            <a:pPr indent="0" lvl="0" marL="0" marR="0" rtl="0" algn="l">
              <a:lnSpc>
                <a:spcPct val="100000"/>
              </a:lnSpc>
              <a:spcBef>
                <a:spcPts val="0"/>
              </a:spcBef>
              <a:spcAft>
                <a:spcPts val="0"/>
              </a:spcAft>
              <a:buNone/>
            </a:pPr>
            <a:r>
              <a:rPr lang="en" sz="1100">
                <a:solidFill>
                  <a:srgbClr val="283583"/>
                </a:solidFill>
                <a:latin typeface="Titillium Web"/>
                <a:ea typeface="Titillium Web"/>
                <a:cs typeface="Titillium Web"/>
                <a:sym typeface="Titillium Web"/>
              </a:rPr>
              <a:t>(only 12-16% receive full benefits). </a:t>
            </a:r>
            <a:r>
              <a:rPr lang="en" sz="1100">
                <a:solidFill>
                  <a:srgbClr val="283583"/>
                </a:solidFill>
                <a:latin typeface="Titillium Web"/>
                <a:ea typeface="Titillium Web"/>
                <a:cs typeface="Titillium Web"/>
                <a:sym typeface="Titillium Web"/>
              </a:rPr>
              <a:t>About</a:t>
            </a:r>
            <a:r>
              <a:rPr lang="en" sz="1100">
                <a:solidFill>
                  <a:srgbClr val="283583"/>
                </a:solidFill>
                <a:latin typeface="Titillium Web"/>
                <a:ea typeface="Titillium Web"/>
                <a:cs typeface="Titillium Web"/>
                <a:sym typeface="Titillium Web"/>
              </a:rPr>
              <a:t> 55-63% of government teachers receive all benefits. Only 27% ECCE workers receive health benefits.</a:t>
            </a:r>
            <a:endParaRPr sz="800">
              <a:solidFill>
                <a:srgbClr val="283583"/>
              </a:solidFill>
            </a:endParaRPr>
          </a:p>
        </p:txBody>
      </p:sp>
      <p:sp>
        <p:nvSpPr>
          <p:cNvPr id="208" name="Google Shape;208;p27"/>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209" name="Google Shape;209;p27"/>
          <p:cNvSpPr txBox="1"/>
          <p:nvPr/>
        </p:nvSpPr>
        <p:spPr>
          <a:xfrm>
            <a:off x="2204300" y="4767275"/>
            <a:ext cx="5537700" cy="824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i="1" lang="en" sz="800">
                <a:solidFill>
                  <a:schemeClr val="dk1"/>
                </a:solidFill>
              </a:rPr>
              <a:t>(a)UDSIE 2021-22; (b)SOTTTER 23 survey; (c)PLFS 2021-22; (d)TET data from one State A  </a:t>
            </a:r>
            <a:r>
              <a:rPr i="1" lang="en" sz="900">
                <a:solidFill>
                  <a:schemeClr val="dk1"/>
                </a:solidFill>
              </a:rPr>
              <a:t>     </a:t>
            </a:r>
            <a:endParaRPr sz="1000">
              <a:solidFill>
                <a:schemeClr val="dk1"/>
              </a:solidFill>
            </a:endParaRPr>
          </a:p>
          <a:p>
            <a:pPr indent="0" lvl="0" marL="0" rtl="0" algn="l">
              <a:spcBef>
                <a:spcPts val="0"/>
              </a:spcBef>
              <a:spcAft>
                <a:spcPts val="0"/>
              </a:spcAft>
              <a:buNone/>
            </a:pPr>
            <a:r>
              <a:t/>
            </a:r>
            <a:endParaRPr sz="1800">
              <a:solidFill>
                <a:schemeClr val="dk2"/>
              </a:solidFill>
            </a:endParaRPr>
          </a:p>
        </p:txBody>
      </p:sp>
      <p:pic>
        <p:nvPicPr>
          <p:cNvPr id="210" name="Google Shape;210;p27"/>
          <p:cNvPicPr preferRelativeResize="0"/>
          <p:nvPr/>
        </p:nvPicPr>
        <p:blipFill rotWithShape="1">
          <a:blip r:embed="rId4">
            <a:alphaModFix/>
          </a:blip>
          <a:srcRect b="5627" l="4390" r="4134" t="5618"/>
          <a:stretch/>
        </p:blipFill>
        <p:spPr>
          <a:xfrm>
            <a:off x="7928181" y="0"/>
            <a:ext cx="1215821" cy="7275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28"/>
          <p:cNvSpPr txBox="1"/>
          <p:nvPr>
            <p:ph type="title"/>
          </p:nvPr>
        </p:nvSpPr>
        <p:spPr>
          <a:xfrm>
            <a:off x="289200" y="225650"/>
            <a:ext cx="5766600" cy="470400"/>
          </a:xfrm>
          <a:prstGeom prst="rect">
            <a:avLst/>
          </a:prstGeom>
          <a:solidFill>
            <a:srgbClr val="283583"/>
          </a:solidFill>
          <a:ln cap="flat" cmpd="sng" w="9525">
            <a:solidFill>
              <a:schemeClr val="dk2"/>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None/>
            </a:pPr>
            <a:r>
              <a:rPr lang="en">
                <a:solidFill>
                  <a:schemeClr val="lt1"/>
                </a:solidFill>
                <a:latin typeface="Titillium Web"/>
                <a:ea typeface="Titillium Web"/>
                <a:cs typeface="Titillium Web"/>
                <a:sym typeface="Titillium Web"/>
              </a:rPr>
              <a:t>Teacher</a:t>
            </a:r>
            <a:r>
              <a:rPr lang="en"/>
              <a:t> </a:t>
            </a:r>
            <a:r>
              <a:rPr lang="en">
                <a:solidFill>
                  <a:schemeClr val="lt1"/>
                </a:solidFill>
              </a:rPr>
              <a:t>S</a:t>
            </a:r>
            <a:r>
              <a:rPr lang="en">
                <a:solidFill>
                  <a:schemeClr val="lt1"/>
                </a:solidFill>
              </a:rPr>
              <a:t>upply</a:t>
            </a:r>
            <a:endParaRPr>
              <a:solidFill>
                <a:schemeClr val="lt1"/>
              </a:solidFill>
            </a:endParaRPr>
          </a:p>
        </p:txBody>
      </p:sp>
      <p:sp>
        <p:nvSpPr>
          <p:cNvPr id="216" name="Google Shape;216;p28"/>
          <p:cNvSpPr txBox="1"/>
          <p:nvPr>
            <p:ph idx="1" type="body"/>
          </p:nvPr>
        </p:nvSpPr>
        <p:spPr>
          <a:xfrm>
            <a:off x="289200" y="841200"/>
            <a:ext cx="5766600" cy="1112700"/>
          </a:xfrm>
          <a:prstGeom prst="rect">
            <a:avLst/>
          </a:prstGeom>
          <a:noFill/>
          <a:ln cap="flat" cmpd="sng" w="9525">
            <a:solidFill>
              <a:srgbClr val="283583"/>
            </a:solidFill>
            <a:prstDash val="solid"/>
            <a:round/>
            <a:headEnd len="sm" w="sm" type="none"/>
            <a:tailEnd len="sm" w="sm" type="none"/>
          </a:ln>
        </p:spPr>
        <p:txBody>
          <a:bodyPr anchorCtr="0" anchor="t" bIns="34275" lIns="68575" spcFirstLastPara="1" rIns="68575" wrap="square" tIns="34275">
            <a:noAutofit/>
          </a:bodyPr>
          <a:lstStyle/>
          <a:p>
            <a:pPr indent="0" lvl="0" marL="0" marR="0" rtl="0" algn="just">
              <a:lnSpc>
                <a:spcPct val="100000"/>
              </a:lnSpc>
              <a:spcBef>
                <a:spcPts val="0"/>
              </a:spcBef>
              <a:spcAft>
                <a:spcPts val="0"/>
              </a:spcAft>
              <a:buClr>
                <a:schemeClr val="dk1"/>
              </a:buClr>
              <a:buSzPts val="1100"/>
              <a:buFont typeface="Arial"/>
              <a:buNone/>
            </a:pPr>
            <a:r>
              <a:rPr b="1" lang="en" sz="1400">
                <a:solidFill>
                  <a:srgbClr val="000000"/>
                </a:solidFill>
                <a:latin typeface="Titillium Web"/>
                <a:ea typeface="Titillium Web"/>
                <a:cs typeface="Titillium Web"/>
                <a:sym typeface="Titillium Web"/>
              </a:rPr>
              <a:t>Government funded (DIETs, IASEs, Aided) institutions perform better than self financed institutions</a:t>
            </a:r>
            <a:r>
              <a:rPr b="1" baseline="30000" lang="en" sz="1400">
                <a:solidFill>
                  <a:srgbClr val="000000"/>
                </a:solidFill>
                <a:latin typeface="Titillium Web"/>
                <a:ea typeface="Titillium Web"/>
                <a:cs typeface="Titillium Web"/>
                <a:sym typeface="Titillium Web"/>
              </a:rPr>
              <a:t>(d)</a:t>
            </a:r>
            <a:endParaRPr b="1" baseline="30000" sz="1400">
              <a:solidFill>
                <a:srgbClr val="000000"/>
              </a:solidFill>
              <a:latin typeface="Titillium Web"/>
              <a:ea typeface="Titillium Web"/>
              <a:cs typeface="Titillium Web"/>
              <a:sym typeface="Titillium Web"/>
            </a:endParaRPr>
          </a:p>
          <a:p>
            <a:pPr indent="0" lvl="0" marL="0" rtl="0" algn="l">
              <a:spcBef>
                <a:spcPts val="800"/>
              </a:spcBef>
              <a:spcAft>
                <a:spcPts val="0"/>
              </a:spcAft>
              <a:buNone/>
            </a:pPr>
            <a:r>
              <a:rPr lang="en" sz="1200">
                <a:solidFill>
                  <a:srgbClr val="000000"/>
                </a:solidFill>
                <a:latin typeface="Titillium Web"/>
                <a:ea typeface="Titillium Web"/>
                <a:cs typeface="Titillium Web"/>
                <a:sym typeface="Titillium Web"/>
              </a:rPr>
              <a:t>Paper 1: DIETs 59% applicants </a:t>
            </a:r>
            <a:r>
              <a:rPr lang="en" sz="1200">
                <a:solidFill>
                  <a:srgbClr val="000000"/>
                </a:solidFill>
                <a:latin typeface="Titillium Web"/>
                <a:ea typeface="Titillium Web"/>
                <a:cs typeface="Titillium Web"/>
                <a:sym typeface="Titillium Web"/>
              </a:rPr>
              <a:t>qualify</a:t>
            </a:r>
            <a:r>
              <a:rPr lang="en" sz="1200">
                <a:solidFill>
                  <a:srgbClr val="000000"/>
                </a:solidFill>
                <a:latin typeface="Titillium Web"/>
                <a:ea typeface="Titillium Web"/>
                <a:cs typeface="Titillium Web"/>
                <a:sym typeface="Titillium Web"/>
              </a:rPr>
              <a:t> (mean performance: 86/150); Self financed: 31% qualify (mean performance: 77/150). More than 50% qualify in 100% DIETs; only in 7% D.El.Ed colleges, more than 50% students </a:t>
            </a:r>
            <a:r>
              <a:rPr lang="en" sz="1200">
                <a:solidFill>
                  <a:srgbClr val="000000"/>
                </a:solidFill>
                <a:latin typeface="Titillium Web"/>
                <a:ea typeface="Titillium Web"/>
                <a:cs typeface="Titillium Web"/>
                <a:sym typeface="Titillium Web"/>
              </a:rPr>
              <a:t>qualify</a:t>
            </a:r>
            <a:r>
              <a:rPr lang="en" sz="1200">
                <a:solidFill>
                  <a:srgbClr val="000000"/>
                </a:solidFill>
                <a:latin typeface="Titillium Web"/>
                <a:ea typeface="Titillium Web"/>
                <a:cs typeface="Titillium Web"/>
                <a:sym typeface="Titillium Web"/>
              </a:rPr>
              <a:t>.</a:t>
            </a:r>
            <a:endParaRPr sz="1200">
              <a:solidFill>
                <a:srgbClr val="000000"/>
              </a:solidFill>
              <a:latin typeface="Titillium Web"/>
              <a:ea typeface="Titillium Web"/>
              <a:cs typeface="Titillium Web"/>
              <a:sym typeface="Titillium Web"/>
            </a:endParaRPr>
          </a:p>
          <a:p>
            <a:pPr indent="0" lvl="0" marL="0" rtl="0" algn="l">
              <a:spcBef>
                <a:spcPts val="800"/>
              </a:spcBef>
              <a:spcAft>
                <a:spcPts val="0"/>
              </a:spcAft>
              <a:buNone/>
            </a:pPr>
            <a:r>
              <a:t/>
            </a:r>
            <a:endParaRPr sz="1500">
              <a:solidFill>
                <a:srgbClr val="000000"/>
              </a:solidFill>
              <a:latin typeface="Titillium Web"/>
              <a:ea typeface="Titillium Web"/>
              <a:cs typeface="Titillium Web"/>
              <a:sym typeface="Titillium Web"/>
            </a:endParaRPr>
          </a:p>
        </p:txBody>
      </p:sp>
      <p:sp>
        <p:nvSpPr>
          <p:cNvPr id="217" name="Google Shape;217;p28"/>
          <p:cNvSpPr txBox="1"/>
          <p:nvPr>
            <p:ph idx="1" type="body"/>
          </p:nvPr>
        </p:nvSpPr>
        <p:spPr>
          <a:xfrm>
            <a:off x="289200" y="2090600"/>
            <a:ext cx="5766600" cy="1048800"/>
          </a:xfrm>
          <a:prstGeom prst="rect">
            <a:avLst/>
          </a:prstGeom>
          <a:noFill/>
          <a:ln cap="flat" cmpd="sng" w="9525">
            <a:solidFill>
              <a:srgbClr val="283583"/>
            </a:solidFill>
            <a:prstDash val="solid"/>
            <a:round/>
            <a:headEnd len="sm" w="sm" type="none"/>
            <a:tailEnd len="sm" w="sm" type="none"/>
          </a:ln>
        </p:spPr>
        <p:txBody>
          <a:bodyPr anchorCtr="0" anchor="t" bIns="34275" lIns="68575" spcFirstLastPara="1" rIns="68575" wrap="square" tIns="34275">
            <a:noAutofit/>
          </a:bodyPr>
          <a:lstStyle/>
          <a:p>
            <a:pPr indent="0" lvl="0" marL="0" rtl="0" algn="l">
              <a:spcBef>
                <a:spcPts val="800"/>
              </a:spcBef>
              <a:spcAft>
                <a:spcPts val="0"/>
              </a:spcAft>
              <a:buNone/>
            </a:pPr>
            <a:r>
              <a:rPr b="1" lang="en" sz="1500">
                <a:solidFill>
                  <a:srgbClr val="000000"/>
                </a:solidFill>
                <a:latin typeface="Titillium Web"/>
                <a:ea typeface="Titillium Web"/>
                <a:cs typeface="Titillium Web"/>
                <a:sym typeface="Titillium Web"/>
              </a:rPr>
              <a:t>Quality is a Matter of Concern</a:t>
            </a:r>
            <a:r>
              <a:rPr b="1" baseline="30000" lang="en" sz="1500">
                <a:solidFill>
                  <a:srgbClr val="000000"/>
                </a:solidFill>
                <a:latin typeface="Titillium Web"/>
                <a:ea typeface="Titillium Web"/>
                <a:cs typeface="Titillium Web"/>
                <a:sym typeface="Titillium Web"/>
              </a:rPr>
              <a:t>(d)</a:t>
            </a:r>
            <a:r>
              <a:rPr b="1" lang="en" sz="1500">
                <a:solidFill>
                  <a:srgbClr val="000000"/>
                </a:solidFill>
                <a:latin typeface="Titillium Web"/>
                <a:ea typeface="Titillium Web"/>
                <a:cs typeface="Titillium Web"/>
                <a:sym typeface="Titillium Web"/>
              </a:rPr>
              <a:t>.</a:t>
            </a:r>
            <a:endParaRPr b="1" sz="1500">
              <a:solidFill>
                <a:srgbClr val="000000"/>
              </a:solidFill>
              <a:latin typeface="Titillium Web"/>
              <a:ea typeface="Titillium Web"/>
              <a:cs typeface="Titillium Web"/>
              <a:sym typeface="Titillium Web"/>
            </a:endParaRPr>
          </a:p>
          <a:p>
            <a:pPr indent="-304800" lvl="0" marL="457200" marR="0" rtl="0" algn="l">
              <a:lnSpc>
                <a:spcPct val="90000"/>
              </a:lnSpc>
              <a:spcBef>
                <a:spcPts val="800"/>
              </a:spcBef>
              <a:spcAft>
                <a:spcPts val="0"/>
              </a:spcAft>
              <a:buClr>
                <a:srgbClr val="000000"/>
              </a:buClr>
              <a:buSzPts val="1200"/>
              <a:buFont typeface="Titillium Web"/>
              <a:buChar char="●"/>
            </a:pPr>
            <a:r>
              <a:rPr lang="en" sz="1200">
                <a:solidFill>
                  <a:srgbClr val="000000"/>
                </a:solidFill>
                <a:latin typeface="Titillium Web"/>
                <a:ea typeface="Titillium Web"/>
                <a:cs typeface="Titillium Web"/>
                <a:sym typeface="Titillium Web"/>
              </a:rPr>
              <a:t>Overall lower scores in TET. (only 15% score more than 60% on the test).</a:t>
            </a:r>
            <a:endParaRPr sz="1200">
              <a:solidFill>
                <a:srgbClr val="000000"/>
              </a:solidFill>
              <a:latin typeface="Titillium Web"/>
              <a:ea typeface="Titillium Web"/>
              <a:cs typeface="Titillium Web"/>
              <a:sym typeface="Titillium Web"/>
            </a:endParaRPr>
          </a:p>
          <a:p>
            <a:pPr indent="-304800" lvl="0" marL="457200" rtl="0" algn="l">
              <a:spcBef>
                <a:spcPts val="0"/>
              </a:spcBef>
              <a:spcAft>
                <a:spcPts val="0"/>
              </a:spcAft>
              <a:buClr>
                <a:srgbClr val="000000"/>
              </a:buClr>
              <a:buSzPts val="1200"/>
              <a:buFont typeface="Titillium Web"/>
              <a:buChar char="●"/>
            </a:pPr>
            <a:r>
              <a:rPr lang="en" sz="1200">
                <a:solidFill>
                  <a:srgbClr val="000000"/>
                </a:solidFill>
                <a:latin typeface="Titillium Web"/>
                <a:ea typeface="Titillium Web"/>
                <a:cs typeface="Titillium Web"/>
                <a:sym typeface="Titillium Web"/>
              </a:rPr>
              <a:t>Low mathematics subject knowledge competence , and low proficiency in </a:t>
            </a:r>
            <a:br>
              <a:rPr lang="en" sz="1200">
                <a:solidFill>
                  <a:srgbClr val="000000"/>
                </a:solidFill>
                <a:latin typeface="Titillium Web"/>
                <a:ea typeface="Titillium Web"/>
                <a:cs typeface="Titillium Web"/>
                <a:sym typeface="Titillium Web"/>
              </a:rPr>
            </a:br>
            <a:r>
              <a:rPr lang="en" sz="1200">
                <a:solidFill>
                  <a:srgbClr val="000000"/>
                </a:solidFill>
                <a:latin typeface="Titillium Web"/>
                <a:ea typeface="Titillium Web"/>
                <a:cs typeface="Titillium Web"/>
                <a:sym typeface="Titillium Web"/>
              </a:rPr>
              <a:t>regional language in primary school teachers; Undersupply of language and social science teachers qualifying TET.</a:t>
            </a:r>
            <a:endParaRPr sz="1200">
              <a:solidFill>
                <a:srgbClr val="000000"/>
              </a:solidFill>
            </a:endParaRPr>
          </a:p>
        </p:txBody>
      </p:sp>
      <p:sp>
        <p:nvSpPr>
          <p:cNvPr id="218" name="Google Shape;218;p28"/>
          <p:cNvSpPr txBox="1"/>
          <p:nvPr>
            <p:ph idx="1" type="body"/>
          </p:nvPr>
        </p:nvSpPr>
        <p:spPr>
          <a:xfrm>
            <a:off x="289200" y="3192900"/>
            <a:ext cx="5766600" cy="335400"/>
          </a:xfrm>
          <a:prstGeom prst="rect">
            <a:avLst/>
          </a:prstGeom>
          <a:noFill/>
          <a:ln cap="flat" cmpd="sng" w="9525">
            <a:solidFill>
              <a:srgbClr val="283583"/>
            </a:solidFill>
            <a:prstDash val="solid"/>
            <a:round/>
            <a:headEnd len="sm" w="sm" type="none"/>
            <a:tailEnd len="sm" w="sm" type="none"/>
          </a:ln>
        </p:spPr>
        <p:txBody>
          <a:bodyPr anchorCtr="0" anchor="t" bIns="34275" lIns="68575" spcFirstLastPara="1" rIns="68575" wrap="square" tIns="34275">
            <a:normAutofit/>
          </a:bodyPr>
          <a:lstStyle/>
          <a:p>
            <a:pPr indent="0" lvl="0" marL="0" marR="0" rtl="0" algn="l">
              <a:lnSpc>
                <a:spcPct val="90000"/>
              </a:lnSpc>
              <a:spcBef>
                <a:spcPts val="800"/>
              </a:spcBef>
              <a:spcAft>
                <a:spcPts val="0"/>
              </a:spcAft>
              <a:buNone/>
            </a:pPr>
            <a:r>
              <a:rPr b="1" lang="en" sz="1400">
                <a:solidFill>
                  <a:srgbClr val="000000"/>
                </a:solidFill>
                <a:latin typeface="Titillium Web"/>
                <a:ea typeface="Titillium Web"/>
                <a:cs typeface="Titillium Web"/>
                <a:sym typeface="Titillium Web"/>
              </a:rPr>
              <a:t>Teacher supply over different subject specialisations is uneven.  </a:t>
            </a:r>
            <a:endParaRPr b="1" sz="1400">
              <a:solidFill>
                <a:srgbClr val="000000"/>
              </a:solidFill>
              <a:latin typeface="Titillium Web"/>
              <a:ea typeface="Titillium Web"/>
              <a:cs typeface="Titillium Web"/>
              <a:sym typeface="Titillium Web"/>
            </a:endParaRPr>
          </a:p>
        </p:txBody>
      </p:sp>
      <p:sp>
        <p:nvSpPr>
          <p:cNvPr id="219" name="Google Shape;219;p28"/>
          <p:cNvSpPr txBox="1"/>
          <p:nvPr>
            <p:ph idx="1" type="body"/>
          </p:nvPr>
        </p:nvSpPr>
        <p:spPr>
          <a:xfrm>
            <a:off x="289200" y="3596700"/>
            <a:ext cx="5766600" cy="1170600"/>
          </a:xfrm>
          <a:prstGeom prst="rect">
            <a:avLst/>
          </a:prstGeom>
          <a:noFill/>
          <a:ln cap="flat" cmpd="sng" w="9525">
            <a:solidFill>
              <a:srgbClr val="283583"/>
            </a:solidFill>
            <a:prstDash val="solid"/>
            <a:round/>
            <a:headEnd len="sm" w="sm" type="none"/>
            <a:tailEnd len="sm" w="sm" type="none"/>
          </a:ln>
        </p:spPr>
        <p:txBody>
          <a:bodyPr anchorCtr="0" anchor="t" bIns="34275" lIns="68575" spcFirstLastPara="1" rIns="68575" wrap="square" tIns="34275">
            <a:noAutofit/>
          </a:bodyPr>
          <a:lstStyle/>
          <a:p>
            <a:pPr indent="-304800" lvl="0" marL="457200" marR="0" rtl="0" algn="l">
              <a:lnSpc>
                <a:spcPct val="100000"/>
              </a:lnSpc>
              <a:spcBef>
                <a:spcPts val="800"/>
              </a:spcBef>
              <a:spcAft>
                <a:spcPts val="0"/>
              </a:spcAft>
              <a:buClr>
                <a:srgbClr val="000000"/>
              </a:buClr>
              <a:buSzPts val="1200"/>
              <a:buFont typeface="Titillium Web"/>
              <a:buChar char="●"/>
            </a:pPr>
            <a:r>
              <a:rPr lang="en" sz="1200">
                <a:solidFill>
                  <a:srgbClr val="000000"/>
                </a:solidFill>
                <a:latin typeface="Titillium Web"/>
                <a:ea typeface="Titillium Web"/>
                <a:cs typeface="Titillium Web"/>
                <a:sym typeface="Titillium Web"/>
              </a:rPr>
              <a:t>There are very few </a:t>
            </a:r>
            <a:r>
              <a:rPr lang="en" sz="1200">
                <a:solidFill>
                  <a:srgbClr val="000000"/>
                </a:solidFill>
                <a:latin typeface="Titillium Web"/>
                <a:ea typeface="Titillium Web"/>
                <a:cs typeface="Titillium Web"/>
                <a:sym typeface="Titillium Web"/>
              </a:rPr>
              <a:t>institutions</a:t>
            </a:r>
            <a:r>
              <a:rPr lang="en" sz="1200">
                <a:solidFill>
                  <a:srgbClr val="000000"/>
                </a:solidFill>
                <a:latin typeface="Titillium Web"/>
                <a:ea typeface="Titillium Web"/>
                <a:cs typeface="Titillium Web"/>
                <a:sym typeface="Titillium Web"/>
              </a:rPr>
              <a:t> offering teaching qualifications in art and music. </a:t>
            </a:r>
            <a:endParaRPr sz="1200">
              <a:solidFill>
                <a:srgbClr val="000000"/>
              </a:solidFill>
              <a:latin typeface="Titillium Web"/>
              <a:ea typeface="Titillium Web"/>
              <a:cs typeface="Titillium Web"/>
              <a:sym typeface="Titillium Web"/>
            </a:endParaRPr>
          </a:p>
          <a:p>
            <a:pPr indent="-304800" lvl="0" marL="457200" marR="0" rtl="0" algn="l">
              <a:lnSpc>
                <a:spcPct val="100000"/>
              </a:lnSpc>
              <a:spcBef>
                <a:spcPts val="0"/>
              </a:spcBef>
              <a:spcAft>
                <a:spcPts val="0"/>
              </a:spcAft>
              <a:buClr>
                <a:srgbClr val="000000"/>
              </a:buClr>
              <a:buSzPts val="1200"/>
              <a:buFont typeface="Titillium Web"/>
              <a:buChar char="●"/>
            </a:pPr>
            <a:r>
              <a:rPr lang="en" sz="1200">
                <a:solidFill>
                  <a:srgbClr val="000000"/>
                </a:solidFill>
                <a:latin typeface="Titillium Web"/>
                <a:ea typeface="Titillium Web"/>
                <a:cs typeface="Titillium Web"/>
                <a:sym typeface="Titillium Web"/>
              </a:rPr>
              <a:t>North East lacks sufficient </a:t>
            </a:r>
            <a:r>
              <a:rPr lang="en" sz="1200">
                <a:solidFill>
                  <a:srgbClr val="000000"/>
                </a:solidFill>
                <a:latin typeface="Titillium Web"/>
                <a:ea typeface="Titillium Web"/>
                <a:cs typeface="Titillium Web"/>
                <a:sym typeface="Titillium Web"/>
              </a:rPr>
              <a:t>institutions</a:t>
            </a:r>
            <a:r>
              <a:rPr lang="en" sz="1200">
                <a:solidFill>
                  <a:srgbClr val="000000"/>
                </a:solidFill>
                <a:latin typeface="Titillium Web"/>
                <a:ea typeface="Titillium Web"/>
                <a:cs typeface="Titillium Web"/>
                <a:sym typeface="Titillium Web"/>
              </a:rPr>
              <a:t> for special education teacher education. </a:t>
            </a:r>
            <a:endParaRPr sz="1200">
              <a:solidFill>
                <a:srgbClr val="000000"/>
              </a:solidFill>
              <a:latin typeface="Titillium Web"/>
              <a:ea typeface="Titillium Web"/>
              <a:cs typeface="Titillium Web"/>
              <a:sym typeface="Titillium Web"/>
            </a:endParaRPr>
          </a:p>
          <a:p>
            <a:pPr indent="-304800" lvl="0" marL="457200" marR="0" rtl="0" algn="l">
              <a:lnSpc>
                <a:spcPct val="100000"/>
              </a:lnSpc>
              <a:spcBef>
                <a:spcPts val="0"/>
              </a:spcBef>
              <a:spcAft>
                <a:spcPts val="0"/>
              </a:spcAft>
              <a:buClr>
                <a:srgbClr val="000000"/>
              </a:buClr>
              <a:buSzPts val="1200"/>
              <a:buFont typeface="Titillium Web"/>
              <a:buChar char="●"/>
            </a:pPr>
            <a:r>
              <a:rPr lang="en" sz="1200">
                <a:solidFill>
                  <a:srgbClr val="000000"/>
                </a:solidFill>
                <a:latin typeface="Titillium Web"/>
                <a:ea typeface="Titillium Web"/>
                <a:cs typeface="Titillium Web"/>
                <a:sym typeface="Titillium Web"/>
              </a:rPr>
              <a:t>Women enrolment in Physical Education programmes is low. </a:t>
            </a:r>
            <a:endParaRPr sz="1200">
              <a:solidFill>
                <a:srgbClr val="000000"/>
              </a:solidFill>
              <a:latin typeface="Titillium Web"/>
              <a:ea typeface="Titillium Web"/>
              <a:cs typeface="Titillium Web"/>
              <a:sym typeface="Titillium Web"/>
            </a:endParaRPr>
          </a:p>
          <a:p>
            <a:pPr indent="-304800" lvl="0" marL="457200" marR="0" rtl="0" algn="l">
              <a:lnSpc>
                <a:spcPct val="100000"/>
              </a:lnSpc>
              <a:spcBef>
                <a:spcPts val="0"/>
              </a:spcBef>
              <a:spcAft>
                <a:spcPts val="0"/>
              </a:spcAft>
              <a:buClr>
                <a:srgbClr val="000000"/>
              </a:buClr>
              <a:buSzPts val="1200"/>
              <a:buFont typeface="Titillium Web"/>
              <a:buChar char="●"/>
            </a:pPr>
            <a:r>
              <a:rPr lang="en" sz="1200">
                <a:solidFill>
                  <a:srgbClr val="000000"/>
                </a:solidFill>
                <a:latin typeface="Titillium Web"/>
                <a:ea typeface="Titillium Web"/>
                <a:cs typeface="Titillium Web"/>
                <a:sym typeface="Titillium Web"/>
              </a:rPr>
              <a:t>Insufficient</a:t>
            </a:r>
            <a:r>
              <a:rPr lang="en" sz="1200">
                <a:solidFill>
                  <a:srgbClr val="000000"/>
                </a:solidFill>
                <a:latin typeface="Titillium Web"/>
                <a:ea typeface="Titillium Web"/>
                <a:cs typeface="Titillium Web"/>
                <a:sym typeface="Titillium Web"/>
              </a:rPr>
              <a:t> men are enrolling in special education. </a:t>
            </a:r>
            <a:endParaRPr sz="1200">
              <a:solidFill>
                <a:srgbClr val="000000"/>
              </a:solidFill>
              <a:latin typeface="Titillium Web"/>
              <a:ea typeface="Titillium Web"/>
              <a:cs typeface="Titillium Web"/>
              <a:sym typeface="Titillium Web"/>
            </a:endParaRPr>
          </a:p>
          <a:p>
            <a:pPr indent="-304800" lvl="0" marL="457200" marR="0" rtl="0" algn="l">
              <a:lnSpc>
                <a:spcPct val="100000"/>
              </a:lnSpc>
              <a:spcBef>
                <a:spcPts val="0"/>
              </a:spcBef>
              <a:spcAft>
                <a:spcPts val="0"/>
              </a:spcAft>
              <a:buClr>
                <a:srgbClr val="000000"/>
              </a:buClr>
              <a:buSzPts val="1200"/>
              <a:buFont typeface="Titillium Web"/>
              <a:buChar char="●"/>
            </a:pPr>
            <a:r>
              <a:rPr lang="en" sz="1200">
                <a:solidFill>
                  <a:srgbClr val="000000"/>
                </a:solidFill>
                <a:latin typeface="Titillium Web"/>
                <a:ea typeface="Titillium Web"/>
                <a:cs typeface="Titillium Web"/>
                <a:sym typeface="Titillium Web"/>
              </a:rPr>
              <a:t>Increase in older aspirants shifting careers (between 15-30% in BEd programmes)</a:t>
            </a:r>
            <a:endParaRPr sz="1300">
              <a:solidFill>
                <a:srgbClr val="000000"/>
              </a:solidFill>
              <a:latin typeface="Titillium Web"/>
              <a:ea typeface="Titillium Web"/>
              <a:cs typeface="Titillium Web"/>
              <a:sym typeface="Titillium Web"/>
            </a:endParaRPr>
          </a:p>
        </p:txBody>
      </p:sp>
      <p:sp>
        <p:nvSpPr>
          <p:cNvPr id="220" name="Google Shape;220;p28"/>
          <p:cNvSpPr txBox="1"/>
          <p:nvPr>
            <p:ph idx="12" type="sldNum"/>
          </p:nvPr>
        </p:nvSpPr>
        <p:spPr>
          <a:xfrm>
            <a:off x="3133950" y="4767275"/>
            <a:ext cx="53817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chemeClr val="dk1"/>
              </a:buClr>
              <a:buSzPts val="1000"/>
              <a:buFont typeface="Arial"/>
              <a:buNone/>
            </a:pPr>
            <a:r>
              <a:rPr i="1" lang="en" sz="900">
                <a:solidFill>
                  <a:schemeClr val="dk1"/>
                </a:solidFill>
              </a:rPr>
              <a:t>(a)UDSIE 2021-22; (b)SOTTTER 23 survey; (c)PLFS 2021-22; (d)TET data from one State A       </a:t>
            </a:r>
            <a:fld id="{00000000-1234-1234-1234-123412341234}" type="slidenum">
              <a:rPr lang="en">
                <a:solidFill>
                  <a:schemeClr val="dk1"/>
                </a:solidFill>
              </a:rPr>
              <a:t>‹#›</a:t>
            </a:fld>
            <a:endParaRPr/>
          </a:p>
        </p:txBody>
      </p:sp>
      <p:pic>
        <p:nvPicPr>
          <p:cNvPr id="221" name="Google Shape;221;p28"/>
          <p:cNvPicPr preferRelativeResize="0"/>
          <p:nvPr/>
        </p:nvPicPr>
        <p:blipFill rotWithShape="1">
          <a:blip r:embed="rId3">
            <a:alphaModFix/>
          </a:blip>
          <a:srcRect b="5627" l="4390" r="4134" t="5618"/>
          <a:stretch/>
        </p:blipFill>
        <p:spPr>
          <a:xfrm>
            <a:off x="7928181" y="0"/>
            <a:ext cx="1215821" cy="727551"/>
          </a:xfrm>
          <a:prstGeom prst="rect">
            <a:avLst/>
          </a:prstGeom>
          <a:noFill/>
          <a:ln>
            <a:noFill/>
          </a:ln>
        </p:spPr>
      </p:pic>
      <p:pic>
        <p:nvPicPr>
          <p:cNvPr id="222" name="Google Shape;222;p28"/>
          <p:cNvPicPr preferRelativeResize="0"/>
          <p:nvPr/>
        </p:nvPicPr>
        <p:blipFill rotWithShape="1">
          <a:blip r:embed="rId4">
            <a:alphaModFix/>
          </a:blip>
          <a:srcRect b="4599" l="2381" r="4239" t="3038"/>
          <a:stretch/>
        </p:blipFill>
        <p:spPr>
          <a:xfrm>
            <a:off x="6085775" y="1150350"/>
            <a:ext cx="2961400" cy="29293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83583"/>
        </a:solidFill>
      </p:bgPr>
    </p:bg>
    <p:spTree>
      <p:nvGrpSpPr>
        <p:cNvPr id="226" name="Shape 226"/>
        <p:cNvGrpSpPr/>
        <p:nvPr/>
      </p:nvGrpSpPr>
      <p:grpSpPr>
        <a:xfrm>
          <a:off x="0" y="0"/>
          <a:ext cx="0" cy="0"/>
          <a:chOff x="0" y="0"/>
          <a:chExt cx="0" cy="0"/>
        </a:xfrm>
      </p:grpSpPr>
      <p:sp>
        <p:nvSpPr>
          <p:cNvPr id="227" name="Google Shape;227;p29"/>
          <p:cNvSpPr txBox="1"/>
          <p:nvPr>
            <p:ph type="title"/>
          </p:nvPr>
        </p:nvSpPr>
        <p:spPr>
          <a:xfrm>
            <a:off x="287350" y="225650"/>
            <a:ext cx="5762100" cy="599100"/>
          </a:xfrm>
          <a:prstGeom prst="rect">
            <a:avLst/>
          </a:prstGeom>
          <a:solidFill>
            <a:srgbClr val="6AA84F"/>
          </a:solidFill>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None/>
            </a:pPr>
            <a:r>
              <a:rPr b="1" lang="en" sz="2820">
                <a:solidFill>
                  <a:schemeClr val="lt1"/>
                </a:solidFill>
                <a:latin typeface="Titillium Web"/>
                <a:ea typeface="Titillium Web"/>
                <a:cs typeface="Titillium Web"/>
                <a:sym typeface="Titillium Web"/>
              </a:rPr>
              <a:t>Call for Action-1</a:t>
            </a:r>
            <a:endParaRPr b="1" sz="2820">
              <a:solidFill>
                <a:schemeClr val="lt1"/>
              </a:solidFill>
              <a:latin typeface="Titillium Web"/>
              <a:ea typeface="Titillium Web"/>
              <a:cs typeface="Titillium Web"/>
              <a:sym typeface="Titillium Web"/>
            </a:endParaRPr>
          </a:p>
        </p:txBody>
      </p:sp>
      <p:sp>
        <p:nvSpPr>
          <p:cNvPr id="228" name="Google Shape;228;p29"/>
          <p:cNvSpPr txBox="1"/>
          <p:nvPr>
            <p:ph idx="1" type="body"/>
          </p:nvPr>
        </p:nvSpPr>
        <p:spPr>
          <a:xfrm>
            <a:off x="711300" y="2665475"/>
            <a:ext cx="7113300" cy="599100"/>
          </a:xfrm>
          <a:prstGeom prst="rect">
            <a:avLst/>
          </a:prstGeom>
          <a:solidFill>
            <a:schemeClr val="lt1"/>
          </a:solidFill>
        </p:spPr>
        <p:txBody>
          <a:bodyPr anchorCtr="0" anchor="t" bIns="34275" lIns="68575" spcFirstLastPara="1" rIns="68575" wrap="square" tIns="34275">
            <a:noAutofit/>
          </a:bodyPr>
          <a:lstStyle/>
          <a:p>
            <a:pPr indent="-330200" lvl="0" marL="457200" rtl="0" algn="l">
              <a:lnSpc>
                <a:spcPct val="115000"/>
              </a:lnSpc>
              <a:spcBef>
                <a:spcPts val="800"/>
              </a:spcBef>
              <a:spcAft>
                <a:spcPts val="0"/>
              </a:spcAft>
              <a:buSzPts val="1600"/>
              <a:buFont typeface="Titillium Web"/>
              <a:buAutoNum type="arabicPeriod" startAt="3"/>
            </a:pPr>
            <a:r>
              <a:rPr lang="en" sz="1600">
                <a:solidFill>
                  <a:schemeClr val="dk1"/>
                </a:solidFill>
                <a:latin typeface="Titillium Web"/>
                <a:ea typeface="Titillium Web"/>
                <a:cs typeface="Titillium Web"/>
                <a:sym typeface="Titillium Web"/>
              </a:rPr>
              <a:t>Improve employment terms and recruitment of physical education, art, music and special education teachers in the system.</a:t>
            </a:r>
            <a:endParaRPr sz="1600">
              <a:solidFill>
                <a:schemeClr val="dk1"/>
              </a:solidFill>
              <a:latin typeface="Titillium Web"/>
              <a:ea typeface="Titillium Web"/>
              <a:cs typeface="Titillium Web"/>
              <a:sym typeface="Titillium Web"/>
            </a:endParaRPr>
          </a:p>
        </p:txBody>
      </p:sp>
      <p:sp>
        <p:nvSpPr>
          <p:cNvPr id="229" name="Google Shape;229;p29"/>
          <p:cNvSpPr txBox="1"/>
          <p:nvPr>
            <p:ph idx="1" type="body"/>
          </p:nvPr>
        </p:nvSpPr>
        <p:spPr>
          <a:xfrm>
            <a:off x="711175" y="1217875"/>
            <a:ext cx="7113300" cy="524100"/>
          </a:xfrm>
          <a:prstGeom prst="rect">
            <a:avLst/>
          </a:prstGeom>
          <a:solidFill>
            <a:schemeClr val="lt1"/>
          </a:solidFill>
        </p:spPr>
        <p:txBody>
          <a:bodyPr anchorCtr="0" anchor="t" bIns="34275" lIns="68575" spcFirstLastPara="1" rIns="68575" wrap="square" tIns="34275">
            <a:noAutofit/>
          </a:bodyPr>
          <a:lstStyle/>
          <a:p>
            <a:pPr indent="-323850" lvl="0" marL="457200" rtl="0" algn="l">
              <a:lnSpc>
                <a:spcPct val="95000"/>
              </a:lnSpc>
              <a:spcBef>
                <a:spcPts val="800"/>
              </a:spcBef>
              <a:spcAft>
                <a:spcPts val="0"/>
              </a:spcAft>
              <a:buSzPts val="1500"/>
              <a:buFont typeface="Titillium Web"/>
              <a:buAutoNum type="arabicPeriod"/>
            </a:pPr>
            <a:r>
              <a:rPr lang="en" sz="1500">
                <a:solidFill>
                  <a:schemeClr val="dk1"/>
                </a:solidFill>
                <a:latin typeface="Titillium Web"/>
                <a:ea typeface="Titillium Web"/>
                <a:cs typeface="Titillium Web"/>
                <a:sym typeface="Titillium Web"/>
              </a:rPr>
              <a:t>Ensure that Primary stage has appropriately qualified teachers </a:t>
            </a:r>
            <a:r>
              <a:rPr lang="en" sz="1500">
                <a:solidFill>
                  <a:schemeClr val="dk1"/>
                </a:solidFill>
                <a:latin typeface="Titillium Web"/>
                <a:ea typeface="Titillium Web"/>
                <a:cs typeface="Titillium Web"/>
                <a:sym typeface="Titillium Web"/>
              </a:rPr>
              <a:t>(</a:t>
            </a:r>
            <a:r>
              <a:rPr lang="en" sz="1500">
                <a:solidFill>
                  <a:schemeClr val="dk1"/>
                </a:solidFill>
                <a:latin typeface="Titillium Web"/>
                <a:ea typeface="Titillium Web"/>
                <a:cs typeface="Titillium Web"/>
                <a:sym typeface="Titillium Web"/>
              </a:rPr>
              <a:t>DEdd/DElEd/BElEd).</a:t>
            </a:r>
            <a:r>
              <a:rPr lang="en" sz="1500">
                <a:latin typeface="Titillium Web"/>
                <a:ea typeface="Titillium Web"/>
                <a:cs typeface="Titillium Web"/>
                <a:sym typeface="Titillium Web"/>
              </a:rPr>
              <a:t>  </a:t>
            </a:r>
            <a:endParaRPr sz="1500">
              <a:solidFill>
                <a:srgbClr val="FF0000"/>
              </a:solidFill>
              <a:latin typeface="Titillium Web"/>
              <a:ea typeface="Titillium Web"/>
              <a:cs typeface="Titillium Web"/>
              <a:sym typeface="Titillium Web"/>
            </a:endParaRPr>
          </a:p>
        </p:txBody>
      </p:sp>
      <p:sp>
        <p:nvSpPr>
          <p:cNvPr id="230" name="Google Shape;230;p29"/>
          <p:cNvSpPr txBox="1"/>
          <p:nvPr>
            <p:ph idx="12" type="sldNum"/>
          </p:nvPr>
        </p:nvSpPr>
        <p:spPr>
          <a:xfrm>
            <a:off x="7505375" y="4767275"/>
            <a:ext cx="10101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1000"/>
              <a:buFont typeface="Arial"/>
              <a:buNone/>
            </a:pPr>
            <a:r>
              <a:rPr lang="en">
                <a:solidFill>
                  <a:schemeClr val="lt1"/>
                </a:solidFill>
              </a:rPr>
              <a:t> </a:t>
            </a:r>
            <a:fld id="{00000000-1234-1234-1234-123412341234}" type="slidenum">
              <a:rPr lang="en">
                <a:solidFill>
                  <a:schemeClr val="lt1"/>
                </a:solidFill>
              </a:rPr>
              <a:t>‹#›</a:t>
            </a:fld>
            <a:endParaRPr>
              <a:solidFill>
                <a:schemeClr val="lt1"/>
              </a:solidFill>
            </a:endParaRPr>
          </a:p>
        </p:txBody>
      </p:sp>
      <p:sp>
        <p:nvSpPr>
          <p:cNvPr id="231" name="Google Shape;231;p29"/>
          <p:cNvSpPr txBox="1"/>
          <p:nvPr>
            <p:ph idx="1" type="body"/>
          </p:nvPr>
        </p:nvSpPr>
        <p:spPr>
          <a:xfrm>
            <a:off x="711300" y="1871475"/>
            <a:ext cx="7113300" cy="664500"/>
          </a:xfrm>
          <a:prstGeom prst="rect">
            <a:avLst/>
          </a:prstGeom>
          <a:solidFill>
            <a:schemeClr val="lt1"/>
          </a:solidFill>
        </p:spPr>
        <p:txBody>
          <a:bodyPr anchorCtr="0" anchor="t" bIns="34275" lIns="68575" spcFirstLastPara="1" rIns="68575" wrap="square" tIns="34275">
            <a:normAutofit fontScale="85000"/>
          </a:bodyPr>
          <a:lstStyle/>
          <a:p>
            <a:pPr indent="-320357" lvl="0" marL="457200" rtl="0" algn="l">
              <a:lnSpc>
                <a:spcPct val="115000"/>
              </a:lnSpc>
              <a:spcBef>
                <a:spcPts val="800"/>
              </a:spcBef>
              <a:spcAft>
                <a:spcPts val="0"/>
              </a:spcAft>
              <a:buSzPct val="94444"/>
              <a:buFont typeface="Titillium Web"/>
              <a:buAutoNum type="arabicPeriod" startAt="2"/>
            </a:pPr>
            <a:r>
              <a:rPr lang="en">
                <a:solidFill>
                  <a:schemeClr val="dk1"/>
                </a:solidFill>
                <a:latin typeface="Titillium Web"/>
                <a:ea typeface="Titillium Web"/>
                <a:cs typeface="Titillium Web"/>
                <a:sym typeface="Titillium Web"/>
              </a:rPr>
              <a:t>More investment needed to improve teacher supply in art, music and special education. Need to enhance employment opportunities and employment terms.</a:t>
            </a:r>
            <a:endParaRPr>
              <a:solidFill>
                <a:schemeClr val="dk1"/>
              </a:solidFill>
              <a:latin typeface="Titillium Web"/>
              <a:ea typeface="Titillium Web"/>
              <a:cs typeface="Titillium Web"/>
              <a:sym typeface="Titillium Web"/>
            </a:endParaRPr>
          </a:p>
        </p:txBody>
      </p:sp>
      <p:sp>
        <p:nvSpPr>
          <p:cNvPr id="232" name="Google Shape;232;p29"/>
          <p:cNvSpPr txBox="1"/>
          <p:nvPr>
            <p:ph idx="1" type="body"/>
          </p:nvPr>
        </p:nvSpPr>
        <p:spPr>
          <a:xfrm>
            <a:off x="711175" y="3394075"/>
            <a:ext cx="7113300" cy="894300"/>
          </a:xfrm>
          <a:prstGeom prst="rect">
            <a:avLst/>
          </a:prstGeom>
          <a:solidFill>
            <a:schemeClr val="lt1"/>
          </a:solidFill>
        </p:spPr>
        <p:txBody>
          <a:bodyPr anchorCtr="0" anchor="t" bIns="34275" lIns="68575" spcFirstLastPara="1" rIns="68575" wrap="square" tIns="34275">
            <a:noAutofit/>
          </a:bodyPr>
          <a:lstStyle/>
          <a:p>
            <a:pPr indent="-330200" lvl="0" marL="457200" rtl="0" algn="l">
              <a:lnSpc>
                <a:spcPct val="115000"/>
              </a:lnSpc>
              <a:spcBef>
                <a:spcPts val="800"/>
              </a:spcBef>
              <a:spcAft>
                <a:spcPts val="0"/>
              </a:spcAft>
              <a:buSzPts val="1600"/>
              <a:buFont typeface="Titillium Web"/>
              <a:buAutoNum type="arabicPeriod" startAt="4"/>
            </a:pPr>
            <a:r>
              <a:rPr lang="en" sz="1600">
                <a:solidFill>
                  <a:schemeClr val="dk1"/>
                </a:solidFill>
                <a:latin typeface="Titillium Web"/>
                <a:ea typeface="Titillium Web"/>
                <a:cs typeface="Titillium Web"/>
                <a:sym typeface="Titillium Web"/>
              </a:rPr>
              <a:t>Improve teacher availability and deployment in rural areas and North East.  Attend to providing of basic amenities, improved working conditions, and incentives to work in difficult to staff areas. </a:t>
            </a:r>
            <a:endParaRPr sz="1600">
              <a:solidFill>
                <a:schemeClr val="dk1"/>
              </a:solidFill>
              <a:latin typeface="Titillium Web"/>
              <a:ea typeface="Titillium Web"/>
              <a:cs typeface="Titillium Web"/>
              <a:sym typeface="Titillium Web"/>
            </a:endParaRPr>
          </a:p>
        </p:txBody>
      </p:sp>
      <p:sp>
        <p:nvSpPr>
          <p:cNvPr id="233" name="Google Shape;233;p29"/>
          <p:cNvSpPr txBox="1"/>
          <p:nvPr>
            <p:ph idx="12" type="sldNum"/>
          </p:nvPr>
        </p:nvSpPr>
        <p:spPr>
          <a:xfrm>
            <a:off x="628650" y="4767275"/>
            <a:ext cx="7886700" cy="273900"/>
          </a:xfrm>
          <a:prstGeom prst="rect">
            <a:avLst/>
          </a:prstGeom>
        </p:spPr>
        <p:txBody>
          <a:bodyPr anchorCtr="0" anchor="ctr" bIns="34275" lIns="68575" spcFirstLastPara="1" rIns="68575" wrap="square" tIns="34275">
            <a:noAutofit/>
          </a:bodyPr>
          <a:lstStyle/>
          <a:p>
            <a:pPr indent="0" lvl="0" marL="457200" rtl="0" algn="r">
              <a:spcBef>
                <a:spcPts val="0"/>
              </a:spcBef>
              <a:spcAft>
                <a:spcPts val="0"/>
              </a:spcAft>
              <a:buNone/>
            </a:pPr>
            <a:r>
              <a:rPr i="1" lang="en" sz="900">
                <a:solidFill>
                  <a:schemeClr val="lt1"/>
                </a:solidFill>
              </a:rPr>
              <a:t>(a)UDSIE 2021-22; (b)SOTTTER 23 survey;  </a:t>
            </a:r>
            <a:r>
              <a:rPr i="1" lang="en" sz="900">
                <a:solidFill>
                  <a:schemeClr val="lt1"/>
                </a:solidFill>
              </a:rPr>
              <a:t>(c)</a:t>
            </a:r>
            <a:r>
              <a:rPr i="1" lang="en" sz="900">
                <a:solidFill>
                  <a:schemeClr val="lt1"/>
                </a:solidFill>
              </a:rPr>
              <a:t>PLFS 2021-22; (d)TET data from one State A       </a:t>
            </a:r>
            <a:fld id="{00000000-1234-1234-1234-123412341234}" type="slidenum">
              <a:rPr b="1" lang="en">
                <a:solidFill>
                  <a:schemeClr val="lt1"/>
                </a:solidFill>
              </a:rPr>
              <a:t>‹#›</a:t>
            </a:fld>
            <a:endParaRPr b="1">
              <a:solidFill>
                <a:schemeClr val="lt1"/>
              </a:solidFill>
            </a:endParaRPr>
          </a:p>
        </p:txBody>
      </p:sp>
      <p:pic>
        <p:nvPicPr>
          <p:cNvPr id="234" name="Google Shape;234;p29"/>
          <p:cNvPicPr preferRelativeResize="0"/>
          <p:nvPr/>
        </p:nvPicPr>
        <p:blipFill rotWithShape="1">
          <a:blip r:embed="rId3">
            <a:alphaModFix/>
          </a:blip>
          <a:srcRect b="8784" l="4871" r="25838" t="20773"/>
          <a:stretch/>
        </p:blipFill>
        <p:spPr>
          <a:xfrm>
            <a:off x="7695402" y="263149"/>
            <a:ext cx="983547" cy="5241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83583"/>
        </a:solidFill>
      </p:bgPr>
    </p:bg>
    <p:spTree>
      <p:nvGrpSpPr>
        <p:cNvPr id="238" name="Shape 238"/>
        <p:cNvGrpSpPr/>
        <p:nvPr/>
      </p:nvGrpSpPr>
      <p:grpSpPr>
        <a:xfrm>
          <a:off x="0" y="0"/>
          <a:ext cx="0" cy="0"/>
          <a:chOff x="0" y="0"/>
          <a:chExt cx="0" cy="0"/>
        </a:xfrm>
      </p:grpSpPr>
      <p:sp>
        <p:nvSpPr>
          <p:cNvPr id="239" name="Google Shape;239;p30"/>
          <p:cNvSpPr txBox="1"/>
          <p:nvPr>
            <p:ph type="title"/>
          </p:nvPr>
        </p:nvSpPr>
        <p:spPr>
          <a:xfrm>
            <a:off x="287350" y="225650"/>
            <a:ext cx="5762100" cy="589800"/>
          </a:xfrm>
          <a:prstGeom prst="rect">
            <a:avLst/>
          </a:prstGeom>
          <a:solidFill>
            <a:srgbClr val="6AA84F"/>
          </a:solidFill>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None/>
            </a:pPr>
            <a:r>
              <a:rPr b="1" lang="en" sz="2820">
                <a:solidFill>
                  <a:schemeClr val="lt1"/>
                </a:solidFill>
                <a:latin typeface="Titillium Web"/>
                <a:ea typeface="Titillium Web"/>
                <a:cs typeface="Titillium Web"/>
                <a:sym typeface="Titillium Web"/>
              </a:rPr>
              <a:t>Call for Action-2</a:t>
            </a:r>
            <a:endParaRPr b="1" sz="2820">
              <a:solidFill>
                <a:schemeClr val="lt1"/>
              </a:solidFill>
              <a:latin typeface="Titillium Web"/>
              <a:ea typeface="Titillium Web"/>
              <a:cs typeface="Titillium Web"/>
              <a:sym typeface="Titillium Web"/>
            </a:endParaRPr>
          </a:p>
        </p:txBody>
      </p:sp>
      <p:sp>
        <p:nvSpPr>
          <p:cNvPr id="240" name="Google Shape;240;p30"/>
          <p:cNvSpPr txBox="1"/>
          <p:nvPr>
            <p:ph idx="1" type="body"/>
          </p:nvPr>
        </p:nvSpPr>
        <p:spPr>
          <a:xfrm>
            <a:off x="711300" y="1252300"/>
            <a:ext cx="7113300" cy="558300"/>
          </a:xfrm>
          <a:prstGeom prst="rect">
            <a:avLst/>
          </a:prstGeom>
          <a:solidFill>
            <a:schemeClr val="lt1"/>
          </a:solidFill>
        </p:spPr>
        <p:txBody>
          <a:bodyPr anchorCtr="0" anchor="t" bIns="34275" lIns="68575" spcFirstLastPara="1" rIns="68575" wrap="square" tIns="34275">
            <a:normAutofit/>
          </a:bodyPr>
          <a:lstStyle/>
          <a:p>
            <a:pPr indent="-323850" lvl="0" marL="457200" rtl="0" algn="l">
              <a:lnSpc>
                <a:spcPct val="95000"/>
              </a:lnSpc>
              <a:spcBef>
                <a:spcPts val="800"/>
              </a:spcBef>
              <a:spcAft>
                <a:spcPts val="0"/>
              </a:spcAft>
              <a:buSzPts val="1500"/>
              <a:buFont typeface="Titillium Web"/>
              <a:buAutoNum type="arabicPeriod" startAt="5"/>
            </a:pPr>
            <a:r>
              <a:rPr lang="en" sz="1500">
                <a:solidFill>
                  <a:schemeClr val="dk1"/>
                </a:solidFill>
                <a:latin typeface="Titillium Web"/>
                <a:ea typeface="Titillium Web"/>
                <a:cs typeface="Titillium Web"/>
                <a:sym typeface="Titillium Web"/>
              </a:rPr>
              <a:t>Regulate to improve employment terms (contract and wages) of teachers in private schools.</a:t>
            </a:r>
            <a:endParaRPr sz="1500">
              <a:solidFill>
                <a:schemeClr val="dk1"/>
              </a:solidFill>
              <a:latin typeface="Titillium Web"/>
              <a:ea typeface="Titillium Web"/>
              <a:cs typeface="Titillium Web"/>
              <a:sym typeface="Titillium Web"/>
            </a:endParaRPr>
          </a:p>
        </p:txBody>
      </p:sp>
      <p:sp>
        <p:nvSpPr>
          <p:cNvPr id="241" name="Google Shape;241;p30"/>
          <p:cNvSpPr txBox="1"/>
          <p:nvPr>
            <p:ph idx="1" type="body"/>
          </p:nvPr>
        </p:nvSpPr>
        <p:spPr>
          <a:xfrm>
            <a:off x="711300" y="2763100"/>
            <a:ext cx="7113300" cy="558300"/>
          </a:xfrm>
          <a:prstGeom prst="rect">
            <a:avLst/>
          </a:prstGeom>
          <a:solidFill>
            <a:schemeClr val="lt1"/>
          </a:solidFill>
        </p:spPr>
        <p:txBody>
          <a:bodyPr anchorCtr="0" anchor="t" bIns="34275" lIns="68575" spcFirstLastPara="1" rIns="68575" wrap="square" tIns="34275">
            <a:noAutofit/>
          </a:bodyPr>
          <a:lstStyle/>
          <a:p>
            <a:pPr indent="-323850" lvl="0" marL="457200" rtl="0" algn="l">
              <a:lnSpc>
                <a:spcPct val="115000"/>
              </a:lnSpc>
              <a:spcBef>
                <a:spcPts val="800"/>
              </a:spcBef>
              <a:spcAft>
                <a:spcPts val="0"/>
              </a:spcAft>
              <a:buSzPts val="1500"/>
              <a:buFont typeface="Titillium Web"/>
              <a:buAutoNum type="arabicPeriod" startAt="7"/>
            </a:pPr>
            <a:r>
              <a:rPr lang="en" sz="1500">
                <a:solidFill>
                  <a:schemeClr val="dk1"/>
                </a:solidFill>
                <a:latin typeface="Titillium Web"/>
                <a:ea typeface="Titillium Web"/>
                <a:cs typeface="Titillium Web"/>
                <a:sym typeface="Titillium Web"/>
              </a:rPr>
              <a:t>Improve p</a:t>
            </a:r>
            <a:r>
              <a:rPr lang="en" sz="1500">
                <a:solidFill>
                  <a:schemeClr val="dk1"/>
                </a:solidFill>
                <a:latin typeface="Titillium Web"/>
                <a:ea typeface="Titillium Web"/>
                <a:cs typeface="Titillium Web"/>
                <a:sym typeface="Titillium Web"/>
              </a:rPr>
              <a:t>rofessional working conditions of government school teachers. </a:t>
            </a:r>
            <a:endParaRPr sz="1500">
              <a:solidFill>
                <a:schemeClr val="dk1"/>
              </a:solidFill>
              <a:latin typeface="Titillium Web"/>
              <a:ea typeface="Titillium Web"/>
              <a:cs typeface="Titillium Web"/>
              <a:sym typeface="Titillium Web"/>
            </a:endParaRPr>
          </a:p>
        </p:txBody>
      </p:sp>
      <p:sp>
        <p:nvSpPr>
          <p:cNvPr id="242" name="Google Shape;242;p30"/>
          <p:cNvSpPr txBox="1"/>
          <p:nvPr>
            <p:ph idx="1" type="body"/>
          </p:nvPr>
        </p:nvSpPr>
        <p:spPr>
          <a:xfrm>
            <a:off x="711300" y="2080750"/>
            <a:ext cx="7113300" cy="491100"/>
          </a:xfrm>
          <a:prstGeom prst="rect">
            <a:avLst/>
          </a:prstGeom>
          <a:solidFill>
            <a:schemeClr val="lt1"/>
          </a:solidFill>
        </p:spPr>
        <p:txBody>
          <a:bodyPr anchorCtr="0" anchor="t" bIns="34275" lIns="68575" spcFirstLastPara="1" rIns="68575" wrap="square" tIns="34275">
            <a:normAutofit/>
          </a:bodyPr>
          <a:lstStyle/>
          <a:p>
            <a:pPr indent="-323850" lvl="0" marL="457200" rtl="0" algn="l">
              <a:lnSpc>
                <a:spcPct val="85000"/>
              </a:lnSpc>
              <a:spcBef>
                <a:spcPts val="800"/>
              </a:spcBef>
              <a:spcAft>
                <a:spcPts val="0"/>
              </a:spcAft>
              <a:buSzPts val="1500"/>
              <a:buFont typeface="Titillium Web"/>
              <a:buAutoNum type="arabicPeriod" startAt="6"/>
            </a:pPr>
            <a:r>
              <a:rPr lang="en" sz="1500">
                <a:solidFill>
                  <a:schemeClr val="dk1"/>
                </a:solidFill>
                <a:latin typeface="Titillium Web"/>
                <a:ea typeface="Titillium Web"/>
                <a:cs typeface="Titillium Web"/>
                <a:sym typeface="Titillium Web"/>
              </a:rPr>
              <a:t>Ensure provision of benefits to teachers in private schools and ECCE, and health benefits for all teachers. </a:t>
            </a:r>
            <a:endParaRPr sz="1500">
              <a:solidFill>
                <a:schemeClr val="dk1"/>
              </a:solidFill>
              <a:latin typeface="Titillium Web"/>
              <a:ea typeface="Titillium Web"/>
              <a:cs typeface="Titillium Web"/>
              <a:sym typeface="Titillium Web"/>
            </a:endParaRPr>
          </a:p>
        </p:txBody>
      </p:sp>
      <p:sp>
        <p:nvSpPr>
          <p:cNvPr id="243" name="Google Shape;243;p30"/>
          <p:cNvSpPr txBox="1"/>
          <p:nvPr>
            <p:ph idx="12" type="sldNum"/>
          </p:nvPr>
        </p:nvSpPr>
        <p:spPr>
          <a:xfrm>
            <a:off x="1959525" y="4767275"/>
            <a:ext cx="65556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1000"/>
              <a:buFont typeface="Arial"/>
              <a:buNone/>
            </a:pPr>
            <a:r>
              <a:rPr i="1" lang="en" sz="900">
                <a:solidFill>
                  <a:schemeClr val="lt1"/>
                </a:solidFill>
              </a:rPr>
              <a:t>(a)UDSIE 2021-22; (b)SOTTTER 23 survey;  (c)PLFS 2021-22; (d)TET data from one State A      </a:t>
            </a:r>
            <a:fld id="{00000000-1234-1234-1234-123412341234}" type="slidenum">
              <a:rPr lang="en">
                <a:solidFill>
                  <a:schemeClr val="lt1"/>
                </a:solidFill>
              </a:rPr>
              <a:t>‹#›</a:t>
            </a:fld>
            <a:endParaRPr>
              <a:solidFill>
                <a:schemeClr val="lt1"/>
              </a:solidFill>
            </a:endParaRPr>
          </a:p>
        </p:txBody>
      </p:sp>
      <p:sp>
        <p:nvSpPr>
          <p:cNvPr id="244" name="Google Shape;244;p30"/>
          <p:cNvSpPr txBox="1"/>
          <p:nvPr/>
        </p:nvSpPr>
        <p:spPr>
          <a:xfrm>
            <a:off x="711300" y="3512650"/>
            <a:ext cx="7113300" cy="657300"/>
          </a:xfrm>
          <a:prstGeom prst="rect">
            <a:avLst/>
          </a:prstGeom>
          <a:solidFill>
            <a:schemeClr val="lt1"/>
          </a:solidFill>
          <a:ln>
            <a:noFill/>
          </a:ln>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Clr>
                <a:schemeClr val="dk1"/>
              </a:buClr>
              <a:buSzPts val="1500"/>
              <a:buFont typeface="Titillium Web"/>
              <a:buAutoNum type="arabicPeriod" startAt="8"/>
            </a:pPr>
            <a:r>
              <a:rPr lang="en" sz="1500">
                <a:solidFill>
                  <a:schemeClr val="dk1"/>
                </a:solidFill>
                <a:latin typeface="Titillium Web"/>
                <a:ea typeface="Titillium Web"/>
                <a:cs typeface="Titillium Web"/>
                <a:sym typeface="Titillium Web"/>
              </a:rPr>
              <a:t>Improve quality of PSTE curriculum for overall rigour and more attention to subject knowledge competence.</a:t>
            </a:r>
            <a:endParaRPr sz="1500">
              <a:solidFill>
                <a:schemeClr val="dk1"/>
              </a:solidFill>
              <a:latin typeface="Titillium Web"/>
              <a:ea typeface="Titillium Web"/>
              <a:cs typeface="Titillium Web"/>
              <a:sym typeface="Titillium Web"/>
            </a:endParaRPr>
          </a:p>
        </p:txBody>
      </p:sp>
      <p:pic>
        <p:nvPicPr>
          <p:cNvPr id="245" name="Google Shape;245;p30"/>
          <p:cNvPicPr preferRelativeResize="0"/>
          <p:nvPr/>
        </p:nvPicPr>
        <p:blipFill rotWithShape="1">
          <a:blip r:embed="rId3">
            <a:alphaModFix/>
          </a:blip>
          <a:srcRect b="8784" l="4871" r="25838" t="20773"/>
          <a:stretch/>
        </p:blipFill>
        <p:spPr>
          <a:xfrm>
            <a:off x="7682827" y="291349"/>
            <a:ext cx="983547" cy="5241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83583"/>
        </a:solidFill>
      </p:bgPr>
    </p:bg>
    <p:spTree>
      <p:nvGrpSpPr>
        <p:cNvPr id="249" name="Shape 249"/>
        <p:cNvGrpSpPr/>
        <p:nvPr/>
      </p:nvGrpSpPr>
      <p:grpSpPr>
        <a:xfrm>
          <a:off x="0" y="0"/>
          <a:ext cx="0" cy="0"/>
          <a:chOff x="0" y="0"/>
          <a:chExt cx="0" cy="0"/>
        </a:xfrm>
      </p:grpSpPr>
      <p:sp>
        <p:nvSpPr>
          <p:cNvPr id="250" name="Google Shape;250;p31"/>
          <p:cNvSpPr txBox="1"/>
          <p:nvPr>
            <p:ph type="title"/>
          </p:nvPr>
        </p:nvSpPr>
        <p:spPr>
          <a:xfrm>
            <a:off x="287350" y="225650"/>
            <a:ext cx="5797200" cy="541200"/>
          </a:xfrm>
          <a:prstGeom prst="rect">
            <a:avLst/>
          </a:prstGeom>
          <a:solidFill>
            <a:srgbClr val="6AA84F"/>
          </a:solidFill>
        </p:spPr>
        <p:txBody>
          <a:bodyPr anchorCtr="0" anchor="ctr" bIns="34275" lIns="68575" spcFirstLastPara="1" rIns="68575" wrap="square" tIns="34275">
            <a:normAutofit/>
          </a:bodyPr>
          <a:lstStyle/>
          <a:p>
            <a:pPr indent="0" lvl="0" marL="0" rtl="0" algn="l">
              <a:spcBef>
                <a:spcPts val="0"/>
              </a:spcBef>
              <a:spcAft>
                <a:spcPts val="0"/>
              </a:spcAft>
              <a:buNone/>
            </a:pPr>
            <a:r>
              <a:rPr b="1" lang="en">
                <a:solidFill>
                  <a:schemeClr val="lt1"/>
                </a:solidFill>
                <a:latin typeface="Titillium Web"/>
                <a:ea typeface="Titillium Web"/>
                <a:cs typeface="Titillium Web"/>
                <a:sym typeface="Titillium Web"/>
              </a:rPr>
              <a:t>Call For Action - 3</a:t>
            </a:r>
            <a:endParaRPr b="1">
              <a:solidFill>
                <a:schemeClr val="lt1"/>
              </a:solidFill>
              <a:latin typeface="Titillium Web"/>
              <a:ea typeface="Titillium Web"/>
              <a:cs typeface="Titillium Web"/>
              <a:sym typeface="Titillium Web"/>
            </a:endParaRPr>
          </a:p>
        </p:txBody>
      </p:sp>
      <p:sp>
        <p:nvSpPr>
          <p:cNvPr id="251" name="Google Shape;251;p31"/>
          <p:cNvSpPr txBox="1"/>
          <p:nvPr>
            <p:ph idx="1" type="body"/>
          </p:nvPr>
        </p:nvSpPr>
        <p:spPr>
          <a:xfrm>
            <a:off x="711300" y="957575"/>
            <a:ext cx="7322400" cy="956700"/>
          </a:xfrm>
          <a:prstGeom prst="rect">
            <a:avLst/>
          </a:prstGeom>
          <a:solidFill>
            <a:schemeClr val="lt1"/>
          </a:solidFill>
        </p:spPr>
        <p:txBody>
          <a:bodyPr anchorCtr="0" anchor="t" bIns="34275" lIns="68575" spcFirstLastPara="1" rIns="68575" wrap="square" tIns="34275">
            <a:noAutofit/>
          </a:bodyPr>
          <a:lstStyle/>
          <a:p>
            <a:pPr indent="-323850" lvl="0" marL="457200" rtl="0" algn="l">
              <a:lnSpc>
                <a:spcPct val="115000"/>
              </a:lnSpc>
              <a:spcBef>
                <a:spcPts val="800"/>
              </a:spcBef>
              <a:spcAft>
                <a:spcPts val="1000"/>
              </a:spcAft>
              <a:buSzPts val="1500"/>
              <a:buFont typeface="Titillium Web"/>
              <a:buAutoNum type="arabicPeriod" startAt="9"/>
            </a:pPr>
            <a:r>
              <a:rPr lang="en" sz="1500">
                <a:solidFill>
                  <a:schemeClr val="dk1"/>
                </a:solidFill>
                <a:latin typeface="Titillium Web"/>
                <a:ea typeface="Titillium Web"/>
                <a:cs typeface="Titillium Web"/>
                <a:sym typeface="Titillium Web"/>
              </a:rPr>
              <a:t>Create innovative new pathways to enter into the profession at later stages:  2-year BEd providing specialisation in primary/preparatory stage and special education, and bridge programmes to move from BEd (secondary) to Primary stage.</a:t>
            </a:r>
            <a:endParaRPr>
              <a:solidFill>
                <a:schemeClr val="dk1"/>
              </a:solidFill>
              <a:latin typeface="Titillium Web"/>
              <a:ea typeface="Titillium Web"/>
              <a:cs typeface="Titillium Web"/>
              <a:sym typeface="Titillium Web"/>
            </a:endParaRPr>
          </a:p>
        </p:txBody>
      </p:sp>
      <p:sp>
        <p:nvSpPr>
          <p:cNvPr id="252" name="Google Shape;252;p31"/>
          <p:cNvSpPr txBox="1"/>
          <p:nvPr>
            <p:ph idx="1" type="body"/>
          </p:nvPr>
        </p:nvSpPr>
        <p:spPr>
          <a:xfrm>
            <a:off x="711300" y="2911125"/>
            <a:ext cx="7322400" cy="859200"/>
          </a:xfrm>
          <a:prstGeom prst="rect">
            <a:avLst/>
          </a:prstGeom>
          <a:solidFill>
            <a:schemeClr val="lt1"/>
          </a:solidFill>
        </p:spPr>
        <p:txBody>
          <a:bodyPr anchorCtr="0" anchor="t" bIns="34275" lIns="68575" spcFirstLastPara="1" rIns="68575" wrap="square" tIns="34275">
            <a:noAutofit/>
          </a:bodyPr>
          <a:lstStyle/>
          <a:p>
            <a:pPr indent="-323850" lvl="0" marL="457200" rtl="0" algn="l">
              <a:lnSpc>
                <a:spcPct val="115000"/>
              </a:lnSpc>
              <a:spcBef>
                <a:spcPts val="800"/>
              </a:spcBef>
              <a:spcAft>
                <a:spcPts val="0"/>
              </a:spcAft>
              <a:buSzPts val="1500"/>
              <a:buFont typeface="Titillium Web"/>
              <a:buAutoNum type="arabicPeriod" startAt="11"/>
            </a:pPr>
            <a:r>
              <a:rPr lang="en" sz="1500">
                <a:solidFill>
                  <a:schemeClr val="dk1"/>
                </a:solidFill>
                <a:latin typeface="Titillium Web"/>
                <a:ea typeface="Titillium Web"/>
                <a:cs typeface="Titillium Web"/>
                <a:sym typeface="Titillium Web"/>
              </a:rPr>
              <a:t>Innovation and scholarship support needed to enhance enrolment of women from ST communities in teacher education, and for women to join physical education teacher education. Enhance enrolment of men in Special Education.</a:t>
            </a:r>
            <a:endParaRPr sz="1500">
              <a:solidFill>
                <a:schemeClr val="dk1"/>
              </a:solidFill>
              <a:latin typeface="Titillium Web"/>
              <a:ea typeface="Titillium Web"/>
              <a:cs typeface="Titillium Web"/>
              <a:sym typeface="Titillium Web"/>
            </a:endParaRPr>
          </a:p>
        </p:txBody>
      </p:sp>
      <p:sp>
        <p:nvSpPr>
          <p:cNvPr id="253" name="Google Shape;253;p31"/>
          <p:cNvSpPr txBox="1"/>
          <p:nvPr>
            <p:ph idx="12" type="sldNum"/>
          </p:nvPr>
        </p:nvSpPr>
        <p:spPr>
          <a:xfrm>
            <a:off x="628650" y="4767275"/>
            <a:ext cx="7886700" cy="273900"/>
          </a:xfrm>
          <a:prstGeom prst="rect">
            <a:avLst/>
          </a:prstGeom>
        </p:spPr>
        <p:txBody>
          <a:bodyPr anchorCtr="0" anchor="ctr" bIns="34275" lIns="68575" spcFirstLastPara="1" rIns="68575" wrap="square" tIns="34275">
            <a:noAutofit/>
          </a:bodyPr>
          <a:lstStyle/>
          <a:p>
            <a:pPr indent="0" lvl="0" marL="457200" rtl="0" algn="r">
              <a:spcBef>
                <a:spcPts val="0"/>
              </a:spcBef>
              <a:spcAft>
                <a:spcPts val="0"/>
              </a:spcAft>
              <a:buNone/>
            </a:pPr>
            <a:r>
              <a:rPr i="1" lang="en" sz="900">
                <a:solidFill>
                  <a:schemeClr val="lt1"/>
                </a:solidFill>
              </a:rPr>
              <a:t>(a)UDSIE 2021-22; (b)SOTTTER 23 </a:t>
            </a:r>
            <a:r>
              <a:rPr i="1" lang="en" sz="900">
                <a:solidFill>
                  <a:schemeClr val="lt1"/>
                </a:solidFill>
              </a:rPr>
              <a:t>survey; </a:t>
            </a:r>
            <a:r>
              <a:rPr i="1" lang="en" sz="900">
                <a:solidFill>
                  <a:schemeClr val="lt1"/>
                </a:solidFill>
              </a:rPr>
              <a:t> </a:t>
            </a:r>
            <a:r>
              <a:rPr i="1" lang="en" sz="900">
                <a:solidFill>
                  <a:schemeClr val="lt1"/>
                </a:solidFill>
              </a:rPr>
              <a:t>(c)</a:t>
            </a:r>
            <a:r>
              <a:rPr i="1" lang="en" sz="900">
                <a:solidFill>
                  <a:schemeClr val="lt1"/>
                </a:solidFill>
              </a:rPr>
              <a:t>PLFS 2021-22; (d)TET data from one State A       </a:t>
            </a:r>
            <a:fld id="{00000000-1234-1234-1234-123412341234}" type="slidenum">
              <a:rPr b="1" lang="en">
                <a:solidFill>
                  <a:schemeClr val="lt1"/>
                </a:solidFill>
              </a:rPr>
              <a:t>‹#›</a:t>
            </a:fld>
            <a:endParaRPr b="1">
              <a:solidFill>
                <a:schemeClr val="lt1"/>
              </a:solidFill>
            </a:endParaRPr>
          </a:p>
        </p:txBody>
      </p:sp>
      <p:sp>
        <p:nvSpPr>
          <p:cNvPr id="254" name="Google Shape;254;p31"/>
          <p:cNvSpPr txBox="1"/>
          <p:nvPr>
            <p:ph idx="1" type="body"/>
          </p:nvPr>
        </p:nvSpPr>
        <p:spPr>
          <a:xfrm>
            <a:off x="711300" y="2103225"/>
            <a:ext cx="7322400" cy="597900"/>
          </a:xfrm>
          <a:prstGeom prst="rect">
            <a:avLst/>
          </a:prstGeom>
          <a:solidFill>
            <a:schemeClr val="lt1"/>
          </a:solidFill>
        </p:spPr>
        <p:txBody>
          <a:bodyPr anchorCtr="0" anchor="t" bIns="34275" lIns="68575" spcFirstLastPara="1" rIns="68575" wrap="square" tIns="34275">
            <a:normAutofit/>
          </a:bodyPr>
          <a:lstStyle/>
          <a:p>
            <a:pPr indent="-323850" lvl="0" marL="457200" rtl="0" algn="l">
              <a:lnSpc>
                <a:spcPct val="115000"/>
              </a:lnSpc>
              <a:spcBef>
                <a:spcPts val="800"/>
              </a:spcBef>
              <a:spcAft>
                <a:spcPts val="0"/>
              </a:spcAft>
              <a:buSzPts val="1500"/>
              <a:buFont typeface="Titillium Web"/>
              <a:buAutoNum type="arabicPeriod" startAt="10"/>
            </a:pPr>
            <a:r>
              <a:rPr lang="en" sz="1500">
                <a:solidFill>
                  <a:schemeClr val="dk1"/>
                </a:solidFill>
                <a:latin typeface="Titillium Web"/>
                <a:ea typeface="Titillium Web"/>
                <a:cs typeface="Titillium Web"/>
                <a:sym typeface="Titillium Web"/>
              </a:rPr>
              <a:t>Increase government funding and support to teacher education overall, and to primary/preparatory teacher preparation in particular.</a:t>
            </a:r>
            <a:endParaRPr sz="1500">
              <a:solidFill>
                <a:schemeClr val="dk1"/>
              </a:solidFill>
              <a:latin typeface="Titillium Web"/>
              <a:ea typeface="Titillium Web"/>
              <a:cs typeface="Titillium Web"/>
              <a:sym typeface="Titillium Web"/>
            </a:endParaRPr>
          </a:p>
        </p:txBody>
      </p:sp>
      <p:sp>
        <p:nvSpPr>
          <p:cNvPr id="255" name="Google Shape;255;p31"/>
          <p:cNvSpPr txBox="1"/>
          <p:nvPr>
            <p:ph idx="1" type="body"/>
          </p:nvPr>
        </p:nvSpPr>
        <p:spPr>
          <a:xfrm>
            <a:off x="715350" y="3943450"/>
            <a:ext cx="7318500" cy="541200"/>
          </a:xfrm>
          <a:prstGeom prst="rect">
            <a:avLst/>
          </a:prstGeom>
          <a:solidFill>
            <a:schemeClr val="lt1"/>
          </a:solidFill>
        </p:spPr>
        <p:txBody>
          <a:bodyPr anchorCtr="0" anchor="t" bIns="34275" lIns="68575" spcFirstLastPara="1" rIns="68575" wrap="square" tIns="34275">
            <a:normAutofit lnSpcReduction="20000"/>
          </a:bodyPr>
          <a:lstStyle/>
          <a:p>
            <a:pPr indent="-330200" lvl="0" marL="457200" rtl="0" algn="l">
              <a:lnSpc>
                <a:spcPct val="115000"/>
              </a:lnSpc>
              <a:spcBef>
                <a:spcPts val="800"/>
              </a:spcBef>
              <a:spcAft>
                <a:spcPts val="0"/>
              </a:spcAft>
              <a:buSzPts val="1600"/>
              <a:buFont typeface="Titillium Web"/>
              <a:buAutoNum type="arabicPeriod" startAt="12"/>
            </a:pPr>
            <a:r>
              <a:rPr lang="en" sz="1600">
                <a:solidFill>
                  <a:schemeClr val="dk1"/>
                </a:solidFill>
                <a:latin typeface="Titillium Web"/>
                <a:ea typeface="Titillium Web"/>
                <a:cs typeface="Titillium Web"/>
                <a:sym typeface="Titillium Web"/>
              </a:rPr>
              <a:t>Increase supply and monitor deployment of mathematics, science and English teachers. Analyse data from DElEd, BEd and TET to monitor trends.</a:t>
            </a:r>
            <a:endParaRPr sz="1600">
              <a:solidFill>
                <a:schemeClr val="dk1"/>
              </a:solidFill>
              <a:latin typeface="Titillium Web"/>
              <a:ea typeface="Titillium Web"/>
              <a:cs typeface="Titillium Web"/>
              <a:sym typeface="Titillium Web"/>
            </a:endParaRPr>
          </a:p>
        </p:txBody>
      </p:sp>
      <p:pic>
        <p:nvPicPr>
          <p:cNvPr id="256" name="Google Shape;256;p31"/>
          <p:cNvPicPr preferRelativeResize="0"/>
          <p:nvPr/>
        </p:nvPicPr>
        <p:blipFill rotWithShape="1">
          <a:blip r:embed="rId3">
            <a:alphaModFix/>
          </a:blip>
          <a:srcRect b="8784" l="4871" r="25838" t="20773"/>
          <a:stretch/>
        </p:blipFill>
        <p:spPr>
          <a:xfrm>
            <a:off x="7789652" y="234199"/>
            <a:ext cx="983547" cy="5241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0" name="Shape 260"/>
        <p:cNvGrpSpPr/>
        <p:nvPr/>
      </p:nvGrpSpPr>
      <p:grpSpPr>
        <a:xfrm>
          <a:off x="0" y="0"/>
          <a:ext cx="0" cy="0"/>
          <a:chOff x="0" y="0"/>
          <a:chExt cx="0" cy="0"/>
        </a:xfrm>
      </p:grpSpPr>
      <p:sp>
        <p:nvSpPr>
          <p:cNvPr id="261" name="Google Shape;261;p32"/>
          <p:cNvSpPr/>
          <p:nvPr/>
        </p:nvSpPr>
        <p:spPr>
          <a:xfrm>
            <a:off x="-20550" y="2174775"/>
            <a:ext cx="9164700" cy="2341800"/>
          </a:xfrm>
          <a:prstGeom prst="rect">
            <a:avLst/>
          </a:prstGeom>
          <a:solidFill>
            <a:srgbClr val="28358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2" name="Google Shape;262;p32"/>
          <p:cNvSpPr/>
          <p:nvPr/>
        </p:nvSpPr>
        <p:spPr>
          <a:xfrm>
            <a:off x="4539175" y="3999675"/>
            <a:ext cx="3261300" cy="3663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3" name="Google Shape;263;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64" name="Google Shape;264;p32"/>
          <p:cNvPicPr preferRelativeResize="0"/>
          <p:nvPr/>
        </p:nvPicPr>
        <p:blipFill>
          <a:blip r:embed="rId3">
            <a:alphaModFix/>
          </a:blip>
          <a:stretch>
            <a:fillRect/>
          </a:stretch>
        </p:blipFill>
        <p:spPr>
          <a:xfrm>
            <a:off x="1556475" y="2233513"/>
            <a:ext cx="2224325" cy="2224325"/>
          </a:xfrm>
          <a:prstGeom prst="rect">
            <a:avLst/>
          </a:prstGeom>
          <a:noFill/>
          <a:ln>
            <a:noFill/>
          </a:ln>
        </p:spPr>
      </p:pic>
      <p:sp>
        <p:nvSpPr>
          <p:cNvPr id="265" name="Google Shape;265;p32"/>
          <p:cNvSpPr txBox="1"/>
          <p:nvPr/>
        </p:nvSpPr>
        <p:spPr>
          <a:xfrm>
            <a:off x="4539175" y="2276199"/>
            <a:ext cx="3521700" cy="159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Titillium Web"/>
                <a:ea typeface="Titillium Web"/>
                <a:cs typeface="Titillium Web"/>
                <a:sym typeface="Titillium Web"/>
              </a:rPr>
              <a:t>CETE (2023). The Right Teacher for Every Child. State of Teachers Teaching and Teacher Education Report for India. Tata Institute of Social Sciences, Mumbai.</a:t>
            </a:r>
            <a:endParaRPr b="1" sz="1800">
              <a:solidFill>
                <a:schemeClr val="lt1"/>
              </a:solidFill>
              <a:latin typeface="Titillium Web"/>
              <a:ea typeface="Titillium Web"/>
              <a:cs typeface="Titillium Web"/>
              <a:sym typeface="Titillium Web"/>
            </a:endParaRPr>
          </a:p>
        </p:txBody>
      </p:sp>
      <p:sp>
        <p:nvSpPr>
          <p:cNvPr id="266" name="Google Shape;266;p32"/>
          <p:cNvSpPr txBox="1"/>
          <p:nvPr/>
        </p:nvSpPr>
        <p:spPr>
          <a:xfrm>
            <a:off x="4583575" y="3939729"/>
            <a:ext cx="34329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1800">
                <a:solidFill>
                  <a:srgbClr val="6AA84F"/>
                </a:solidFill>
                <a:latin typeface="Titillium Web"/>
                <a:ea typeface="Titillium Web"/>
                <a:cs typeface="Titillium Web"/>
                <a:sym typeface="Titillium Web"/>
              </a:rPr>
              <a:t>https://bit.ly/SoTTTER-by-CETE</a:t>
            </a:r>
            <a:endParaRPr b="1" i="1" sz="1800">
              <a:solidFill>
                <a:srgbClr val="6AA84F"/>
              </a:solidFill>
              <a:latin typeface="Titillium Web"/>
              <a:ea typeface="Titillium Web"/>
              <a:cs typeface="Titillium Web"/>
              <a:sym typeface="Titillium Web"/>
            </a:endParaRPr>
          </a:p>
        </p:txBody>
      </p:sp>
      <p:pic>
        <p:nvPicPr>
          <p:cNvPr id="267" name="Google Shape;267;p32"/>
          <p:cNvPicPr preferRelativeResize="0"/>
          <p:nvPr/>
        </p:nvPicPr>
        <p:blipFill rotWithShape="1">
          <a:blip r:embed="rId4">
            <a:alphaModFix/>
          </a:blip>
          <a:srcRect b="8784" l="4871" r="25838" t="20773"/>
          <a:stretch/>
        </p:blipFill>
        <p:spPr>
          <a:xfrm>
            <a:off x="3191775" y="225650"/>
            <a:ext cx="2885275" cy="15374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33"/>
          <p:cNvSpPr txBox="1"/>
          <p:nvPr>
            <p:ph type="title"/>
          </p:nvPr>
        </p:nvSpPr>
        <p:spPr>
          <a:xfrm>
            <a:off x="629000" y="2839650"/>
            <a:ext cx="3051900" cy="706200"/>
          </a:xfrm>
          <a:prstGeom prst="rect">
            <a:avLst/>
          </a:prstGeom>
          <a:noFill/>
          <a:ln>
            <a:noFill/>
          </a:ln>
        </p:spPr>
        <p:txBody>
          <a:bodyPr anchorCtr="0" anchor="t" bIns="68575" lIns="68575" spcFirstLastPara="1" rIns="68575" wrap="square" tIns="68575">
            <a:noAutofit/>
          </a:bodyPr>
          <a:lstStyle/>
          <a:p>
            <a:pPr indent="0" lvl="0" marL="0" rtl="0" algn="ctr">
              <a:lnSpc>
                <a:spcPct val="90000"/>
              </a:lnSpc>
              <a:spcBef>
                <a:spcPts val="0"/>
              </a:spcBef>
              <a:spcAft>
                <a:spcPts val="0"/>
              </a:spcAft>
              <a:buSzPts val="3600"/>
              <a:buNone/>
            </a:pPr>
            <a:r>
              <a:rPr b="1" lang="en" sz="3400">
                <a:latin typeface="EB Garamond"/>
                <a:ea typeface="EB Garamond"/>
                <a:cs typeface="EB Garamond"/>
                <a:sym typeface="EB Garamond"/>
              </a:rPr>
              <a:t>Thank You</a:t>
            </a:r>
            <a:endParaRPr b="1" sz="3400">
              <a:latin typeface="EB Garamond"/>
              <a:ea typeface="EB Garamond"/>
              <a:cs typeface="EB Garamond"/>
              <a:sym typeface="EB Garamond"/>
            </a:endParaRPr>
          </a:p>
        </p:txBody>
      </p:sp>
      <p:sp>
        <p:nvSpPr>
          <p:cNvPr id="273" name="Google Shape;273;p33"/>
          <p:cNvSpPr txBox="1"/>
          <p:nvPr/>
        </p:nvSpPr>
        <p:spPr>
          <a:xfrm>
            <a:off x="443575" y="410825"/>
            <a:ext cx="3540000" cy="6060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sz="1000">
                <a:solidFill>
                  <a:schemeClr val="dk2"/>
                </a:solidFill>
              </a:rPr>
              <a:t>Illustrations on Slide nos 5,8,9,10 &amp; 11 are taken with permission from </a:t>
            </a:r>
            <a:r>
              <a:rPr b="1" lang="en" sz="1000">
                <a:solidFill>
                  <a:schemeClr val="dk2"/>
                </a:solidFill>
              </a:rPr>
              <a:t>Parul and Sharma P (2024) Teachers’ lives and work in South Asia (Bhopal, Eklavya)</a:t>
            </a:r>
            <a:r>
              <a:rPr lang="en" sz="1000">
                <a:solidFill>
                  <a:schemeClr val="dk2"/>
                </a:solidFill>
              </a:rPr>
              <a:t>.</a:t>
            </a:r>
            <a:endParaRPr sz="1000">
              <a:solidFill>
                <a:schemeClr val="dk2"/>
              </a:solidFill>
            </a:endParaRPr>
          </a:p>
        </p:txBody>
      </p:sp>
      <p:pic>
        <p:nvPicPr>
          <p:cNvPr id="274" name="Google Shape;274;p33"/>
          <p:cNvPicPr preferRelativeResize="0"/>
          <p:nvPr/>
        </p:nvPicPr>
        <p:blipFill>
          <a:blip r:embed="rId3">
            <a:alphaModFix/>
          </a:blip>
          <a:stretch>
            <a:fillRect/>
          </a:stretch>
        </p:blipFill>
        <p:spPr>
          <a:xfrm>
            <a:off x="443575" y="1316000"/>
            <a:ext cx="1250888" cy="1250887"/>
          </a:xfrm>
          <a:prstGeom prst="rect">
            <a:avLst/>
          </a:prstGeom>
          <a:noFill/>
          <a:ln>
            <a:noFill/>
          </a:ln>
        </p:spPr>
      </p:pic>
      <p:sp>
        <p:nvSpPr>
          <p:cNvPr id="275" name="Google Shape;275;p33"/>
          <p:cNvSpPr txBox="1"/>
          <p:nvPr/>
        </p:nvSpPr>
        <p:spPr>
          <a:xfrm>
            <a:off x="1656775" y="1350350"/>
            <a:ext cx="2326800" cy="115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dk1"/>
                </a:solidFill>
              </a:rPr>
              <a:t>CETE (2023) The Right Teacher for Every Child. </a:t>
            </a:r>
            <a:r>
              <a:rPr lang="en" sz="1000">
                <a:solidFill>
                  <a:schemeClr val="dk1"/>
                </a:solidFill>
              </a:rPr>
              <a:t>State of Teachers, Teaching and teacher education Report for India. Tata Institute of Social Sciences, Mumbai, INDIA.</a:t>
            </a:r>
            <a:endParaRPr sz="1000">
              <a:solidFill>
                <a:schemeClr val="dk1"/>
              </a:solidFill>
            </a:endParaRPr>
          </a:p>
        </p:txBody>
      </p:sp>
      <p:sp>
        <p:nvSpPr>
          <p:cNvPr id="276" name="Google Shape;276;p33"/>
          <p:cNvSpPr txBox="1"/>
          <p:nvPr/>
        </p:nvSpPr>
        <p:spPr>
          <a:xfrm>
            <a:off x="4543725" y="125"/>
            <a:ext cx="4312800" cy="5143500"/>
          </a:xfrm>
          <a:prstGeom prst="rect">
            <a:avLst/>
          </a:prstGeom>
          <a:solidFill>
            <a:srgbClr val="B6D7A8"/>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500">
              <a:solidFill>
                <a:schemeClr val="dk2"/>
              </a:solidFill>
            </a:endParaRPr>
          </a:p>
        </p:txBody>
      </p:sp>
      <p:pic>
        <p:nvPicPr>
          <p:cNvPr id="277" name="Google Shape;277;p33"/>
          <p:cNvPicPr preferRelativeResize="0"/>
          <p:nvPr/>
        </p:nvPicPr>
        <p:blipFill rotWithShape="1">
          <a:blip r:embed="rId4">
            <a:alphaModFix/>
          </a:blip>
          <a:srcRect b="0" l="436" r="436" t="0"/>
          <a:stretch/>
        </p:blipFill>
        <p:spPr>
          <a:xfrm>
            <a:off x="4543725" y="396450"/>
            <a:ext cx="4312799" cy="4350626"/>
          </a:xfrm>
          <a:prstGeom prst="rect">
            <a:avLst/>
          </a:prstGeom>
          <a:noFill/>
          <a:ln>
            <a:noFill/>
          </a:ln>
        </p:spPr>
      </p:pic>
      <p:pic>
        <p:nvPicPr>
          <p:cNvPr id="278" name="Google Shape;278;p33"/>
          <p:cNvPicPr preferRelativeResize="0"/>
          <p:nvPr/>
        </p:nvPicPr>
        <p:blipFill rotWithShape="1">
          <a:blip r:embed="rId5">
            <a:alphaModFix/>
          </a:blip>
          <a:srcRect b="31007" l="12946" r="12864" t="31011"/>
          <a:stretch/>
        </p:blipFill>
        <p:spPr>
          <a:xfrm>
            <a:off x="287360" y="4230452"/>
            <a:ext cx="752531" cy="268999"/>
          </a:xfrm>
          <a:prstGeom prst="rect">
            <a:avLst/>
          </a:prstGeom>
          <a:noFill/>
          <a:ln>
            <a:noFill/>
          </a:ln>
        </p:spPr>
      </p:pic>
      <p:sp>
        <p:nvSpPr>
          <p:cNvPr id="279" name="Google Shape;279;p33"/>
          <p:cNvSpPr txBox="1"/>
          <p:nvPr/>
        </p:nvSpPr>
        <p:spPr>
          <a:xfrm>
            <a:off x="1044029" y="4141759"/>
            <a:ext cx="21513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1B786E"/>
                </a:solidFill>
                <a:latin typeface="Helvetica Neue"/>
                <a:ea typeface="Helvetica Neue"/>
                <a:cs typeface="Helvetica Neue"/>
                <a:sym typeface="Helvetica Neue"/>
              </a:rPr>
              <a:t>www.tissx.tiss.edu</a:t>
            </a:r>
            <a:endParaRPr b="1" sz="1500">
              <a:solidFill>
                <a:srgbClr val="1B786E"/>
              </a:solidFill>
              <a:latin typeface="Helvetica Neue"/>
              <a:ea typeface="Helvetica Neue"/>
              <a:cs typeface="Helvetica Neue"/>
              <a:sym typeface="Helvetica Neue"/>
            </a:endParaRPr>
          </a:p>
        </p:txBody>
      </p:sp>
      <p:sp>
        <p:nvSpPr>
          <p:cNvPr id="280" name="Google Shape;280;p33"/>
          <p:cNvSpPr txBox="1"/>
          <p:nvPr/>
        </p:nvSpPr>
        <p:spPr>
          <a:xfrm>
            <a:off x="1137450" y="4614610"/>
            <a:ext cx="22251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AF0072"/>
                </a:solidFill>
                <a:latin typeface="Helvetica Neue"/>
                <a:ea typeface="Helvetica Neue"/>
                <a:cs typeface="Helvetica Neue"/>
                <a:sym typeface="Helvetica Neue"/>
              </a:rPr>
              <a:t>https://clixoer.tiss.edu</a:t>
            </a:r>
            <a:endParaRPr b="1" sz="1500">
              <a:solidFill>
                <a:srgbClr val="AF0072"/>
              </a:solidFill>
              <a:latin typeface="Helvetica Neue"/>
              <a:ea typeface="Helvetica Neue"/>
              <a:cs typeface="Helvetica Neue"/>
              <a:sym typeface="Helvetica Neue"/>
            </a:endParaRPr>
          </a:p>
        </p:txBody>
      </p:sp>
      <p:pic>
        <p:nvPicPr>
          <p:cNvPr id="281" name="Google Shape;281;p33"/>
          <p:cNvPicPr preferRelativeResize="0"/>
          <p:nvPr/>
        </p:nvPicPr>
        <p:blipFill>
          <a:blip r:embed="rId6">
            <a:alphaModFix/>
          </a:blip>
          <a:stretch>
            <a:fillRect/>
          </a:stretch>
        </p:blipFill>
        <p:spPr>
          <a:xfrm>
            <a:off x="133125" y="4659650"/>
            <a:ext cx="1061000" cy="247575"/>
          </a:xfrm>
          <a:prstGeom prst="rect">
            <a:avLst/>
          </a:prstGeom>
          <a:noFill/>
          <a:ln>
            <a:noFill/>
          </a:ln>
        </p:spPr>
      </p:pic>
      <p:sp>
        <p:nvSpPr>
          <p:cNvPr id="282" name="Google Shape;282;p33"/>
          <p:cNvSpPr txBox="1"/>
          <p:nvPr/>
        </p:nvSpPr>
        <p:spPr>
          <a:xfrm>
            <a:off x="247075" y="3690800"/>
            <a:ext cx="3509100" cy="3936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b="1" lang="en" sz="1000">
                <a:solidFill>
                  <a:schemeClr val="dk1"/>
                </a:solidFill>
              </a:rPr>
              <a:t>Follow us on all social media @cete_tiss and educational websites</a:t>
            </a:r>
            <a:endParaRPr sz="1000">
              <a:solidFill>
                <a:schemeClr val="dk1"/>
              </a:solidFill>
            </a:endParaRPr>
          </a:p>
        </p:txBody>
      </p:sp>
      <p:sp>
        <p:nvSpPr>
          <p:cNvPr id="283" name="Google Shape;283;p33"/>
          <p:cNvSpPr txBox="1"/>
          <p:nvPr/>
        </p:nvSpPr>
        <p:spPr>
          <a:xfrm>
            <a:off x="1656775" y="2180850"/>
            <a:ext cx="2326800" cy="24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1300">
                <a:solidFill>
                  <a:srgbClr val="38761D"/>
                </a:solidFill>
                <a:latin typeface="Titillium Web"/>
                <a:ea typeface="Titillium Web"/>
                <a:cs typeface="Titillium Web"/>
                <a:sym typeface="Titillium Web"/>
              </a:rPr>
              <a:t>https://bit.ly/SoTTTER-by-CETE</a:t>
            </a:r>
            <a:endParaRPr b="1" i="1" sz="1300">
              <a:solidFill>
                <a:srgbClr val="38761D"/>
              </a:solidFill>
              <a:latin typeface="Titillium Web"/>
              <a:ea typeface="Titillium Web"/>
              <a:cs typeface="Titillium Web"/>
              <a:sym typeface="Titillium Web"/>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pic>
        <p:nvPicPr>
          <p:cNvPr id="86" name="Google Shape;86;p17"/>
          <p:cNvPicPr preferRelativeResize="0"/>
          <p:nvPr/>
        </p:nvPicPr>
        <p:blipFill>
          <a:blip r:embed="rId3">
            <a:alphaModFix/>
          </a:blip>
          <a:stretch>
            <a:fillRect/>
          </a:stretch>
        </p:blipFill>
        <p:spPr>
          <a:xfrm>
            <a:off x="2753773" y="0"/>
            <a:ext cx="3636455" cy="5143500"/>
          </a:xfrm>
          <a:prstGeom prst="rect">
            <a:avLst/>
          </a:prstGeom>
          <a:noFill/>
          <a:ln>
            <a:noFill/>
          </a:ln>
        </p:spPr>
      </p:pic>
      <p:sp>
        <p:nvSpPr>
          <p:cNvPr id="87" name="Google Shape;87;p17"/>
          <p:cNvSpPr txBox="1"/>
          <p:nvPr>
            <p:ph idx="12" type="sldNum"/>
          </p:nvPr>
        </p:nvSpPr>
        <p:spPr>
          <a:xfrm>
            <a:off x="8588750" y="4663225"/>
            <a:ext cx="335700" cy="285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88" name="Google Shape;88;p17"/>
          <p:cNvPicPr preferRelativeResize="0"/>
          <p:nvPr/>
        </p:nvPicPr>
        <p:blipFill rotWithShape="1">
          <a:blip r:embed="rId4">
            <a:alphaModFix/>
          </a:blip>
          <a:srcRect b="0" l="0" r="47758" t="0"/>
          <a:stretch/>
        </p:blipFill>
        <p:spPr>
          <a:xfrm>
            <a:off x="0" y="1445425"/>
            <a:ext cx="4776899" cy="2116650"/>
          </a:xfrm>
          <a:prstGeom prst="rect">
            <a:avLst/>
          </a:prstGeom>
          <a:noFill/>
          <a:ln>
            <a:noFill/>
          </a:ln>
        </p:spPr>
      </p:pic>
      <p:pic>
        <p:nvPicPr>
          <p:cNvPr id="89" name="Google Shape;89;p17"/>
          <p:cNvPicPr preferRelativeResize="0"/>
          <p:nvPr/>
        </p:nvPicPr>
        <p:blipFill rotWithShape="1">
          <a:blip r:embed="rId4">
            <a:alphaModFix/>
          </a:blip>
          <a:srcRect b="0" l="51883" r="0" t="0"/>
          <a:stretch/>
        </p:blipFill>
        <p:spPr>
          <a:xfrm>
            <a:off x="4744250" y="1445425"/>
            <a:ext cx="4399750" cy="21166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2" presetSubtype="2">
                                  <p:stCondLst>
                                    <p:cond delay="0"/>
                                  </p:stCondLst>
                                  <p:childTnLst>
                                    <p:anim calcmode="lin" valueType="num">
                                      <p:cBhvr additive="base">
                                        <p:cTn dur="1000"/>
                                        <p:tgtEl>
                                          <p:spTgt spid="89"/>
                                        </p:tgtEl>
                                        <p:attrNameLst>
                                          <p:attrName>ppt_x</p:attrName>
                                        </p:attrNameLst>
                                      </p:cBhvr>
                                      <p:tavLst>
                                        <p:tav fmla="" tm="0">
                                          <p:val>
                                            <p:strVal val="#ppt_x"/>
                                          </p:val>
                                        </p:tav>
                                        <p:tav fmla="" tm="100000">
                                          <p:val>
                                            <p:strVal val="#ppt_x+1"/>
                                          </p:val>
                                        </p:tav>
                                      </p:tavLst>
                                    </p:anim>
                                    <p:set>
                                      <p:cBhvr>
                                        <p:cTn dur="1" fill="hold">
                                          <p:stCondLst>
                                            <p:cond delay="1000"/>
                                          </p:stCondLst>
                                        </p:cTn>
                                        <p:tgtEl>
                                          <p:spTgt spid="89"/>
                                        </p:tgtEl>
                                        <p:attrNameLst>
                                          <p:attrName>style.visibility</p:attrName>
                                        </p:attrNameLst>
                                      </p:cBhvr>
                                      <p:to>
                                        <p:strVal val="hidden"/>
                                      </p:to>
                                    </p:set>
                                  </p:childTnLst>
                                </p:cTn>
                              </p:par>
                              <p:par>
                                <p:cTn fill="hold" nodeType="withEffect" presetClass="exit" presetID="2" presetSubtype="8">
                                  <p:stCondLst>
                                    <p:cond delay="0"/>
                                  </p:stCondLst>
                                  <p:childTnLst>
                                    <p:anim calcmode="lin" valueType="num">
                                      <p:cBhvr additive="base">
                                        <p:cTn dur="1000"/>
                                        <p:tgtEl>
                                          <p:spTgt spid="88"/>
                                        </p:tgtEl>
                                        <p:attrNameLst>
                                          <p:attrName>ppt_x</p:attrName>
                                        </p:attrNameLst>
                                      </p:cBhvr>
                                      <p:tavLst>
                                        <p:tav fmla="" tm="0">
                                          <p:val>
                                            <p:strVal val="#ppt_x"/>
                                          </p:val>
                                        </p:tav>
                                        <p:tav fmla="" tm="100000">
                                          <p:val>
                                            <p:strVal val="#ppt_x-1"/>
                                          </p:val>
                                        </p:tav>
                                      </p:tavLst>
                                    </p:anim>
                                    <p:set>
                                      <p:cBhvr>
                                        <p:cTn dur="1" fill="hold">
                                          <p:stCondLst>
                                            <p:cond delay="1000"/>
                                          </p:stCondLst>
                                        </p:cTn>
                                        <p:tgtEl>
                                          <p:spTgt spid="88"/>
                                        </p:tgtEl>
                                        <p:attrNameLst>
                                          <p:attrName>style.visibility</p:attrName>
                                        </p:attrNameLst>
                                      </p:cBhvr>
                                      <p:to>
                                        <p:strVal val="hidden"/>
                                      </p:to>
                                    </p:set>
                                  </p:childTnLst>
                                </p:cTn>
                              </p:par>
                              <p:par>
                                <p:cTn fill="hold" nodeType="withEffect" presetClass="entr" presetID="23" presetSubtype="16">
                                  <p:stCondLst>
                                    <p:cond delay="0"/>
                                  </p:stCondLst>
                                  <p:childTnLst>
                                    <p:set>
                                      <p:cBhvr>
                                        <p:cTn dur="1" fill="hold">
                                          <p:stCondLst>
                                            <p:cond delay="0"/>
                                          </p:stCondLst>
                                        </p:cTn>
                                        <p:tgtEl>
                                          <p:spTgt spid="86"/>
                                        </p:tgtEl>
                                        <p:attrNameLst>
                                          <p:attrName>style.visibility</p:attrName>
                                        </p:attrNameLst>
                                      </p:cBhvr>
                                      <p:to>
                                        <p:strVal val="visible"/>
                                      </p:to>
                                    </p:set>
                                    <p:anim calcmode="lin" valueType="num">
                                      <p:cBhvr additive="base">
                                        <p:cTn dur="1300"/>
                                        <p:tgtEl>
                                          <p:spTgt spid="86"/>
                                        </p:tgtEl>
                                        <p:attrNameLst>
                                          <p:attrName>ppt_w</p:attrName>
                                        </p:attrNameLst>
                                      </p:cBhvr>
                                      <p:tavLst>
                                        <p:tav fmla="" tm="0">
                                          <p:val>
                                            <p:strVal val="0"/>
                                          </p:val>
                                        </p:tav>
                                        <p:tav fmla="" tm="100000">
                                          <p:val>
                                            <p:strVal val="#ppt_w"/>
                                          </p:val>
                                        </p:tav>
                                      </p:tavLst>
                                    </p:anim>
                                    <p:anim calcmode="lin" valueType="num">
                                      <p:cBhvr additive="base">
                                        <p:cTn dur="1300"/>
                                        <p:tgtEl>
                                          <p:spTgt spid="86"/>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3" name="Shape 93"/>
        <p:cNvGrpSpPr/>
        <p:nvPr/>
      </p:nvGrpSpPr>
      <p:grpSpPr>
        <a:xfrm>
          <a:off x="0" y="0"/>
          <a:ext cx="0" cy="0"/>
          <a:chOff x="0" y="0"/>
          <a:chExt cx="0" cy="0"/>
        </a:xfrm>
      </p:grpSpPr>
      <p:pic>
        <p:nvPicPr>
          <p:cNvPr id="94" name="Google Shape;94;p18"/>
          <p:cNvPicPr preferRelativeResize="0"/>
          <p:nvPr/>
        </p:nvPicPr>
        <p:blipFill rotWithShape="1">
          <a:blip r:embed="rId4">
            <a:alphaModFix/>
          </a:blip>
          <a:srcRect b="5627" l="0" r="0" t="5618"/>
          <a:stretch/>
        </p:blipFill>
        <p:spPr>
          <a:xfrm>
            <a:off x="0" y="0"/>
            <a:ext cx="2253128" cy="1233275"/>
          </a:xfrm>
          <a:prstGeom prst="rect">
            <a:avLst/>
          </a:prstGeom>
          <a:noFill/>
          <a:ln>
            <a:noFill/>
          </a:ln>
        </p:spPr>
      </p:pic>
      <p:sp>
        <p:nvSpPr>
          <p:cNvPr id="95" name="Google Shape;95;p18"/>
          <p:cNvSpPr/>
          <p:nvPr/>
        </p:nvSpPr>
        <p:spPr>
          <a:xfrm>
            <a:off x="2175" y="3386225"/>
            <a:ext cx="9144000" cy="565500"/>
          </a:xfrm>
          <a:prstGeom prst="rect">
            <a:avLst/>
          </a:prstGeom>
          <a:solidFill>
            <a:srgbClr val="6AA84F"/>
          </a:solid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457200" rtl="0" algn="l">
              <a:spcBef>
                <a:spcPts val="800"/>
              </a:spcBef>
              <a:spcAft>
                <a:spcPts val="0"/>
              </a:spcAft>
              <a:buClr>
                <a:schemeClr val="dk1"/>
              </a:buClr>
              <a:buSzPts val="1100"/>
              <a:buFont typeface="Arial"/>
              <a:buNone/>
            </a:pPr>
            <a:r>
              <a:rPr b="1" lang="en" sz="2800">
                <a:solidFill>
                  <a:schemeClr val="lt1"/>
                </a:solidFill>
                <a:latin typeface="Helvetica Neue"/>
                <a:ea typeface="Helvetica Neue"/>
                <a:cs typeface="Helvetica Neue"/>
                <a:sym typeface="Helvetica Neue"/>
              </a:rPr>
              <a:t>The Right Teacher for Every Child </a:t>
            </a:r>
            <a:endParaRPr b="1"/>
          </a:p>
        </p:txBody>
      </p:sp>
      <p:sp>
        <p:nvSpPr>
          <p:cNvPr id="96" name="Google Shape;96;p18"/>
          <p:cNvSpPr/>
          <p:nvPr/>
        </p:nvSpPr>
        <p:spPr>
          <a:xfrm>
            <a:off x="2175" y="3951725"/>
            <a:ext cx="9144000" cy="1191900"/>
          </a:xfrm>
          <a:prstGeom prst="rect">
            <a:avLst/>
          </a:prstGeom>
          <a:solidFill>
            <a:srgbClr val="283583"/>
          </a:solidFill>
          <a:ln cap="flat" cmpd="sng" w="9525">
            <a:solidFill>
              <a:srgbClr val="283583"/>
            </a:solidFill>
            <a:prstDash val="solid"/>
            <a:round/>
            <a:headEnd len="sm" w="sm" type="none"/>
            <a:tailEnd len="sm" w="sm" type="none"/>
          </a:ln>
        </p:spPr>
        <p:txBody>
          <a:bodyPr anchorCtr="0" anchor="ctr" bIns="91425" lIns="91425" spcFirstLastPara="1" rIns="91425" wrap="square" tIns="91425">
            <a:noAutofit/>
          </a:bodyPr>
          <a:lstStyle/>
          <a:p>
            <a:pPr indent="457200" lvl="0" marL="0" rtl="0" algn="l">
              <a:spcBef>
                <a:spcPts val="800"/>
              </a:spcBef>
              <a:spcAft>
                <a:spcPts val="0"/>
              </a:spcAft>
              <a:buNone/>
            </a:pPr>
            <a:r>
              <a:rPr lang="en" sz="2800">
                <a:solidFill>
                  <a:schemeClr val="lt1"/>
                </a:solidFill>
                <a:latin typeface="Helvetica Neue"/>
                <a:ea typeface="Helvetica Neue"/>
                <a:cs typeface="Helvetica Neue"/>
                <a:sym typeface="Helvetica Neue"/>
              </a:rPr>
              <a:t>S</a:t>
            </a:r>
            <a:r>
              <a:rPr lang="en" sz="2800">
                <a:solidFill>
                  <a:schemeClr val="lt1"/>
                </a:solidFill>
                <a:latin typeface="Helvetica Neue"/>
                <a:ea typeface="Helvetica Neue"/>
                <a:cs typeface="Helvetica Neue"/>
                <a:sym typeface="Helvetica Neue"/>
              </a:rPr>
              <a:t>tate of Teachers, Teaching and Teacher</a:t>
            </a:r>
            <a:endParaRPr sz="2800">
              <a:solidFill>
                <a:schemeClr val="lt1"/>
              </a:solidFill>
              <a:latin typeface="Helvetica Neue"/>
              <a:ea typeface="Helvetica Neue"/>
              <a:cs typeface="Helvetica Neue"/>
              <a:sym typeface="Helvetica Neue"/>
            </a:endParaRPr>
          </a:p>
          <a:p>
            <a:pPr indent="457200" lvl="0" marL="0" rtl="0" algn="l">
              <a:spcBef>
                <a:spcPts val="800"/>
              </a:spcBef>
              <a:spcAft>
                <a:spcPts val="0"/>
              </a:spcAft>
              <a:buNone/>
            </a:pPr>
            <a:r>
              <a:rPr lang="en" sz="2800">
                <a:solidFill>
                  <a:schemeClr val="lt1"/>
                </a:solidFill>
                <a:latin typeface="Helvetica Neue"/>
                <a:ea typeface="Helvetica Neue"/>
                <a:cs typeface="Helvetica Neue"/>
                <a:sym typeface="Helvetica Neue"/>
              </a:rPr>
              <a:t>Education Report for India</a:t>
            </a:r>
            <a:endParaRPr sz="1600">
              <a:solidFill>
                <a:schemeClr val="lt1"/>
              </a:solidFill>
              <a:latin typeface="Calibri"/>
              <a:ea typeface="Calibri"/>
              <a:cs typeface="Calibri"/>
              <a:sym typeface="Calibri"/>
            </a:endParaRPr>
          </a:p>
          <a:p>
            <a:pPr indent="0" lvl="0" marL="0" rtl="0" algn="ctr">
              <a:spcBef>
                <a:spcPts val="0"/>
              </a:spcBef>
              <a:spcAft>
                <a:spcPts val="800"/>
              </a:spcAft>
              <a:buClr>
                <a:schemeClr val="dk1"/>
              </a:buClr>
              <a:buSzPts val="1100"/>
              <a:buFont typeface="Arial"/>
              <a:buNone/>
            </a:pPr>
            <a:r>
              <a:t/>
            </a:r>
            <a:endParaRPr>
              <a:latin typeface="Helvetica Neue"/>
              <a:ea typeface="Helvetica Neue"/>
              <a:cs typeface="Helvetica Neue"/>
              <a:sym typeface="Helvetica Neue"/>
            </a:endParaRPr>
          </a:p>
        </p:txBody>
      </p:sp>
      <p:sp>
        <p:nvSpPr>
          <p:cNvPr id="97" name="Google Shape;97;p18"/>
          <p:cNvSpPr/>
          <p:nvPr/>
        </p:nvSpPr>
        <p:spPr>
          <a:xfrm>
            <a:off x="7070400" y="3660350"/>
            <a:ext cx="1283100" cy="1233300"/>
          </a:xfrm>
          <a:prstGeom prst="ellipse">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800"/>
              </a:spcBef>
              <a:spcAft>
                <a:spcPts val="0"/>
              </a:spcAft>
              <a:buNone/>
            </a:pPr>
            <a:r>
              <a:rPr b="1" lang="en" sz="2700">
                <a:solidFill>
                  <a:schemeClr val="lt1"/>
                </a:solidFill>
                <a:latin typeface="Calibri"/>
                <a:ea typeface="Calibri"/>
                <a:cs typeface="Calibri"/>
                <a:sym typeface="Calibri"/>
              </a:rPr>
              <a:t>2023</a:t>
            </a:r>
            <a:endParaRPr b="1" sz="2700">
              <a:solidFill>
                <a:schemeClr val="lt1"/>
              </a:solidFill>
              <a:latin typeface="Calibri"/>
              <a:ea typeface="Calibri"/>
              <a:cs typeface="Calibri"/>
              <a:sym typeface="Calibri"/>
            </a:endParaRPr>
          </a:p>
          <a:p>
            <a:pPr indent="0" lvl="0" marL="133350" marR="0" rtl="0" algn="l">
              <a:lnSpc>
                <a:spcPct val="100000"/>
              </a:lnSpc>
              <a:spcBef>
                <a:spcPts val="800"/>
              </a:spcBef>
              <a:spcAft>
                <a:spcPts val="0"/>
              </a:spcAft>
              <a:buNone/>
            </a:pPr>
            <a:r>
              <a:t/>
            </a:r>
            <a:endParaRPr b="1" sz="1600">
              <a:solidFill>
                <a:schemeClr val="lt1"/>
              </a:solidFill>
              <a:latin typeface="Calibri"/>
              <a:ea typeface="Calibri"/>
              <a:cs typeface="Calibri"/>
              <a:sym typeface="Calibri"/>
            </a:endParaRPr>
          </a:p>
        </p:txBody>
      </p:sp>
      <p:sp>
        <p:nvSpPr>
          <p:cNvPr id="98" name="Google Shape;98;p18"/>
          <p:cNvSpPr txBox="1"/>
          <p:nvPr>
            <p:ph idx="12" type="sldNum"/>
          </p:nvPr>
        </p:nvSpPr>
        <p:spPr>
          <a:xfrm>
            <a:off x="8588750" y="4663225"/>
            <a:ext cx="335700" cy="285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pic>
        <p:nvPicPr>
          <p:cNvPr id="103" name="Google Shape;103;p19"/>
          <p:cNvPicPr preferRelativeResize="0"/>
          <p:nvPr/>
        </p:nvPicPr>
        <p:blipFill>
          <a:blip r:embed="rId3">
            <a:alphaModFix/>
          </a:blip>
          <a:stretch>
            <a:fillRect/>
          </a:stretch>
        </p:blipFill>
        <p:spPr>
          <a:xfrm>
            <a:off x="5331000" y="10"/>
            <a:ext cx="3813000" cy="5392941"/>
          </a:xfrm>
          <a:prstGeom prst="rect">
            <a:avLst/>
          </a:prstGeom>
          <a:noFill/>
          <a:ln>
            <a:noFill/>
          </a:ln>
        </p:spPr>
      </p:pic>
      <p:sp>
        <p:nvSpPr>
          <p:cNvPr id="104" name="Google Shape;104;p19"/>
          <p:cNvSpPr txBox="1"/>
          <p:nvPr>
            <p:ph idx="1" type="body"/>
          </p:nvPr>
        </p:nvSpPr>
        <p:spPr>
          <a:xfrm>
            <a:off x="287500" y="2170825"/>
            <a:ext cx="6576300" cy="2319300"/>
          </a:xfrm>
          <a:prstGeom prst="rect">
            <a:avLst/>
          </a:prstGeom>
          <a:noFill/>
          <a:ln>
            <a:noFill/>
          </a:ln>
        </p:spPr>
        <p:txBody>
          <a:bodyPr anchorCtr="0" anchor="t" bIns="34275" lIns="68575" spcFirstLastPara="1" rIns="68575" wrap="square" tIns="34275">
            <a:noAutofit/>
          </a:bodyPr>
          <a:lstStyle/>
          <a:p>
            <a:pPr indent="0" lvl="0" marL="0" marR="0" rtl="0" algn="l">
              <a:lnSpc>
                <a:spcPct val="115000"/>
              </a:lnSpc>
              <a:spcBef>
                <a:spcPts val="0"/>
              </a:spcBef>
              <a:spcAft>
                <a:spcPts val="0"/>
              </a:spcAft>
              <a:buNone/>
            </a:pPr>
            <a:r>
              <a:rPr lang="en" sz="1400">
                <a:solidFill>
                  <a:schemeClr val="dk1"/>
                </a:solidFill>
                <a:latin typeface="Titillium Web"/>
                <a:ea typeface="Titillium Web"/>
                <a:cs typeface="Titillium Web"/>
                <a:sym typeface="Titillium Web"/>
              </a:rPr>
              <a:t>The </a:t>
            </a:r>
            <a:r>
              <a:rPr b="1" lang="en" sz="1400">
                <a:solidFill>
                  <a:schemeClr val="dk1"/>
                </a:solidFill>
                <a:latin typeface="Titillium Web"/>
                <a:ea typeface="Titillium Web"/>
                <a:cs typeface="Titillium Web"/>
                <a:sym typeface="Titillium Web"/>
              </a:rPr>
              <a:t>Centre of Excellence in Teacher Education </a:t>
            </a:r>
            <a:r>
              <a:rPr lang="en" sz="1400">
                <a:solidFill>
                  <a:schemeClr val="dk1"/>
                </a:solidFill>
                <a:latin typeface="Titillium Web"/>
                <a:ea typeface="Titillium Web"/>
                <a:cs typeface="Titillium Web"/>
                <a:sym typeface="Titillium Web"/>
              </a:rPr>
              <a:t>is an Independent Centre at the Tata Institute of Social Sciences, Mumbai established with </a:t>
            </a:r>
            <a:r>
              <a:rPr b="1" lang="en" sz="1400">
                <a:solidFill>
                  <a:schemeClr val="dk1"/>
                </a:solidFill>
                <a:latin typeface="Titillium Web"/>
                <a:ea typeface="Titillium Web"/>
                <a:cs typeface="Titillium Web"/>
                <a:sym typeface="Titillium Web"/>
              </a:rPr>
              <a:t>seed grants from the Pandit Madan Mohan Malaviya National Mission on Teachers and Teaching, Government of India, and the TATA TRUSTS, and with the TATA TRUSTS as founding partner. </a:t>
            </a:r>
            <a:endParaRPr b="1" sz="1400">
              <a:solidFill>
                <a:schemeClr val="dk1"/>
              </a:solidFill>
              <a:latin typeface="Titillium Web"/>
              <a:ea typeface="Titillium Web"/>
              <a:cs typeface="Titillium Web"/>
              <a:sym typeface="Titillium Web"/>
            </a:endParaRPr>
          </a:p>
          <a:p>
            <a:pPr indent="0" lvl="0" marL="0" marR="0" rtl="0" algn="l">
              <a:lnSpc>
                <a:spcPct val="115000"/>
              </a:lnSpc>
              <a:spcBef>
                <a:spcPts val="0"/>
              </a:spcBef>
              <a:spcAft>
                <a:spcPts val="0"/>
              </a:spcAft>
              <a:buNone/>
            </a:pPr>
            <a:r>
              <a:rPr lang="en" sz="1400">
                <a:solidFill>
                  <a:schemeClr val="dk1"/>
                </a:solidFill>
                <a:latin typeface="Titillium Web"/>
                <a:ea typeface="Titillium Web"/>
                <a:cs typeface="Titillium Web"/>
                <a:sym typeface="Titillium Web"/>
              </a:rPr>
              <a:t>The Centre's overarching focus and agenda is </a:t>
            </a:r>
            <a:r>
              <a:rPr b="1" lang="en" sz="1400">
                <a:solidFill>
                  <a:schemeClr val="dk1"/>
                </a:solidFill>
                <a:latin typeface="Titillium Web"/>
                <a:ea typeface="Titillium Web"/>
                <a:cs typeface="Titillium Web"/>
                <a:sym typeface="Titillium Web"/>
              </a:rPr>
              <a:t>innovation and improvement in teacher education, school and higher education pedagogy and curriculum </a:t>
            </a:r>
            <a:r>
              <a:rPr lang="en" sz="1400">
                <a:solidFill>
                  <a:schemeClr val="dk1"/>
                </a:solidFill>
                <a:latin typeface="Titillium Web"/>
                <a:ea typeface="Titillium Web"/>
                <a:cs typeface="Titillium Web"/>
                <a:sym typeface="Titillium Web"/>
              </a:rPr>
              <a:t>aligned to </a:t>
            </a:r>
            <a:endParaRPr sz="1400">
              <a:solidFill>
                <a:schemeClr val="dk1"/>
              </a:solidFill>
              <a:latin typeface="Titillium Web"/>
              <a:ea typeface="Titillium Web"/>
              <a:cs typeface="Titillium Web"/>
              <a:sym typeface="Titillium Web"/>
            </a:endParaRPr>
          </a:p>
          <a:p>
            <a:pPr indent="0" lvl="0" marL="0" marR="0" rtl="0" algn="l">
              <a:lnSpc>
                <a:spcPct val="115000"/>
              </a:lnSpc>
              <a:spcBef>
                <a:spcPts val="0"/>
              </a:spcBef>
              <a:spcAft>
                <a:spcPts val="0"/>
              </a:spcAft>
              <a:buNone/>
            </a:pPr>
            <a:r>
              <a:rPr lang="en" sz="1400">
                <a:solidFill>
                  <a:schemeClr val="dk1"/>
                </a:solidFill>
                <a:latin typeface="Titillium Web"/>
                <a:ea typeface="Titillium Web"/>
                <a:cs typeface="Titillium Web"/>
                <a:sym typeface="Titillium Web"/>
              </a:rPr>
              <a:t>the sustainable development goals, through research, teaching and advocacy.  </a:t>
            </a:r>
            <a:r>
              <a:rPr i="1" lang="en" sz="1400">
                <a:solidFill>
                  <a:schemeClr val="dk1"/>
                </a:solidFill>
                <a:latin typeface="Titillium Web"/>
                <a:ea typeface="Titillium Web"/>
                <a:cs typeface="Titillium Web"/>
                <a:sym typeface="Titillium Web"/>
              </a:rPr>
              <a:t>(</a:t>
            </a:r>
            <a:r>
              <a:rPr i="1" lang="en" sz="1400">
                <a:solidFill>
                  <a:schemeClr val="dk1"/>
                </a:solidFill>
                <a:uFill>
                  <a:noFill/>
                </a:uFill>
                <a:latin typeface="Titillium Web"/>
                <a:ea typeface="Titillium Web"/>
                <a:cs typeface="Titillium Web"/>
                <a:sym typeface="Titillium Web"/>
                <a:hlinkClick r:id="rId4">
                  <a:extLst>
                    <a:ext uri="{A12FA001-AC4F-418D-AE19-62706E023703}">
                      <ahyp:hlinkClr val="tx"/>
                    </a:ext>
                  </a:extLst>
                </a:hlinkClick>
              </a:rPr>
              <a:t>https://bit.ly/cetewebsite</a:t>
            </a:r>
            <a:r>
              <a:rPr i="1" lang="en" sz="1400">
                <a:solidFill>
                  <a:schemeClr val="dk1"/>
                </a:solidFill>
                <a:latin typeface="Titillium Web"/>
                <a:ea typeface="Titillium Web"/>
                <a:cs typeface="Titillium Web"/>
                <a:sym typeface="Titillium Web"/>
              </a:rPr>
              <a:t>) </a:t>
            </a:r>
            <a:endParaRPr i="1" sz="1400">
              <a:solidFill>
                <a:srgbClr val="6AA84F"/>
              </a:solidFill>
              <a:latin typeface="Titillium Web"/>
              <a:ea typeface="Titillium Web"/>
              <a:cs typeface="Titillium Web"/>
              <a:sym typeface="Titillium Web"/>
            </a:endParaRPr>
          </a:p>
        </p:txBody>
      </p:sp>
      <p:sp>
        <p:nvSpPr>
          <p:cNvPr id="105" name="Google Shape;105;p19"/>
          <p:cNvSpPr/>
          <p:nvPr/>
        </p:nvSpPr>
        <p:spPr>
          <a:xfrm>
            <a:off x="287400" y="225650"/>
            <a:ext cx="6812400" cy="541800"/>
          </a:xfrm>
          <a:prstGeom prst="rect">
            <a:avLst/>
          </a:prstGeom>
          <a:solidFill>
            <a:srgbClr val="283583"/>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lt1"/>
                </a:solidFill>
                <a:latin typeface="Titillium Web"/>
                <a:ea typeface="Titillium Web"/>
                <a:cs typeface="Titillium Web"/>
                <a:sym typeface="Titillium Web"/>
              </a:rPr>
              <a:t>TISS and Center for Excellence in Teacher Education</a:t>
            </a:r>
            <a:endParaRPr sz="2400">
              <a:solidFill>
                <a:schemeClr val="lt1"/>
              </a:solidFill>
            </a:endParaRPr>
          </a:p>
          <a:p>
            <a:pPr indent="0" lvl="0" marL="0" rtl="0" algn="ctr">
              <a:spcBef>
                <a:spcPts val="0"/>
              </a:spcBef>
              <a:spcAft>
                <a:spcPts val="0"/>
              </a:spcAft>
              <a:buNone/>
            </a:pPr>
            <a:r>
              <a:t/>
            </a:r>
            <a:endParaRPr sz="1000"/>
          </a:p>
        </p:txBody>
      </p:sp>
      <p:sp>
        <p:nvSpPr>
          <p:cNvPr id="106" name="Google Shape;106;p19"/>
          <p:cNvSpPr txBox="1"/>
          <p:nvPr/>
        </p:nvSpPr>
        <p:spPr>
          <a:xfrm>
            <a:off x="287500" y="1088125"/>
            <a:ext cx="6271800" cy="1082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latin typeface="Titillium Web"/>
                <a:ea typeface="Titillium Web"/>
                <a:cs typeface="Titillium Web"/>
                <a:sym typeface="Titillium Web"/>
              </a:rPr>
              <a:t>The</a:t>
            </a:r>
            <a:r>
              <a:rPr b="1" lang="en">
                <a:solidFill>
                  <a:schemeClr val="dk1"/>
                </a:solidFill>
                <a:latin typeface="Titillium Web"/>
                <a:ea typeface="Titillium Web"/>
                <a:cs typeface="Titillium Web"/>
                <a:sym typeface="Titillium Web"/>
              </a:rPr>
              <a:t> Tata Institute of Social Sciences (TISS) </a:t>
            </a:r>
            <a:r>
              <a:rPr lang="en">
                <a:solidFill>
                  <a:schemeClr val="dk1"/>
                </a:solidFill>
                <a:latin typeface="Titillium Web"/>
                <a:ea typeface="Titillium Web"/>
                <a:cs typeface="Titillium Web"/>
                <a:sym typeface="Titillium Web"/>
              </a:rPr>
              <a:t>was established in 1936 with a vision to be an institution of excellence in higher education that continually responds to changing social realities through the development and application of knowledge. </a:t>
            </a:r>
            <a:endParaRPr>
              <a:solidFill>
                <a:schemeClr val="dk1"/>
              </a:solidFill>
            </a:endParaRPr>
          </a:p>
        </p:txBody>
      </p:sp>
      <p:sp>
        <p:nvSpPr>
          <p:cNvPr id="107" name="Google Shape;107;p19"/>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108" name="Google Shape;108;p19"/>
          <p:cNvPicPr preferRelativeResize="0"/>
          <p:nvPr/>
        </p:nvPicPr>
        <p:blipFill rotWithShape="1">
          <a:blip r:embed="rId5">
            <a:alphaModFix/>
          </a:blip>
          <a:srcRect b="5627" l="4390" r="4134" t="5618"/>
          <a:stretch/>
        </p:blipFill>
        <p:spPr>
          <a:xfrm>
            <a:off x="7928181" y="0"/>
            <a:ext cx="1215821" cy="7275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id="113" name="Google Shape;113;p20"/>
          <p:cNvPicPr preferRelativeResize="0"/>
          <p:nvPr/>
        </p:nvPicPr>
        <p:blipFill rotWithShape="1">
          <a:blip r:embed="rId3">
            <a:alphaModFix/>
          </a:blip>
          <a:srcRect b="4507" l="12956" r="29664" t="6405"/>
          <a:stretch/>
        </p:blipFill>
        <p:spPr>
          <a:xfrm>
            <a:off x="5602400" y="3221425"/>
            <a:ext cx="3541599" cy="1860425"/>
          </a:xfrm>
          <a:prstGeom prst="rect">
            <a:avLst/>
          </a:prstGeom>
          <a:noFill/>
          <a:ln>
            <a:noFill/>
          </a:ln>
        </p:spPr>
      </p:pic>
      <p:sp>
        <p:nvSpPr>
          <p:cNvPr id="114" name="Google Shape;114;p20"/>
          <p:cNvSpPr txBox="1"/>
          <p:nvPr>
            <p:ph idx="1" type="body"/>
          </p:nvPr>
        </p:nvSpPr>
        <p:spPr>
          <a:xfrm>
            <a:off x="365475" y="1443113"/>
            <a:ext cx="6812400" cy="3018600"/>
          </a:xfrm>
          <a:prstGeom prst="rect">
            <a:avLst/>
          </a:prstGeom>
          <a:ln>
            <a:noFill/>
          </a:ln>
        </p:spPr>
        <p:txBody>
          <a:bodyPr anchorCtr="0" anchor="t" bIns="34275" lIns="68575" spcFirstLastPara="1" rIns="68575" wrap="square" tIns="34275">
            <a:noAutofit/>
          </a:bodyPr>
          <a:lstStyle/>
          <a:p>
            <a:pPr indent="-317500" lvl="0" marL="457200" rtl="0" algn="l">
              <a:lnSpc>
                <a:spcPct val="100000"/>
              </a:lnSpc>
              <a:spcBef>
                <a:spcPts val="800"/>
              </a:spcBef>
              <a:spcAft>
                <a:spcPts val="0"/>
              </a:spcAft>
              <a:buClr>
                <a:srgbClr val="283583"/>
              </a:buClr>
              <a:buSzPts val="1400"/>
              <a:buFont typeface="Titillium Web"/>
              <a:buChar char="●"/>
            </a:pPr>
            <a:r>
              <a:rPr lang="en" sz="1400">
                <a:solidFill>
                  <a:srgbClr val="283583"/>
                </a:solidFill>
                <a:latin typeface="Titillium Web"/>
                <a:ea typeface="Titillium Web"/>
                <a:cs typeface="Titillium Web"/>
                <a:sym typeface="Titillium Web"/>
              </a:rPr>
              <a:t>The State of Teachers Teaching and Teacher Education is a </a:t>
            </a:r>
            <a:r>
              <a:rPr b="1" lang="en" sz="1400">
                <a:solidFill>
                  <a:srgbClr val="283583"/>
                </a:solidFill>
                <a:latin typeface="Titillium Web"/>
                <a:ea typeface="Titillium Web"/>
                <a:cs typeface="Titillium Web"/>
                <a:sym typeface="Titillium Web"/>
              </a:rPr>
              <a:t>Biennial State of the Sector Report</a:t>
            </a:r>
            <a:r>
              <a:rPr lang="en" sz="1400">
                <a:solidFill>
                  <a:srgbClr val="283583"/>
                </a:solidFill>
                <a:latin typeface="Titillium Web"/>
                <a:ea typeface="Titillium Web"/>
                <a:cs typeface="Titillium Web"/>
                <a:sym typeface="Titillium Web"/>
              </a:rPr>
              <a:t> produced by CETE. </a:t>
            </a:r>
            <a:endParaRPr sz="1400">
              <a:solidFill>
                <a:srgbClr val="283583"/>
              </a:solidFill>
              <a:latin typeface="Titillium Web"/>
              <a:ea typeface="Titillium Web"/>
              <a:cs typeface="Titillium Web"/>
              <a:sym typeface="Titillium Web"/>
            </a:endParaRPr>
          </a:p>
          <a:p>
            <a:pPr indent="-317500" lvl="0" marL="457200" rtl="0" algn="l">
              <a:lnSpc>
                <a:spcPct val="100000"/>
              </a:lnSpc>
              <a:spcBef>
                <a:spcPts val="1000"/>
              </a:spcBef>
              <a:spcAft>
                <a:spcPts val="0"/>
              </a:spcAft>
              <a:buClr>
                <a:srgbClr val="283583"/>
              </a:buClr>
              <a:buSzPts val="1400"/>
              <a:buFont typeface="Titillium Web"/>
              <a:buChar char="●"/>
            </a:pPr>
            <a:r>
              <a:rPr b="1" lang="en" sz="1400">
                <a:solidFill>
                  <a:srgbClr val="283583"/>
                </a:solidFill>
                <a:latin typeface="Titillium Web"/>
                <a:ea typeface="Titillium Web"/>
                <a:cs typeface="Titillium Web"/>
                <a:sym typeface="Titillium Web"/>
              </a:rPr>
              <a:t>Our First report in 2021 “No Teacher No Class”</a:t>
            </a:r>
            <a:r>
              <a:rPr lang="en" sz="1400">
                <a:solidFill>
                  <a:srgbClr val="283583"/>
                </a:solidFill>
                <a:latin typeface="Titillium Web"/>
                <a:ea typeface="Titillium Web"/>
                <a:cs typeface="Titillium Web"/>
                <a:sym typeface="Titillium Web"/>
              </a:rPr>
              <a:t> was the UNESCO 2021 State of the Education in India Report, landscaped the status of the profession and teacher education in India and focussed on experiences of teachers and teacher education during COVID.</a:t>
            </a:r>
            <a:endParaRPr sz="1400">
              <a:solidFill>
                <a:srgbClr val="283583"/>
              </a:solidFill>
              <a:latin typeface="Titillium Web"/>
              <a:ea typeface="Titillium Web"/>
              <a:cs typeface="Titillium Web"/>
              <a:sym typeface="Titillium Web"/>
            </a:endParaRPr>
          </a:p>
          <a:p>
            <a:pPr indent="-317500" lvl="0" marL="457200" rtl="0" algn="l">
              <a:lnSpc>
                <a:spcPct val="100000"/>
              </a:lnSpc>
              <a:spcBef>
                <a:spcPts val="1000"/>
              </a:spcBef>
              <a:spcAft>
                <a:spcPts val="0"/>
              </a:spcAft>
              <a:buClr>
                <a:srgbClr val="283583"/>
              </a:buClr>
              <a:buSzPts val="1400"/>
              <a:buFont typeface="Titillium Web"/>
              <a:buChar char="●"/>
            </a:pPr>
            <a:r>
              <a:rPr b="1" lang="en" sz="1400">
                <a:solidFill>
                  <a:srgbClr val="283583"/>
                </a:solidFill>
                <a:latin typeface="Titillium Web"/>
                <a:ea typeface="Titillium Web"/>
                <a:cs typeface="Titillium Web"/>
                <a:sym typeface="Titillium Web"/>
              </a:rPr>
              <a:t>This second report</a:t>
            </a:r>
            <a:r>
              <a:rPr lang="en" sz="1400">
                <a:solidFill>
                  <a:srgbClr val="283583"/>
                </a:solidFill>
                <a:latin typeface="Titillium Web"/>
                <a:ea typeface="Titillium Web"/>
                <a:cs typeface="Titillium Web"/>
                <a:sym typeface="Titillium Web"/>
              </a:rPr>
              <a:t> </a:t>
            </a:r>
            <a:r>
              <a:rPr b="1" lang="en" sz="1400">
                <a:solidFill>
                  <a:srgbClr val="283583"/>
                </a:solidFill>
                <a:latin typeface="Titillium Web"/>
                <a:ea typeface="Titillium Web"/>
                <a:cs typeface="Titillium Web"/>
                <a:sym typeface="Titillium Web"/>
              </a:rPr>
              <a:t>has a special focus on teacher availability and supply.  </a:t>
            </a:r>
            <a:endParaRPr b="1" sz="1400">
              <a:solidFill>
                <a:srgbClr val="283583"/>
              </a:solidFill>
              <a:latin typeface="Titillium Web"/>
              <a:ea typeface="Titillium Web"/>
              <a:cs typeface="Titillium Web"/>
              <a:sym typeface="Titillium Web"/>
            </a:endParaRPr>
          </a:p>
          <a:p>
            <a:pPr indent="0" lvl="0" marL="457200" rtl="0" algn="l">
              <a:lnSpc>
                <a:spcPct val="100000"/>
              </a:lnSpc>
              <a:spcBef>
                <a:spcPts val="800"/>
              </a:spcBef>
              <a:spcAft>
                <a:spcPts val="0"/>
              </a:spcAft>
              <a:buNone/>
            </a:pPr>
            <a:r>
              <a:t/>
            </a:r>
            <a:endParaRPr sz="1400">
              <a:solidFill>
                <a:srgbClr val="283583"/>
              </a:solidFill>
              <a:latin typeface="Titillium Web"/>
              <a:ea typeface="Titillium Web"/>
              <a:cs typeface="Titillium Web"/>
              <a:sym typeface="Titillium Web"/>
            </a:endParaRPr>
          </a:p>
          <a:p>
            <a:pPr indent="0" lvl="0" marL="0" rtl="0" algn="l">
              <a:spcBef>
                <a:spcPts val="800"/>
              </a:spcBef>
              <a:spcAft>
                <a:spcPts val="0"/>
              </a:spcAft>
              <a:buNone/>
            </a:pPr>
            <a:r>
              <a:t/>
            </a:r>
            <a:endParaRPr b="1" sz="1500">
              <a:solidFill>
                <a:srgbClr val="283583"/>
              </a:solidFill>
              <a:latin typeface="Titillium Web"/>
              <a:ea typeface="Titillium Web"/>
              <a:cs typeface="Titillium Web"/>
              <a:sym typeface="Titillium Web"/>
            </a:endParaRPr>
          </a:p>
        </p:txBody>
      </p:sp>
      <p:sp>
        <p:nvSpPr>
          <p:cNvPr id="115" name="Google Shape;115;p20"/>
          <p:cNvSpPr/>
          <p:nvPr/>
        </p:nvSpPr>
        <p:spPr>
          <a:xfrm>
            <a:off x="287400" y="225650"/>
            <a:ext cx="6812400" cy="897000"/>
          </a:xfrm>
          <a:prstGeom prst="rect">
            <a:avLst/>
          </a:prstGeom>
          <a:solidFill>
            <a:srgbClr val="6AA84F"/>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lt1"/>
                </a:solidFill>
                <a:latin typeface="Titillium Web"/>
                <a:ea typeface="Titillium Web"/>
                <a:cs typeface="Titillium Web"/>
                <a:sym typeface="Titillium Web"/>
              </a:rPr>
              <a:t>State of Teachers, Teaching and Teacher Education Report for India</a:t>
            </a:r>
            <a:endParaRPr sz="2400">
              <a:solidFill>
                <a:schemeClr val="lt1"/>
              </a:solidFill>
              <a:latin typeface="Titillium Web"/>
              <a:ea typeface="Titillium Web"/>
              <a:cs typeface="Titillium Web"/>
              <a:sym typeface="Titillium Web"/>
            </a:endParaRPr>
          </a:p>
          <a:p>
            <a:pPr indent="0" lvl="0" marL="0" rtl="0" algn="ctr">
              <a:spcBef>
                <a:spcPts val="0"/>
              </a:spcBef>
              <a:spcAft>
                <a:spcPts val="0"/>
              </a:spcAft>
              <a:buNone/>
            </a:pPr>
            <a:r>
              <a:t/>
            </a:r>
            <a:endParaRPr sz="2400">
              <a:solidFill>
                <a:schemeClr val="lt1"/>
              </a:solidFill>
            </a:endParaRPr>
          </a:p>
          <a:p>
            <a:pPr indent="0" lvl="0" marL="0" rtl="0" algn="ctr">
              <a:spcBef>
                <a:spcPts val="0"/>
              </a:spcBef>
              <a:spcAft>
                <a:spcPts val="0"/>
              </a:spcAft>
              <a:buNone/>
            </a:pPr>
            <a:r>
              <a:t/>
            </a:r>
            <a:endParaRPr sz="1000"/>
          </a:p>
        </p:txBody>
      </p:sp>
      <p:sp>
        <p:nvSpPr>
          <p:cNvPr id="116" name="Google Shape;116;p20"/>
          <p:cNvSpPr txBox="1"/>
          <p:nvPr>
            <p:ph idx="12" type="sldNum"/>
          </p:nvPr>
        </p:nvSpPr>
        <p:spPr>
          <a:xfrm>
            <a:off x="6333025" y="322141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117" name="Google Shape;117;p20"/>
          <p:cNvPicPr preferRelativeResize="0"/>
          <p:nvPr/>
        </p:nvPicPr>
        <p:blipFill rotWithShape="1">
          <a:blip r:embed="rId4">
            <a:alphaModFix/>
          </a:blip>
          <a:srcRect b="5627" l="4390" r="4134" t="5618"/>
          <a:stretch/>
        </p:blipFill>
        <p:spPr>
          <a:xfrm>
            <a:off x="7928181" y="0"/>
            <a:ext cx="1215821" cy="7275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1"/>
          <p:cNvSpPr txBox="1"/>
          <p:nvPr>
            <p:ph type="title"/>
          </p:nvPr>
        </p:nvSpPr>
        <p:spPr>
          <a:xfrm>
            <a:off x="4906225" y="27432"/>
            <a:ext cx="2286000" cy="530400"/>
          </a:xfrm>
          <a:prstGeom prst="rect">
            <a:avLst/>
          </a:prstGeom>
          <a:solidFill>
            <a:srgbClr val="283583"/>
          </a:solidFill>
        </p:spPr>
        <p:txBody>
          <a:bodyPr anchorCtr="0" anchor="ctr" bIns="34275" lIns="68575" spcFirstLastPara="1" rIns="68575" wrap="square" tIns="34275">
            <a:normAutofit fontScale="90000"/>
          </a:bodyPr>
          <a:lstStyle/>
          <a:p>
            <a:pPr indent="0" lvl="0" marL="0" rtl="0" algn="ctr">
              <a:spcBef>
                <a:spcPts val="0"/>
              </a:spcBef>
              <a:spcAft>
                <a:spcPts val="0"/>
              </a:spcAft>
              <a:buNone/>
            </a:pPr>
            <a:r>
              <a:rPr lang="en" sz="2400">
                <a:solidFill>
                  <a:schemeClr val="lt1"/>
                </a:solidFill>
                <a:latin typeface="Titillium Web"/>
                <a:ea typeface="Titillium Web"/>
                <a:cs typeface="Titillium Web"/>
                <a:sym typeface="Titillium Web"/>
              </a:rPr>
              <a:t>Editorial Board	</a:t>
            </a:r>
            <a:endParaRPr sz="2400">
              <a:solidFill>
                <a:schemeClr val="lt1"/>
              </a:solidFill>
              <a:latin typeface="Titillium Web"/>
              <a:ea typeface="Titillium Web"/>
              <a:cs typeface="Titillium Web"/>
              <a:sym typeface="Titillium Web"/>
            </a:endParaRPr>
          </a:p>
        </p:txBody>
      </p:sp>
      <p:pic>
        <p:nvPicPr>
          <p:cNvPr id="123" name="Google Shape;123;p21"/>
          <p:cNvPicPr preferRelativeResize="0"/>
          <p:nvPr/>
        </p:nvPicPr>
        <p:blipFill>
          <a:blip r:embed="rId3">
            <a:alphaModFix/>
          </a:blip>
          <a:stretch>
            <a:fillRect/>
          </a:stretch>
        </p:blipFill>
        <p:spPr>
          <a:xfrm>
            <a:off x="442675" y="2558937"/>
            <a:ext cx="1238200" cy="1207008"/>
          </a:xfrm>
          <a:prstGeom prst="rect">
            <a:avLst/>
          </a:prstGeom>
          <a:noFill/>
          <a:ln cap="flat" cmpd="sng" w="9525">
            <a:solidFill>
              <a:schemeClr val="dk1"/>
            </a:solidFill>
            <a:prstDash val="solid"/>
            <a:round/>
            <a:headEnd len="sm" w="sm" type="none"/>
            <a:tailEnd len="sm" w="sm" type="none"/>
          </a:ln>
        </p:spPr>
      </p:pic>
      <p:pic>
        <p:nvPicPr>
          <p:cNvPr id="124" name="Google Shape;124;p21"/>
          <p:cNvPicPr preferRelativeResize="0"/>
          <p:nvPr/>
        </p:nvPicPr>
        <p:blipFill rotWithShape="1">
          <a:blip r:embed="rId4">
            <a:alphaModFix/>
          </a:blip>
          <a:srcRect b="17493" l="14099" r="8686" t="2736"/>
          <a:stretch/>
        </p:blipFill>
        <p:spPr>
          <a:xfrm>
            <a:off x="444550" y="610925"/>
            <a:ext cx="1234440" cy="1207625"/>
          </a:xfrm>
          <a:prstGeom prst="rect">
            <a:avLst/>
          </a:prstGeom>
          <a:noFill/>
          <a:ln cap="flat" cmpd="sng" w="9525">
            <a:solidFill>
              <a:schemeClr val="dk1"/>
            </a:solidFill>
            <a:prstDash val="solid"/>
            <a:round/>
            <a:headEnd len="sm" w="sm" type="none"/>
            <a:tailEnd len="sm" w="sm" type="none"/>
          </a:ln>
        </p:spPr>
      </p:pic>
      <p:pic>
        <p:nvPicPr>
          <p:cNvPr id="125" name="Google Shape;125;p21"/>
          <p:cNvPicPr preferRelativeResize="0"/>
          <p:nvPr/>
        </p:nvPicPr>
        <p:blipFill rotWithShape="1">
          <a:blip r:embed="rId5">
            <a:alphaModFix/>
          </a:blip>
          <a:srcRect b="15626" l="0" r="0" t="0"/>
          <a:stretch/>
        </p:blipFill>
        <p:spPr>
          <a:xfrm>
            <a:off x="2109450" y="595750"/>
            <a:ext cx="1234440" cy="1207008"/>
          </a:xfrm>
          <a:prstGeom prst="rect">
            <a:avLst/>
          </a:prstGeom>
          <a:noFill/>
          <a:ln cap="flat" cmpd="sng" w="9525">
            <a:solidFill>
              <a:srgbClr val="000000"/>
            </a:solidFill>
            <a:prstDash val="solid"/>
            <a:round/>
            <a:headEnd len="sm" w="sm" type="none"/>
            <a:tailEnd len="sm" w="sm" type="none"/>
          </a:ln>
        </p:spPr>
      </p:pic>
      <p:sp>
        <p:nvSpPr>
          <p:cNvPr id="126" name="Google Shape;126;p21"/>
          <p:cNvSpPr txBox="1"/>
          <p:nvPr/>
        </p:nvSpPr>
        <p:spPr>
          <a:xfrm>
            <a:off x="128775" y="1857400"/>
            <a:ext cx="1866000" cy="36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dk2"/>
                </a:solidFill>
                <a:latin typeface="Titillium Web"/>
                <a:ea typeface="Titillium Web"/>
                <a:cs typeface="Titillium Web"/>
                <a:sym typeface="Titillium Web"/>
              </a:rPr>
              <a:t>Prof. Padma Sarangapani</a:t>
            </a:r>
            <a:endParaRPr sz="1200">
              <a:solidFill>
                <a:schemeClr val="dk2"/>
              </a:solidFill>
              <a:latin typeface="Titillium Web"/>
              <a:ea typeface="Titillium Web"/>
              <a:cs typeface="Titillium Web"/>
              <a:sym typeface="Titillium Web"/>
            </a:endParaRPr>
          </a:p>
        </p:txBody>
      </p:sp>
      <p:sp>
        <p:nvSpPr>
          <p:cNvPr id="127" name="Google Shape;127;p21"/>
          <p:cNvSpPr txBox="1"/>
          <p:nvPr/>
        </p:nvSpPr>
        <p:spPr>
          <a:xfrm>
            <a:off x="270225" y="3752125"/>
            <a:ext cx="1414800" cy="28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latin typeface="Titillium Web"/>
                <a:ea typeface="Titillium Web"/>
                <a:cs typeface="Titillium Web"/>
                <a:sym typeface="Titillium Web"/>
              </a:rPr>
              <a:t>Dr. Jyoti Bawane, </a:t>
            </a:r>
            <a:r>
              <a:rPr i="1" lang="en" sz="1200">
                <a:solidFill>
                  <a:schemeClr val="dk2"/>
                </a:solidFill>
                <a:latin typeface="Titillium Web"/>
                <a:ea typeface="Titillium Web"/>
                <a:cs typeface="Titillium Web"/>
                <a:sym typeface="Titillium Web"/>
              </a:rPr>
              <a:t>Indian Institute of Education, Pune</a:t>
            </a:r>
            <a:endParaRPr i="1" sz="1200">
              <a:solidFill>
                <a:schemeClr val="dk2"/>
              </a:solidFill>
              <a:latin typeface="Titillium Web"/>
              <a:ea typeface="Titillium Web"/>
              <a:cs typeface="Titillium Web"/>
              <a:sym typeface="Titillium Web"/>
            </a:endParaRPr>
          </a:p>
        </p:txBody>
      </p:sp>
      <p:sp>
        <p:nvSpPr>
          <p:cNvPr id="128" name="Google Shape;128;p21"/>
          <p:cNvSpPr txBox="1"/>
          <p:nvPr/>
        </p:nvSpPr>
        <p:spPr>
          <a:xfrm>
            <a:off x="2034525" y="1857400"/>
            <a:ext cx="1483200" cy="36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latin typeface="Titillium Web"/>
                <a:ea typeface="Titillium Web"/>
                <a:cs typeface="Titillium Web"/>
                <a:sym typeface="Titillium Web"/>
              </a:rPr>
              <a:t>Dr. Kamlesh Goyal</a:t>
            </a:r>
            <a:endParaRPr sz="1200">
              <a:solidFill>
                <a:schemeClr val="dk2"/>
              </a:solidFill>
              <a:latin typeface="Titillium Web"/>
              <a:ea typeface="Titillium Web"/>
              <a:cs typeface="Titillium Web"/>
              <a:sym typeface="Titillium Web"/>
            </a:endParaRPr>
          </a:p>
          <a:p>
            <a:pPr indent="0" lvl="0" marL="0" rtl="0" algn="l">
              <a:spcBef>
                <a:spcPts val="0"/>
              </a:spcBef>
              <a:spcAft>
                <a:spcPts val="0"/>
              </a:spcAft>
              <a:buNone/>
            </a:pPr>
            <a:r>
              <a:t/>
            </a:r>
            <a:endParaRPr sz="1200">
              <a:solidFill>
                <a:schemeClr val="dk2"/>
              </a:solidFill>
            </a:endParaRPr>
          </a:p>
        </p:txBody>
      </p:sp>
      <p:sp>
        <p:nvSpPr>
          <p:cNvPr id="129" name="Google Shape;129;p21"/>
          <p:cNvSpPr txBox="1"/>
          <p:nvPr/>
        </p:nvSpPr>
        <p:spPr>
          <a:xfrm>
            <a:off x="1793188" y="3752125"/>
            <a:ext cx="2213400" cy="36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latin typeface="Titillium Web"/>
                <a:ea typeface="Titillium Web"/>
                <a:cs typeface="Titillium Web"/>
                <a:sym typeface="Titillium Web"/>
              </a:rPr>
              <a:t>Prof. Mythili Ramchand</a:t>
            </a:r>
            <a:endParaRPr sz="1200">
              <a:solidFill>
                <a:schemeClr val="dk2"/>
              </a:solidFill>
              <a:latin typeface="Titillium Web"/>
              <a:ea typeface="Titillium Web"/>
              <a:cs typeface="Titillium Web"/>
              <a:sym typeface="Titillium Web"/>
            </a:endParaRPr>
          </a:p>
        </p:txBody>
      </p:sp>
      <p:sp>
        <p:nvSpPr>
          <p:cNvPr id="130" name="Google Shape;130;p21"/>
          <p:cNvSpPr txBox="1"/>
          <p:nvPr/>
        </p:nvSpPr>
        <p:spPr>
          <a:xfrm>
            <a:off x="107675" y="4506325"/>
            <a:ext cx="4475400" cy="328200"/>
          </a:xfrm>
          <a:prstGeom prst="rect">
            <a:avLst/>
          </a:prstGeom>
          <a:noFill/>
          <a:ln>
            <a:noFill/>
          </a:ln>
        </p:spPr>
        <p:txBody>
          <a:bodyPr anchorCtr="0" anchor="t" bIns="91425" lIns="91425" spcFirstLastPara="1" rIns="91425" wrap="square" tIns="91425">
            <a:noAutofit/>
          </a:bodyPr>
          <a:lstStyle/>
          <a:p>
            <a:pPr indent="0" lvl="0" marL="171450" rtl="0" algn="l">
              <a:spcBef>
                <a:spcPts val="0"/>
              </a:spcBef>
              <a:spcAft>
                <a:spcPts val="0"/>
              </a:spcAft>
              <a:buNone/>
            </a:pPr>
            <a:r>
              <a:rPr lang="en" sz="1200">
                <a:solidFill>
                  <a:schemeClr val="dk2"/>
                </a:solidFill>
                <a:latin typeface="Titillium Web"/>
                <a:ea typeface="Titillium Web"/>
                <a:cs typeface="Titillium Web"/>
                <a:sym typeface="Titillium Web"/>
              </a:rPr>
              <a:t>With  Aishwarya Rathish, Anitha Bellappa, Arpitha Jayaram K</a:t>
            </a:r>
            <a:endParaRPr sz="1200">
              <a:solidFill>
                <a:schemeClr val="dk2"/>
              </a:solidFill>
              <a:latin typeface="Titillium Web"/>
              <a:ea typeface="Titillium Web"/>
              <a:cs typeface="Titillium Web"/>
              <a:sym typeface="Titillium Web"/>
            </a:endParaRPr>
          </a:p>
          <a:p>
            <a:pPr indent="0" lvl="0" marL="0" rtl="0" algn="l">
              <a:spcBef>
                <a:spcPts val="0"/>
              </a:spcBef>
              <a:spcAft>
                <a:spcPts val="0"/>
              </a:spcAft>
              <a:buNone/>
            </a:pPr>
            <a:r>
              <a:t/>
            </a:r>
            <a:endParaRPr sz="1800">
              <a:solidFill>
                <a:schemeClr val="dk2"/>
              </a:solidFill>
            </a:endParaRPr>
          </a:p>
        </p:txBody>
      </p:sp>
      <p:pic>
        <p:nvPicPr>
          <p:cNvPr id="131" name="Google Shape;131;p21"/>
          <p:cNvPicPr preferRelativeResize="0"/>
          <p:nvPr/>
        </p:nvPicPr>
        <p:blipFill rotWithShape="1">
          <a:blip r:embed="rId6">
            <a:alphaModFix/>
          </a:blip>
          <a:srcRect b="0" l="11929" r="20093" t="0"/>
          <a:stretch/>
        </p:blipFill>
        <p:spPr>
          <a:xfrm>
            <a:off x="2109462" y="2551038"/>
            <a:ext cx="1234438" cy="1207008"/>
          </a:xfrm>
          <a:prstGeom prst="rect">
            <a:avLst/>
          </a:prstGeom>
          <a:noFill/>
          <a:ln cap="flat" cmpd="sng" w="9525">
            <a:solidFill>
              <a:schemeClr val="dk1"/>
            </a:solidFill>
            <a:prstDash val="solid"/>
            <a:round/>
            <a:headEnd len="sm" w="sm" type="none"/>
            <a:tailEnd len="sm" w="sm" type="none"/>
          </a:ln>
        </p:spPr>
      </p:pic>
      <p:pic>
        <p:nvPicPr>
          <p:cNvPr id="132" name="Google Shape;132;p21"/>
          <p:cNvPicPr preferRelativeResize="0"/>
          <p:nvPr/>
        </p:nvPicPr>
        <p:blipFill>
          <a:blip r:embed="rId7">
            <a:alphaModFix/>
          </a:blip>
          <a:stretch>
            <a:fillRect/>
          </a:stretch>
        </p:blipFill>
        <p:spPr>
          <a:xfrm>
            <a:off x="3865213" y="612750"/>
            <a:ext cx="1238200" cy="1207008"/>
          </a:xfrm>
          <a:prstGeom prst="rect">
            <a:avLst/>
          </a:prstGeom>
          <a:noFill/>
          <a:ln cap="flat" cmpd="sng" w="9525">
            <a:solidFill>
              <a:srgbClr val="000000"/>
            </a:solidFill>
            <a:prstDash val="solid"/>
            <a:round/>
            <a:headEnd len="sm" w="sm" type="none"/>
            <a:tailEnd len="sm" w="sm" type="none"/>
          </a:ln>
        </p:spPr>
      </p:pic>
      <p:pic>
        <p:nvPicPr>
          <p:cNvPr id="133" name="Google Shape;133;p21"/>
          <p:cNvPicPr preferRelativeResize="0"/>
          <p:nvPr/>
        </p:nvPicPr>
        <p:blipFill>
          <a:blip r:embed="rId8">
            <a:alphaModFix/>
          </a:blip>
          <a:stretch>
            <a:fillRect/>
          </a:stretch>
        </p:blipFill>
        <p:spPr>
          <a:xfrm>
            <a:off x="5507825" y="627600"/>
            <a:ext cx="1234440" cy="1207008"/>
          </a:xfrm>
          <a:prstGeom prst="rect">
            <a:avLst/>
          </a:prstGeom>
          <a:noFill/>
          <a:ln cap="flat" cmpd="sng" w="9525">
            <a:solidFill>
              <a:srgbClr val="000000"/>
            </a:solidFill>
            <a:prstDash val="solid"/>
            <a:round/>
            <a:headEnd len="sm" w="sm" type="none"/>
            <a:tailEnd len="sm" w="sm" type="none"/>
          </a:ln>
        </p:spPr>
      </p:pic>
      <p:pic>
        <p:nvPicPr>
          <p:cNvPr id="134" name="Google Shape;134;p21"/>
          <p:cNvPicPr preferRelativeResize="0"/>
          <p:nvPr/>
        </p:nvPicPr>
        <p:blipFill>
          <a:blip r:embed="rId9">
            <a:alphaModFix/>
          </a:blip>
          <a:stretch>
            <a:fillRect/>
          </a:stretch>
        </p:blipFill>
        <p:spPr>
          <a:xfrm>
            <a:off x="7146675" y="623063"/>
            <a:ext cx="1234440" cy="1207008"/>
          </a:xfrm>
          <a:prstGeom prst="rect">
            <a:avLst/>
          </a:prstGeom>
          <a:noFill/>
          <a:ln cap="flat" cmpd="sng" w="9525">
            <a:solidFill>
              <a:srgbClr val="000000"/>
            </a:solidFill>
            <a:prstDash val="solid"/>
            <a:round/>
            <a:headEnd len="sm" w="sm" type="none"/>
            <a:tailEnd len="sm" w="sm" type="none"/>
          </a:ln>
        </p:spPr>
      </p:pic>
      <p:pic>
        <p:nvPicPr>
          <p:cNvPr id="135" name="Google Shape;135;p21"/>
          <p:cNvPicPr preferRelativeResize="0"/>
          <p:nvPr/>
        </p:nvPicPr>
        <p:blipFill rotWithShape="1">
          <a:blip r:embed="rId10">
            <a:alphaModFix/>
          </a:blip>
          <a:srcRect b="0" l="13013" r="0" t="0"/>
          <a:stretch/>
        </p:blipFill>
        <p:spPr>
          <a:xfrm>
            <a:off x="3855274" y="2568325"/>
            <a:ext cx="1234440" cy="1207625"/>
          </a:xfrm>
          <a:prstGeom prst="rect">
            <a:avLst/>
          </a:prstGeom>
          <a:noFill/>
          <a:ln cap="flat" cmpd="sng" w="9525">
            <a:solidFill>
              <a:srgbClr val="000000"/>
            </a:solidFill>
            <a:prstDash val="solid"/>
            <a:round/>
            <a:headEnd len="sm" w="sm" type="none"/>
            <a:tailEnd len="sm" w="sm" type="none"/>
          </a:ln>
        </p:spPr>
      </p:pic>
      <p:pic>
        <p:nvPicPr>
          <p:cNvPr id="136" name="Google Shape;136;p21"/>
          <p:cNvPicPr preferRelativeResize="0"/>
          <p:nvPr/>
        </p:nvPicPr>
        <p:blipFill rotWithShape="1">
          <a:blip r:embed="rId11">
            <a:alphaModFix/>
          </a:blip>
          <a:srcRect b="0" l="15427" r="19230" t="0"/>
          <a:stretch/>
        </p:blipFill>
        <p:spPr>
          <a:xfrm>
            <a:off x="5507825" y="2560363"/>
            <a:ext cx="1234440" cy="1207008"/>
          </a:xfrm>
          <a:prstGeom prst="rect">
            <a:avLst/>
          </a:prstGeom>
          <a:noFill/>
          <a:ln cap="flat" cmpd="sng" w="9525">
            <a:solidFill>
              <a:srgbClr val="000000"/>
            </a:solidFill>
            <a:prstDash val="solid"/>
            <a:round/>
            <a:headEnd len="sm" w="sm" type="none"/>
            <a:tailEnd len="sm" w="sm" type="none"/>
          </a:ln>
        </p:spPr>
      </p:pic>
      <p:pic>
        <p:nvPicPr>
          <p:cNvPr id="137" name="Google Shape;137;p21"/>
          <p:cNvPicPr preferRelativeResize="0"/>
          <p:nvPr/>
        </p:nvPicPr>
        <p:blipFill rotWithShape="1">
          <a:blip r:embed="rId12">
            <a:alphaModFix/>
          </a:blip>
          <a:srcRect b="0" l="6245" r="9351" t="0"/>
          <a:stretch/>
        </p:blipFill>
        <p:spPr>
          <a:xfrm>
            <a:off x="7099800" y="2550737"/>
            <a:ext cx="1234440" cy="1207629"/>
          </a:xfrm>
          <a:prstGeom prst="rect">
            <a:avLst/>
          </a:prstGeom>
          <a:noFill/>
          <a:ln cap="flat" cmpd="sng" w="9525">
            <a:solidFill>
              <a:srgbClr val="000000"/>
            </a:solidFill>
            <a:prstDash val="solid"/>
            <a:round/>
            <a:headEnd len="sm" w="sm" type="none"/>
            <a:tailEnd len="sm" w="sm" type="none"/>
          </a:ln>
        </p:spPr>
      </p:pic>
      <p:sp>
        <p:nvSpPr>
          <p:cNvPr id="138" name="Google Shape;138;p21"/>
          <p:cNvSpPr txBox="1"/>
          <p:nvPr/>
        </p:nvSpPr>
        <p:spPr>
          <a:xfrm>
            <a:off x="3737675" y="1891400"/>
            <a:ext cx="1914000" cy="36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2"/>
                </a:solidFill>
                <a:latin typeface="Titillium Web"/>
                <a:ea typeface="Titillium Web"/>
                <a:cs typeface="Titillium Web"/>
                <a:sym typeface="Titillium Web"/>
              </a:rPr>
              <a:t>Prof. Dinesh Saklani, </a:t>
            </a:r>
            <a:r>
              <a:rPr i="1" lang="en" sz="1300">
                <a:solidFill>
                  <a:schemeClr val="dk2"/>
                </a:solidFill>
                <a:latin typeface="Titillium Web"/>
                <a:ea typeface="Titillium Web"/>
                <a:cs typeface="Titillium Web"/>
                <a:sym typeface="Titillium Web"/>
              </a:rPr>
              <a:t>Director NCERT</a:t>
            </a:r>
            <a:endParaRPr i="1" sz="1300">
              <a:solidFill>
                <a:schemeClr val="dk2"/>
              </a:solidFill>
              <a:latin typeface="Titillium Web"/>
              <a:ea typeface="Titillium Web"/>
              <a:cs typeface="Titillium Web"/>
              <a:sym typeface="Titillium Web"/>
            </a:endParaRPr>
          </a:p>
          <a:p>
            <a:pPr indent="0" lvl="0" marL="0" rtl="0" algn="l">
              <a:spcBef>
                <a:spcPts val="0"/>
              </a:spcBef>
              <a:spcAft>
                <a:spcPts val="0"/>
              </a:spcAft>
              <a:buNone/>
            </a:pPr>
            <a:r>
              <a:t/>
            </a:r>
            <a:endParaRPr sz="1800">
              <a:solidFill>
                <a:schemeClr val="dk2"/>
              </a:solidFill>
            </a:endParaRPr>
          </a:p>
        </p:txBody>
      </p:sp>
      <p:sp>
        <p:nvSpPr>
          <p:cNvPr id="139" name="Google Shape;139;p21"/>
          <p:cNvSpPr txBox="1"/>
          <p:nvPr/>
        </p:nvSpPr>
        <p:spPr>
          <a:xfrm>
            <a:off x="5349088" y="1896100"/>
            <a:ext cx="1551900" cy="28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latin typeface="Titillium Web"/>
                <a:ea typeface="Titillium Web"/>
                <a:cs typeface="Titillium Web"/>
                <a:sym typeface="Titillium Web"/>
              </a:rPr>
              <a:t>Mr. Harshit Mishra, </a:t>
            </a:r>
            <a:r>
              <a:rPr i="1" lang="en" sz="1200">
                <a:solidFill>
                  <a:schemeClr val="dk2"/>
                </a:solidFill>
                <a:latin typeface="Titillium Web"/>
                <a:ea typeface="Titillium Web"/>
                <a:cs typeface="Titillium Web"/>
                <a:sym typeface="Titillium Web"/>
              </a:rPr>
              <a:t>Niti </a:t>
            </a:r>
            <a:r>
              <a:rPr i="1" lang="en" sz="1200">
                <a:solidFill>
                  <a:schemeClr val="dk2"/>
                </a:solidFill>
                <a:latin typeface="Titillium Web"/>
                <a:ea typeface="Titillium Web"/>
                <a:cs typeface="Titillium Web"/>
                <a:sym typeface="Titillium Web"/>
              </a:rPr>
              <a:t>Aayog</a:t>
            </a:r>
            <a:endParaRPr i="1" sz="1200">
              <a:solidFill>
                <a:schemeClr val="dk2"/>
              </a:solidFill>
              <a:latin typeface="Titillium Web"/>
              <a:ea typeface="Titillium Web"/>
              <a:cs typeface="Titillium Web"/>
              <a:sym typeface="Titillium Web"/>
            </a:endParaRPr>
          </a:p>
        </p:txBody>
      </p:sp>
      <p:sp>
        <p:nvSpPr>
          <p:cNvPr id="140" name="Google Shape;140;p21"/>
          <p:cNvSpPr txBox="1"/>
          <p:nvPr/>
        </p:nvSpPr>
        <p:spPr>
          <a:xfrm>
            <a:off x="6942650" y="1899550"/>
            <a:ext cx="1914000" cy="58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chemeClr val="dk2"/>
                </a:solidFill>
                <a:latin typeface="Titillium Web"/>
                <a:ea typeface="Titillium Web"/>
                <a:cs typeface="Titillium Web"/>
                <a:sym typeface="Titillium Web"/>
              </a:rPr>
              <a:t>Prof. Amita Chudgar, </a:t>
            </a:r>
            <a:r>
              <a:rPr i="1" lang="en" sz="1200">
                <a:solidFill>
                  <a:schemeClr val="dk2"/>
                </a:solidFill>
                <a:latin typeface="Titillium Web"/>
                <a:ea typeface="Titillium Web"/>
                <a:cs typeface="Titillium Web"/>
                <a:sym typeface="Titillium Web"/>
              </a:rPr>
              <a:t>Michigan State University</a:t>
            </a:r>
            <a:endParaRPr i="1" sz="1200">
              <a:solidFill>
                <a:schemeClr val="dk2"/>
              </a:solidFill>
              <a:latin typeface="Titillium Web"/>
              <a:ea typeface="Titillium Web"/>
              <a:cs typeface="Titillium Web"/>
              <a:sym typeface="Titillium Web"/>
            </a:endParaRPr>
          </a:p>
        </p:txBody>
      </p:sp>
      <p:sp>
        <p:nvSpPr>
          <p:cNvPr id="141" name="Google Shape;141;p21"/>
          <p:cNvSpPr txBox="1"/>
          <p:nvPr/>
        </p:nvSpPr>
        <p:spPr>
          <a:xfrm>
            <a:off x="3586275" y="3850288"/>
            <a:ext cx="1796100" cy="58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1200">
                <a:solidFill>
                  <a:schemeClr val="dk2"/>
                </a:solidFill>
                <a:latin typeface="Titillium Web"/>
                <a:ea typeface="Titillium Web"/>
                <a:cs typeface="Titillium Web"/>
                <a:sym typeface="Titillium Web"/>
              </a:rPr>
              <a:t>Prof. Nidhi Gulati, </a:t>
            </a:r>
            <a:endParaRPr sz="1200">
              <a:solidFill>
                <a:schemeClr val="dk2"/>
              </a:solidFill>
              <a:latin typeface="Titillium Web"/>
              <a:ea typeface="Titillium Web"/>
              <a:cs typeface="Titillium Web"/>
              <a:sym typeface="Titillium Web"/>
            </a:endParaRPr>
          </a:p>
          <a:p>
            <a:pPr indent="0" lvl="0" marL="0" rtl="0" algn="ctr">
              <a:lnSpc>
                <a:spcPct val="115000"/>
              </a:lnSpc>
              <a:spcBef>
                <a:spcPts val="0"/>
              </a:spcBef>
              <a:spcAft>
                <a:spcPts val="0"/>
              </a:spcAft>
              <a:buNone/>
            </a:pPr>
            <a:r>
              <a:rPr i="1" lang="en" sz="1200">
                <a:solidFill>
                  <a:schemeClr val="dk2"/>
                </a:solidFill>
                <a:latin typeface="Titillium Web"/>
                <a:ea typeface="Titillium Web"/>
                <a:cs typeface="Titillium Web"/>
                <a:sym typeface="Titillium Web"/>
              </a:rPr>
              <a:t>IHE, University of Delhi</a:t>
            </a:r>
            <a:endParaRPr i="1" sz="1200">
              <a:solidFill>
                <a:schemeClr val="dk2"/>
              </a:solidFill>
              <a:latin typeface="Titillium Web"/>
              <a:ea typeface="Titillium Web"/>
              <a:cs typeface="Titillium Web"/>
              <a:sym typeface="Titillium Web"/>
            </a:endParaRPr>
          </a:p>
        </p:txBody>
      </p:sp>
      <p:sp>
        <p:nvSpPr>
          <p:cNvPr id="142" name="Google Shape;142;p21"/>
          <p:cNvSpPr txBox="1"/>
          <p:nvPr/>
        </p:nvSpPr>
        <p:spPr>
          <a:xfrm>
            <a:off x="5382375" y="3827850"/>
            <a:ext cx="1914000" cy="36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2"/>
                </a:solidFill>
                <a:latin typeface="Titillium Web"/>
                <a:ea typeface="Titillium Web"/>
                <a:cs typeface="Titillium Web"/>
                <a:sym typeface="Titillium Web"/>
              </a:rPr>
              <a:t>Amrita Patwardhan, </a:t>
            </a:r>
            <a:endParaRPr sz="1200">
              <a:solidFill>
                <a:schemeClr val="dk2"/>
              </a:solidFill>
              <a:latin typeface="Titillium Web"/>
              <a:ea typeface="Titillium Web"/>
              <a:cs typeface="Titillium Web"/>
              <a:sym typeface="Titillium Web"/>
            </a:endParaRPr>
          </a:p>
          <a:p>
            <a:pPr indent="0" lvl="0" marL="0" rtl="0" algn="l">
              <a:lnSpc>
                <a:spcPct val="115000"/>
              </a:lnSpc>
              <a:spcBef>
                <a:spcPts val="0"/>
              </a:spcBef>
              <a:spcAft>
                <a:spcPts val="0"/>
              </a:spcAft>
              <a:buNone/>
            </a:pPr>
            <a:r>
              <a:rPr i="1" lang="en" sz="1200">
                <a:solidFill>
                  <a:schemeClr val="dk2"/>
                </a:solidFill>
                <a:latin typeface="Titillium Web"/>
                <a:ea typeface="Titillium Web"/>
                <a:cs typeface="Titillium Web"/>
                <a:sym typeface="Titillium Web"/>
              </a:rPr>
              <a:t>TATA TRUSTS</a:t>
            </a:r>
            <a:endParaRPr i="1" sz="1200">
              <a:solidFill>
                <a:schemeClr val="dk2"/>
              </a:solidFill>
              <a:latin typeface="Titillium Web"/>
              <a:ea typeface="Titillium Web"/>
              <a:cs typeface="Titillium Web"/>
              <a:sym typeface="Titillium Web"/>
            </a:endParaRPr>
          </a:p>
        </p:txBody>
      </p:sp>
      <p:sp>
        <p:nvSpPr>
          <p:cNvPr id="143" name="Google Shape;143;p21"/>
          <p:cNvSpPr txBox="1"/>
          <p:nvPr/>
        </p:nvSpPr>
        <p:spPr>
          <a:xfrm>
            <a:off x="7013895" y="3850300"/>
            <a:ext cx="1914000" cy="79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chemeClr val="dk2"/>
                </a:solidFill>
                <a:latin typeface="Titillium Web"/>
                <a:ea typeface="Titillium Web"/>
                <a:cs typeface="Titillium Web"/>
                <a:sym typeface="Titillium Web"/>
              </a:rPr>
              <a:t>Dr.Carlos Vargas Tames, </a:t>
            </a:r>
            <a:r>
              <a:rPr i="1" lang="en" sz="1200">
                <a:solidFill>
                  <a:schemeClr val="dk2"/>
                </a:solidFill>
                <a:latin typeface="Titillium Web"/>
                <a:ea typeface="Titillium Web"/>
                <a:cs typeface="Titillium Web"/>
                <a:sym typeface="Titillium Web"/>
              </a:rPr>
              <a:t>Teacher Task Force, </a:t>
            </a:r>
            <a:br>
              <a:rPr i="1" lang="en" sz="1200">
                <a:solidFill>
                  <a:schemeClr val="dk2"/>
                </a:solidFill>
                <a:latin typeface="Titillium Web"/>
                <a:ea typeface="Titillium Web"/>
                <a:cs typeface="Titillium Web"/>
                <a:sym typeface="Titillium Web"/>
              </a:rPr>
            </a:br>
            <a:r>
              <a:rPr i="1" lang="en" sz="1200">
                <a:solidFill>
                  <a:schemeClr val="dk2"/>
                </a:solidFill>
                <a:latin typeface="Titillium Web"/>
                <a:ea typeface="Titillium Web"/>
                <a:cs typeface="Titillium Web"/>
                <a:sym typeface="Titillium Web"/>
              </a:rPr>
              <a:t>UNESCO HQ</a:t>
            </a:r>
            <a:endParaRPr i="1" sz="1200">
              <a:solidFill>
                <a:schemeClr val="dk2"/>
              </a:solidFill>
              <a:latin typeface="Titillium Web"/>
              <a:ea typeface="Titillium Web"/>
              <a:cs typeface="Titillium Web"/>
              <a:sym typeface="Titillium Web"/>
            </a:endParaRPr>
          </a:p>
        </p:txBody>
      </p:sp>
      <p:sp>
        <p:nvSpPr>
          <p:cNvPr id="144" name="Google Shape;144;p21"/>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145" name="Google Shape;145;p21"/>
          <p:cNvSpPr txBox="1"/>
          <p:nvPr/>
        </p:nvSpPr>
        <p:spPr>
          <a:xfrm>
            <a:off x="844925" y="27432"/>
            <a:ext cx="2286000" cy="530400"/>
          </a:xfrm>
          <a:prstGeom prst="rect">
            <a:avLst/>
          </a:prstGeom>
          <a:solidFill>
            <a:srgbClr val="28358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lt1"/>
                </a:solidFill>
                <a:latin typeface="Titillium Web"/>
                <a:ea typeface="Titillium Web"/>
                <a:cs typeface="Titillium Web"/>
                <a:sym typeface="Titillium Web"/>
              </a:rPr>
              <a:t>Author Team</a:t>
            </a:r>
            <a:endParaRPr sz="2400">
              <a:solidFill>
                <a:schemeClr val="lt1"/>
              </a:solidFill>
              <a:latin typeface="Titillium Web"/>
              <a:ea typeface="Titillium Web"/>
              <a:cs typeface="Titillium Web"/>
              <a:sym typeface="Titillium Web"/>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2"/>
          <p:cNvSpPr/>
          <p:nvPr/>
        </p:nvSpPr>
        <p:spPr>
          <a:xfrm>
            <a:off x="287350" y="212075"/>
            <a:ext cx="6812400" cy="879900"/>
          </a:xfrm>
          <a:prstGeom prst="rect">
            <a:avLst/>
          </a:prstGeom>
          <a:solidFill>
            <a:srgbClr val="283583"/>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 sz="1900">
                <a:solidFill>
                  <a:schemeClr val="lt1"/>
                </a:solidFill>
                <a:latin typeface="Titillium Web"/>
                <a:ea typeface="Titillium Web"/>
                <a:cs typeface="Titillium Web"/>
                <a:sym typeface="Titillium Web"/>
              </a:rPr>
              <a:t>State of Teachers, Teaching and Teacher Education in India 2023</a:t>
            </a:r>
            <a:endParaRPr sz="1900">
              <a:solidFill>
                <a:schemeClr val="lt1"/>
              </a:solidFill>
              <a:latin typeface="Titillium Web"/>
              <a:ea typeface="Titillium Web"/>
              <a:cs typeface="Titillium Web"/>
              <a:sym typeface="Titillium Web"/>
            </a:endParaRPr>
          </a:p>
          <a:p>
            <a:pPr indent="0" lvl="0" marL="0" rtl="0" algn="l">
              <a:lnSpc>
                <a:spcPct val="90000"/>
              </a:lnSpc>
              <a:spcBef>
                <a:spcPts val="0"/>
              </a:spcBef>
              <a:spcAft>
                <a:spcPts val="0"/>
              </a:spcAft>
              <a:buNone/>
            </a:pPr>
            <a:r>
              <a:rPr lang="en" sz="2600">
                <a:solidFill>
                  <a:schemeClr val="lt1"/>
                </a:solidFill>
                <a:latin typeface="Titillium Web"/>
                <a:ea typeface="Titillium Web"/>
                <a:cs typeface="Titillium Web"/>
                <a:sym typeface="Titillium Web"/>
              </a:rPr>
              <a:t>The Right Teacher for Every Child </a:t>
            </a:r>
            <a:endParaRPr sz="2600">
              <a:solidFill>
                <a:schemeClr val="lt1"/>
              </a:solidFill>
              <a:latin typeface="Titillium Web"/>
              <a:ea typeface="Titillium Web"/>
              <a:cs typeface="Titillium Web"/>
              <a:sym typeface="Titillium Web"/>
            </a:endParaRPr>
          </a:p>
          <a:p>
            <a:pPr indent="0" lvl="0" marL="0" rtl="0" algn="ctr">
              <a:spcBef>
                <a:spcPts val="0"/>
              </a:spcBef>
              <a:spcAft>
                <a:spcPts val="0"/>
              </a:spcAft>
              <a:buNone/>
            </a:pPr>
            <a:r>
              <a:t/>
            </a:r>
            <a:endParaRPr/>
          </a:p>
        </p:txBody>
      </p:sp>
      <p:sp>
        <p:nvSpPr>
          <p:cNvPr id="151" name="Google Shape;151;p22"/>
          <p:cNvSpPr txBox="1"/>
          <p:nvPr/>
        </p:nvSpPr>
        <p:spPr>
          <a:xfrm>
            <a:off x="287350" y="1197025"/>
            <a:ext cx="6812400" cy="1299300"/>
          </a:xfrm>
          <a:prstGeom prst="rect">
            <a:avLst/>
          </a:prstGeom>
          <a:noFill/>
          <a:ln cap="flat" cmpd="sng" w="9525">
            <a:solidFill>
              <a:srgbClr val="6AA84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800"/>
              </a:spcBef>
              <a:spcAft>
                <a:spcPts val="0"/>
              </a:spcAft>
              <a:buNone/>
            </a:pPr>
            <a:r>
              <a:rPr lang="en" sz="1500">
                <a:solidFill>
                  <a:schemeClr val="dk1"/>
                </a:solidFill>
                <a:latin typeface="Titillium Web"/>
                <a:ea typeface="Titillium Web"/>
                <a:cs typeface="Titillium Web"/>
                <a:sym typeface="Titillium Web"/>
              </a:rPr>
              <a:t>The analyses examine the </a:t>
            </a:r>
            <a:r>
              <a:rPr b="1" lang="en" sz="1500">
                <a:solidFill>
                  <a:schemeClr val="dk1"/>
                </a:solidFill>
                <a:latin typeface="Titillium Web"/>
                <a:ea typeface="Titillium Web"/>
                <a:cs typeface="Titillium Web"/>
                <a:sym typeface="Titillium Web"/>
              </a:rPr>
              <a:t>demographic profile of teachers in different sectors</a:t>
            </a:r>
            <a:r>
              <a:rPr lang="en" sz="1500">
                <a:solidFill>
                  <a:schemeClr val="dk1"/>
                </a:solidFill>
                <a:latin typeface="Titillium Web"/>
                <a:ea typeface="Titillium Web"/>
                <a:cs typeface="Titillium Web"/>
                <a:sym typeface="Titillium Web"/>
              </a:rPr>
              <a:t>, the </a:t>
            </a:r>
            <a:r>
              <a:rPr b="1" lang="en" sz="1500">
                <a:solidFill>
                  <a:schemeClr val="dk1"/>
                </a:solidFill>
                <a:latin typeface="Titillium Web"/>
                <a:ea typeface="Titillium Web"/>
                <a:cs typeface="Titillium Web"/>
                <a:sym typeface="Titillium Web"/>
              </a:rPr>
              <a:t>working conditions of teachers</a:t>
            </a:r>
            <a:r>
              <a:rPr lang="en" sz="1500">
                <a:solidFill>
                  <a:schemeClr val="dk1"/>
                </a:solidFill>
                <a:latin typeface="Titillium Web"/>
                <a:ea typeface="Titillium Web"/>
                <a:cs typeface="Titillium Web"/>
                <a:sym typeface="Titillium Web"/>
              </a:rPr>
              <a:t>, </a:t>
            </a:r>
            <a:r>
              <a:rPr b="1" lang="en" sz="1500">
                <a:solidFill>
                  <a:schemeClr val="dk1"/>
                </a:solidFill>
                <a:latin typeface="Titillium Web"/>
                <a:ea typeface="Titillium Web"/>
                <a:cs typeface="Titillium Web"/>
                <a:sym typeface="Titillium Web"/>
              </a:rPr>
              <a:t>the availability and supply of teachers</a:t>
            </a:r>
            <a:r>
              <a:rPr lang="en" sz="1500">
                <a:solidFill>
                  <a:schemeClr val="dk1"/>
                </a:solidFill>
                <a:latin typeface="Titillium Web"/>
                <a:ea typeface="Titillium Web"/>
                <a:cs typeface="Titillium Web"/>
                <a:sym typeface="Titillium Web"/>
              </a:rPr>
              <a:t> in general, and specifically of qualified teachers, in the system. Comparisons are made between states, between urban and rural locations and between the government and private sectors</a:t>
            </a:r>
            <a:endParaRPr i="1" sz="1500">
              <a:solidFill>
                <a:schemeClr val="dk1"/>
              </a:solidFill>
            </a:endParaRPr>
          </a:p>
        </p:txBody>
      </p:sp>
      <p:sp>
        <p:nvSpPr>
          <p:cNvPr id="152" name="Google Shape;152;p22"/>
          <p:cNvSpPr txBox="1"/>
          <p:nvPr/>
        </p:nvSpPr>
        <p:spPr>
          <a:xfrm>
            <a:off x="287400" y="2581650"/>
            <a:ext cx="6812400" cy="2389200"/>
          </a:xfrm>
          <a:prstGeom prst="rect">
            <a:avLst/>
          </a:prstGeom>
          <a:noFill/>
          <a:ln cap="flat" cmpd="sng" w="9525">
            <a:solidFill>
              <a:srgbClr val="6AA84F"/>
            </a:solidFill>
            <a:prstDash val="solid"/>
            <a:round/>
            <a:headEnd len="sm" w="sm" type="none"/>
            <a:tailEnd len="sm" w="sm" type="none"/>
          </a:ln>
        </p:spPr>
        <p:txBody>
          <a:bodyPr anchorCtr="0" anchor="t" bIns="91425" lIns="91425" spcFirstLastPara="1" rIns="91425" wrap="square" tIns="91425">
            <a:noAutofit/>
          </a:bodyPr>
          <a:lstStyle/>
          <a:p>
            <a:pPr indent="-228600" lvl="0" marL="257175" rtl="0" algn="just">
              <a:lnSpc>
                <a:spcPct val="90000"/>
              </a:lnSpc>
              <a:spcBef>
                <a:spcPts val="800"/>
              </a:spcBef>
              <a:spcAft>
                <a:spcPts val="0"/>
              </a:spcAft>
              <a:buNone/>
            </a:pPr>
            <a:r>
              <a:rPr b="1" lang="en" sz="1500">
                <a:solidFill>
                  <a:schemeClr val="dk1"/>
                </a:solidFill>
                <a:latin typeface="Titillium Web"/>
                <a:ea typeface="Titillium Web"/>
                <a:cs typeface="Titillium Web"/>
                <a:sym typeface="Titillium Web"/>
              </a:rPr>
              <a:t>The report is divided into 8 sections:</a:t>
            </a:r>
            <a:endParaRPr b="1" sz="1500">
              <a:solidFill>
                <a:schemeClr val="dk1"/>
              </a:solidFill>
              <a:latin typeface="Titillium Web"/>
              <a:ea typeface="Titillium Web"/>
              <a:cs typeface="Titillium Web"/>
              <a:sym typeface="Titillium Web"/>
            </a:endParaRPr>
          </a:p>
          <a:p>
            <a:pPr indent="-323850" lvl="0" marL="457200" rtl="0" algn="just">
              <a:lnSpc>
                <a:spcPct val="90000"/>
              </a:lnSpc>
              <a:spcBef>
                <a:spcPts val="800"/>
              </a:spcBef>
              <a:spcAft>
                <a:spcPts val="0"/>
              </a:spcAft>
              <a:buClr>
                <a:schemeClr val="dk1"/>
              </a:buClr>
              <a:buSzPts val="1500"/>
              <a:buFont typeface="Titillium Web"/>
              <a:buAutoNum type="arabicPeriod"/>
            </a:pPr>
            <a:r>
              <a:rPr lang="en" sz="1500">
                <a:solidFill>
                  <a:schemeClr val="dk1"/>
                </a:solidFill>
                <a:latin typeface="Titillium Web"/>
                <a:ea typeface="Titillium Web"/>
                <a:cs typeface="Titillium Web"/>
                <a:sym typeface="Titillium Web"/>
              </a:rPr>
              <a:t>Introduction</a:t>
            </a:r>
            <a:endParaRPr sz="1500">
              <a:solidFill>
                <a:schemeClr val="dk1"/>
              </a:solidFill>
              <a:latin typeface="Titillium Web"/>
              <a:ea typeface="Titillium Web"/>
              <a:cs typeface="Titillium Web"/>
              <a:sym typeface="Titillium Web"/>
            </a:endParaRPr>
          </a:p>
          <a:p>
            <a:pPr indent="-323850" lvl="0" marL="457200" rtl="0" algn="just">
              <a:lnSpc>
                <a:spcPct val="90000"/>
              </a:lnSpc>
              <a:spcBef>
                <a:spcPts val="0"/>
              </a:spcBef>
              <a:spcAft>
                <a:spcPts val="0"/>
              </a:spcAft>
              <a:buClr>
                <a:schemeClr val="dk1"/>
              </a:buClr>
              <a:buSzPts val="1500"/>
              <a:buFont typeface="Titillium Web"/>
              <a:buAutoNum type="arabicPeriod"/>
            </a:pPr>
            <a:r>
              <a:rPr lang="en" sz="1500">
                <a:solidFill>
                  <a:schemeClr val="dk1"/>
                </a:solidFill>
                <a:latin typeface="Titillium Web"/>
                <a:ea typeface="Titillium Web"/>
                <a:cs typeface="Titillium Web"/>
                <a:sym typeface="Titillium Web"/>
              </a:rPr>
              <a:t>Teachers in India: An overview</a:t>
            </a:r>
            <a:endParaRPr sz="1500">
              <a:solidFill>
                <a:schemeClr val="dk1"/>
              </a:solidFill>
              <a:latin typeface="Titillium Web"/>
              <a:ea typeface="Titillium Web"/>
              <a:cs typeface="Titillium Web"/>
              <a:sym typeface="Titillium Web"/>
            </a:endParaRPr>
          </a:p>
          <a:p>
            <a:pPr indent="-323850" lvl="0" marL="457200" rtl="0" algn="just">
              <a:lnSpc>
                <a:spcPct val="90000"/>
              </a:lnSpc>
              <a:spcBef>
                <a:spcPts val="0"/>
              </a:spcBef>
              <a:spcAft>
                <a:spcPts val="0"/>
              </a:spcAft>
              <a:buClr>
                <a:schemeClr val="dk1"/>
              </a:buClr>
              <a:buSzPts val="1500"/>
              <a:buFont typeface="Titillium Web"/>
              <a:buAutoNum type="arabicPeriod"/>
            </a:pPr>
            <a:r>
              <a:rPr lang="en" sz="1500">
                <a:solidFill>
                  <a:schemeClr val="dk1"/>
                </a:solidFill>
                <a:latin typeface="Titillium Web"/>
                <a:ea typeface="Titillium Web"/>
                <a:cs typeface="Titillium Web"/>
                <a:sym typeface="Titillium Web"/>
              </a:rPr>
              <a:t>Providing the Right Teacher in Every Class:  Are there shortages?  Where? What kind?</a:t>
            </a:r>
            <a:endParaRPr sz="1500">
              <a:solidFill>
                <a:schemeClr val="dk1"/>
              </a:solidFill>
              <a:latin typeface="Titillium Web"/>
              <a:ea typeface="Titillium Web"/>
              <a:cs typeface="Titillium Web"/>
              <a:sym typeface="Titillium Web"/>
            </a:endParaRPr>
          </a:p>
          <a:p>
            <a:pPr indent="-323850" lvl="0" marL="457200" rtl="0" algn="just">
              <a:lnSpc>
                <a:spcPct val="90000"/>
              </a:lnSpc>
              <a:spcBef>
                <a:spcPts val="0"/>
              </a:spcBef>
              <a:spcAft>
                <a:spcPts val="0"/>
              </a:spcAft>
              <a:buClr>
                <a:schemeClr val="dk1"/>
              </a:buClr>
              <a:buSzPts val="1500"/>
              <a:buFont typeface="Titillium Web"/>
              <a:buAutoNum type="arabicPeriod"/>
            </a:pPr>
            <a:r>
              <a:rPr lang="en" sz="1500">
                <a:solidFill>
                  <a:schemeClr val="dk1"/>
                </a:solidFill>
                <a:latin typeface="Titillium Web"/>
                <a:ea typeface="Titillium Web"/>
                <a:cs typeface="Titillium Web"/>
                <a:sym typeface="Titillium Web"/>
              </a:rPr>
              <a:t>Gender balance in the teaching workforce</a:t>
            </a:r>
            <a:endParaRPr sz="1500">
              <a:solidFill>
                <a:schemeClr val="dk1"/>
              </a:solidFill>
              <a:latin typeface="Titillium Web"/>
              <a:ea typeface="Titillium Web"/>
              <a:cs typeface="Titillium Web"/>
              <a:sym typeface="Titillium Web"/>
            </a:endParaRPr>
          </a:p>
          <a:p>
            <a:pPr indent="-323850" lvl="0" marL="457200" rtl="0" algn="just">
              <a:lnSpc>
                <a:spcPct val="90000"/>
              </a:lnSpc>
              <a:spcBef>
                <a:spcPts val="0"/>
              </a:spcBef>
              <a:spcAft>
                <a:spcPts val="0"/>
              </a:spcAft>
              <a:buClr>
                <a:schemeClr val="dk1"/>
              </a:buClr>
              <a:buSzPts val="1500"/>
              <a:buFont typeface="Titillium Web"/>
              <a:buAutoNum type="arabicPeriod"/>
            </a:pPr>
            <a:r>
              <a:rPr lang="en" sz="1500">
                <a:solidFill>
                  <a:schemeClr val="dk1"/>
                </a:solidFill>
                <a:latin typeface="Titillium Web"/>
                <a:ea typeface="Titillium Web"/>
                <a:cs typeface="Titillium Web"/>
                <a:sym typeface="Titillium Web"/>
              </a:rPr>
              <a:t>Working conditions of teachers with a focus on teachers in private schools</a:t>
            </a:r>
            <a:endParaRPr sz="1500">
              <a:solidFill>
                <a:schemeClr val="dk1"/>
              </a:solidFill>
              <a:latin typeface="Titillium Web"/>
              <a:ea typeface="Titillium Web"/>
              <a:cs typeface="Titillium Web"/>
              <a:sym typeface="Titillium Web"/>
            </a:endParaRPr>
          </a:p>
          <a:p>
            <a:pPr indent="-323850" lvl="0" marL="457200" rtl="0" algn="just">
              <a:lnSpc>
                <a:spcPct val="90000"/>
              </a:lnSpc>
              <a:spcBef>
                <a:spcPts val="0"/>
              </a:spcBef>
              <a:spcAft>
                <a:spcPts val="0"/>
              </a:spcAft>
              <a:buClr>
                <a:schemeClr val="dk1"/>
              </a:buClr>
              <a:buSzPts val="1500"/>
              <a:buFont typeface="Titillium Web"/>
              <a:buAutoNum type="arabicPeriod"/>
            </a:pPr>
            <a:r>
              <a:rPr lang="en" sz="1500">
                <a:solidFill>
                  <a:schemeClr val="dk1"/>
                </a:solidFill>
                <a:latin typeface="Titillium Web"/>
                <a:ea typeface="Titillium Web"/>
                <a:cs typeface="Titillium Web"/>
                <a:sym typeface="Titillium Web"/>
              </a:rPr>
              <a:t>Regional concerns, rural regions and the North East</a:t>
            </a:r>
            <a:endParaRPr sz="1500">
              <a:solidFill>
                <a:schemeClr val="dk1"/>
              </a:solidFill>
              <a:latin typeface="Titillium Web"/>
              <a:ea typeface="Titillium Web"/>
              <a:cs typeface="Titillium Web"/>
              <a:sym typeface="Titillium Web"/>
            </a:endParaRPr>
          </a:p>
          <a:p>
            <a:pPr indent="-323850" lvl="0" marL="457200" rtl="0" algn="just">
              <a:lnSpc>
                <a:spcPct val="90000"/>
              </a:lnSpc>
              <a:spcBef>
                <a:spcPts val="0"/>
              </a:spcBef>
              <a:spcAft>
                <a:spcPts val="0"/>
              </a:spcAft>
              <a:buClr>
                <a:schemeClr val="dk1"/>
              </a:buClr>
              <a:buSzPts val="1500"/>
              <a:buFont typeface="Titillium Web"/>
              <a:buAutoNum type="arabicPeriod"/>
            </a:pPr>
            <a:r>
              <a:rPr lang="en" sz="1500">
                <a:solidFill>
                  <a:schemeClr val="dk1"/>
                </a:solidFill>
                <a:latin typeface="Titillium Web"/>
                <a:ea typeface="Titillium Web"/>
                <a:cs typeface="Titillium Web"/>
                <a:sym typeface="Titillium Web"/>
              </a:rPr>
              <a:t>Teacher supply: what is the quality of the supply? Is it adequate?</a:t>
            </a:r>
            <a:endParaRPr sz="1500">
              <a:solidFill>
                <a:schemeClr val="dk1"/>
              </a:solidFill>
              <a:latin typeface="Titillium Web"/>
              <a:ea typeface="Titillium Web"/>
              <a:cs typeface="Titillium Web"/>
              <a:sym typeface="Titillium Web"/>
            </a:endParaRPr>
          </a:p>
          <a:p>
            <a:pPr indent="-323850" lvl="0" marL="457200" rtl="0" algn="just">
              <a:lnSpc>
                <a:spcPct val="90000"/>
              </a:lnSpc>
              <a:spcBef>
                <a:spcPts val="0"/>
              </a:spcBef>
              <a:spcAft>
                <a:spcPts val="0"/>
              </a:spcAft>
              <a:buClr>
                <a:schemeClr val="dk1"/>
              </a:buClr>
              <a:buSzPts val="1500"/>
              <a:buFont typeface="Titillium Web"/>
              <a:buAutoNum type="arabicPeriod"/>
            </a:pPr>
            <a:r>
              <a:rPr lang="en" sz="1500">
                <a:solidFill>
                  <a:schemeClr val="dk1"/>
                </a:solidFill>
                <a:latin typeface="Titillium Web"/>
                <a:ea typeface="Titillium Web"/>
                <a:cs typeface="Titillium Web"/>
                <a:sym typeface="Titillium Web"/>
              </a:rPr>
              <a:t>Key observations and recommendations</a:t>
            </a:r>
            <a:endParaRPr sz="1500">
              <a:solidFill>
                <a:schemeClr val="dk1"/>
              </a:solidFill>
              <a:latin typeface="Titillium Web"/>
              <a:ea typeface="Titillium Web"/>
              <a:cs typeface="Titillium Web"/>
              <a:sym typeface="Titillium Web"/>
            </a:endParaRPr>
          </a:p>
          <a:p>
            <a:pPr indent="-228600" lvl="0" marL="257175" rtl="0" algn="just">
              <a:lnSpc>
                <a:spcPct val="90000"/>
              </a:lnSpc>
              <a:spcBef>
                <a:spcPts val="800"/>
              </a:spcBef>
              <a:spcAft>
                <a:spcPts val="0"/>
              </a:spcAft>
              <a:buNone/>
            </a:pPr>
            <a:r>
              <a:t/>
            </a:r>
            <a:endParaRPr sz="1500">
              <a:solidFill>
                <a:schemeClr val="dk1"/>
              </a:solidFill>
              <a:latin typeface="Titillium Web"/>
              <a:ea typeface="Titillium Web"/>
              <a:cs typeface="Titillium Web"/>
              <a:sym typeface="Titillium Web"/>
            </a:endParaRPr>
          </a:p>
        </p:txBody>
      </p:sp>
      <p:sp>
        <p:nvSpPr>
          <p:cNvPr id="153" name="Google Shape;153;p22"/>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154" name="Google Shape;154;p22"/>
          <p:cNvPicPr preferRelativeResize="0"/>
          <p:nvPr/>
        </p:nvPicPr>
        <p:blipFill rotWithShape="1">
          <a:blip r:embed="rId3">
            <a:alphaModFix/>
          </a:blip>
          <a:srcRect b="5627" l="4390" r="4134" t="5618"/>
          <a:stretch/>
        </p:blipFill>
        <p:spPr>
          <a:xfrm>
            <a:off x="7928181" y="0"/>
            <a:ext cx="1215821" cy="7275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3"/>
          <p:cNvSpPr/>
          <p:nvPr/>
        </p:nvSpPr>
        <p:spPr>
          <a:xfrm>
            <a:off x="287350" y="212075"/>
            <a:ext cx="6812400" cy="958800"/>
          </a:xfrm>
          <a:prstGeom prst="rect">
            <a:avLst/>
          </a:prstGeom>
          <a:solidFill>
            <a:srgbClr val="6AA84F"/>
          </a:solid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800">
                <a:solidFill>
                  <a:schemeClr val="lt1"/>
                </a:solidFill>
                <a:latin typeface="Titillium Web"/>
                <a:ea typeface="Titillium Web"/>
                <a:cs typeface="Titillium Web"/>
                <a:sym typeface="Titillium Web"/>
              </a:rPr>
              <a:t>Background Papers and Reports for SOTTTER 2023 2023</a:t>
            </a:r>
            <a:endParaRPr sz="2800">
              <a:solidFill>
                <a:schemeClr val="lt1"/>
              </a:solidFill>
              <a:latin typeface="Titillium Web"/>
              <a:ea typeface="Titillium Web"/>
              <a:cs typeface="Titillium Web"/>
              <a:sym typeface="Titillium Web"/>
            </a:endParaRPr>
          </a:p>
          <a:p>
            <a:pPr indent="0" lvl="0" marL="0" rtl="0" algn="ctr">
              <a:spcBef>
                <a:spcPts val="0"/>
              </a:spcBef>
              <a:spcAft>
                <a:spcPts val="0"/>
              </a:spcAft>
              <a:buNone/>
            </a:pPr>
            <a:r>
              <a:t/>
            </a:r>
            <a:endParaRPr/>
          </a:p>
        </p:txBody>
      </p:sp>
      <p:sp>
        <p:nvSpPr>
          <p:cNvPr id="160" name="Google Shape;160;p23"/>
          <p:cNvSpPr txBox="1"/>
          <p:nvPr/>
        </p:nvSpPr>
        <p:spPr>
          <a:xfrm>
            <a:off x="287350" y="3548875"/>
            <a:ext cx="6812400" cy="1367700"/>
          </a:xfrm>
          <a:prstGeom prst="rect">
            <a:avLst/>
          </a:prstGeom>
          <a:noFill/>
          <a:ln cap="flat" cmpd="sng" w="9525">
            <a:solidFill>
              <a:srgbClr val="283583"/>
            </a:solidFill>
            <a:prstDash val="solid"/>
            <a:round/>
            <a:headEnd len="sm" w="sm" type="none"/>
            <a:tailEnd len="sm" w="sm" type="none"/>
          </a:ln>
        </p:spPr>
        <p:txBody>
          <a:bodyPr anchorCtr="0" anchor="t" bIns="91425" lIns="91425" spcFirstLastPara="1" rIns="91425" wrap="square" tIns="91425">
            <a:noAutofit/>
          </a:bodyPr>
          <a:lstStyle/>
          <a:p>
            <a:pPr indent="0" lvl="0" marL="0" rtl="0" algn="just">
              <a:lnSpc>
                <a:spcPct val="90000"/>
              </a:lnSpc>
              <a:spcBef>
                <a:spcPts val="800"/>
              </a:spcBef>
              <a:spcAft>
                <a:spcPts val="0"/>
              </a:spcAft>
              <a:buNone/>
            </a:pPr>
            <a:r>
              <a:rPr b="1" lang="en" sz="1300">
                <a:solidFill>
                  <a:srgbClr val="283583"/>
                </a:solidFill>
                <a:latin typeface="Titillium Web"/>
                <a:ea typeface="Titillium Web"/>
                <a:cs typeface="Titillium Web"/>
                <a:sym typeface="Titillium Web"/>
              </a:rPr>
              <a:t>Data sources: </a:t>
            </a:r>
            <a:endParaRPr b="1" sz="1300">
              <a:solidFill>
                <a:srgbClr val="283583"/>
              </a:solidFill>
              <a:latin typeface="Titillium Web"/>
              <a:ea typeface="Titillium Web"/>
              <a:cs typeface="Titillium Web"/>
              <a:sym typeface="Titillium Web"/>
            </a:endParaRPr>
          </a:p>
          <a:p>
            <a:pPr indent="-311150" lvl="0" marL="457200" rtl="0" algn="just">
              <a:lnSpc>
                <a:spcPct val="90000"/>
              </a:lnSpc>
              <a:spcBef>
                <a:spcPts val="800"/>
              </a:spcBef>
              <a:spcAft>
                <a:spcPts val="0"/>
              </a:spcAft>
              <a:buClr>
                <a:srgbClr val="283583"/>
              </a:buClr>
              <a:buSzPts val="1300"/>
              <a:buFont typeface="Titillium Web"/>
              <a:buChar char="●"/>
            </a:pPr>
            <a:r>
              <a:rPr lang="en" sz="1300">
                <a:solidFill>
                  <a:srgbClr val="283583"/>
                </a:solidFill>
                <a:latin typeface="Titillium Web"/>
                <a:ea typeface="Titillium Web"/>
                <a:cs typeface="Titillium Web"/>
                <a:sym typeface="Titillium Web"/>
              </a:rPr>
              <a:t>UDISE+ 2021-22, </a:t>
            </a:r>
            <a:endParaRPr sz="1300">
              <a:solidFill>
                <a:srgbClr val="283583"/>
              </a:solidFill>
              <a:latin typeface="Titillium Web"/>
              <a:ea typeface="Titillium Web"/>
              <a:cs typeface="Titillium Web"/>
              <a:sym typeface="Titillium Web"/>
            </a:endParaRPr>
          </a:p>
          <a:p>
            <a:pPr indent="-311150" lvl="0" marL="457200" rtl="0" algn="just">
              <a:lnSpc>
                <a:spcPct val="90000"/>
              </a:lnSpc>
              <a:spcBef>
                <a:spcPts val="0"/>
              </a:spcBef>
              <a:spcAft>
                <a:spcPts val="0"/>
              </a:spcAft>
              <a:buClr>
                <a:srgbClr val="283583"/>
              </a:buClr>
              <a:buSzPts val="1300"/>
              <a:buFont typeface="Titillium Web"/>
              <a:buChar char="●"/>
            </a:pPr>
            <a:r>
              <a:rPr lang="en" sz="1300">
                <a:solidFill>
                  <a:srgbClr val="283583"/>
                </a:solidFill>
                <a:latin typeface="Titillium Web"/>
                <a:ea typeface="Titillium Web"/>
                <a:cs typeface="Titillium Web"/>
                <a:sym typeface="Titillium Web"/>
              </a:rPr>
              <a:t>Periodic Labour Force Survey 2021-22, </a:t>
            </a:r>
            <a:endParaRPr sz="1300">
              <a:solidFill>
                <a:srgbClr val="283583"/>
              </a:solidFill>
              <a:latin typeface="Titillium Web"/>
              <a:ea typeface="Titillium Web"/>
              <a:cs typeface="Titillium Web"/>
              <a:sym typeface="Titillium Web"/>
            </a:endParaRPr>
          </a:p>
          <a:p>
            <a:pPr indent="-311150" lvl="0" marL="457200" rtl="0" algn="just">
              <a:lnSpc>
                <a:spcPct val="90000"/>
              </a:lnSpc>
              <a:spcBef>
                <a:spcPts val="0"/>
              </a:spcBef>
              <a:spcAft>
                <a:spcPts val="0"/>
              </a:spcAft>
              <a:buClr>
                <a:srgbClr val="283583"/>
              </a:buClr>
              <a:buSzPts val="1300"/>
              <a:buFont typeface="Titillium Web"/>
              <a:buChar char="●"/>
            </a:pPr>
            <a:r>
              <a:rPr lang="en" sz="1300">
                <a:solidFill>
                  <a:srgbClr val="283583"/>
                </a:solidFill>
                <a:latin typeface="Titillium Web"/>
                <a:ea typeface="Titillium Web"/>
                <a:cs typeface="Titillium Web"/>
                <a:sym typeface="Titillium Web"/>
              </a:rPr>
              <a:t>The SOTTTER 23 Survey of schools and teacher education institutions carried out in Eight States, </a:t>
            </a:r>
            <a:endParaRPr sz="1300">
              <a:solidFill>
                <a:srgbClr val="283583"/>
              </a:solidFill>
              <a:latin typeface="Titillium Web"/>
              <a:ea typeface="Titillium Web"/>
              <a:cs typeface="Titillium Web"/>
              <a:sym typeface="Titillium Web"/>
            </a:endParaRPr>
          </a:p>
          <a:p>
            <a:pPr indent="-311150" lvl="0" marL="457200" rtl="0" algn="just">
              <a:lnSpc>
                <a:spcPct val="90000"/>
              </a:lnSpc>
              <a:spcBef>
                <a:spcPts val="0"/>
              </a:spcBef>
              <a:spcAft>
                <a:spcPts val="0"/>
              </a:spcAft>
              <a:buClr>
                <a:srgbClr val="283583"/>
              </a:buClr>
              <a:buSzPts val="1300"/>
              <a:buFont typeface="Titillium Web"/>
              <a:buChar char="●"/>
            </a:pPr>
            <a:r>
              <a:rPr lang="en" sz="1300">
                <a:solidFill>
                  <a:srgbClr val="283583"/>
                </a:solidFill>
                <a:latin typeface="Titillium Web"/>
                <a:ea typeface="Titillium Web"/>
                <a:cs typeface="Titillium Web"/>
                <a:sym typeface="Titillium Web"/>
              </a:rPr>
              <a:t>TET Data from One State A. </a:t>
            </a:r>
            <a:endParaRPr sz="1200">
              <a:solidFill>
                <a:srgbClr val="283583"/>
              </a:solidFill>
            </a:endParaRPr>
          </a:p>
        </p:txBody>
      </p:sp>
      <p:sp>
        <p:nvSpPr>
          <p:cNvPr id="161" name="Google Shape;161;p23"/>
          <p:cNvSpPr txBox="1"/>
          <p:nvPr/>
        </p:nvSpPr>
        <p:spPr>
          <a:xfrm>
            <a:off x="287350" y="1285875"/>
            <a:ext cx="6812400" cy="2148000"/>
          </a:xfrm>
          <a:prstGeom prst="rect">
            <a:avLst/>
          </a:prstGeom>
          <a:no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311150" lvl="0" marL="457200" marR="0" rtl="0" algn="just">
              <a:lnSpc>
                <a:spcPct val="90000"/>
              </a:lnSpc>
              <a:spcBef>
                <a:spcPts val="800"/>
              </a:spcBef>
              <a:spcAft>
                <a:spcPts val="0"/>
              </a:spcAft>
              <a:buClr>
                <a:srgbClr val="283583"/>
              </a:buClr>
              <a:buSzPts val="1300"/>
              <a:buFont typeface="Titillium Web"/>
              <a:buAutoNum type="arabicPeriod"/>
            </a:pPr>
            <a:r>
              <a:rPr lang="en" sz="1300">
                <a:solidFill>
                  <a:srgbClr val="283583"/>
                </a:solidFill>
                <a:latin typeface="Titillium Web"/>
                <a:ea typeface="Titillium Web"/>
                <a:cs typeface="Titillium Web"/>
                <a:sym typeface="Titillium Web"/>
              </a:rPr>
              <a:t>Teachers in India in 2021-22: the picture from UDISE+</a:t>
            </a:r>
            <a:endParaRPr sz="1300">
              <a:solidFill>
                <a:srgbClr val="283583"/>
              </a:solidFill>
              <a:latin typeface="Titillium Web"/>
              <a:ea typeface="Titillium Web"/>
              <a:cs typeface="Titillium Web"/>
              <a:sym typeface="Titillium Web"/>
            </a:endParaRPr>
          </a:p>
          <a:p>
            <a:pPr indent="-311150" lvl="0" marL="457200" marR="0" rtl="0" algn="just">
              <a:lnSpc>
                <a:spcPct val="90000"/>
              </a:lnSpc>
              <a:spcBef>
                <a:spcPts val="0"/>
              </a:spcBef>
              <a:spcAft>
                <a:spcPts val="0"/>
              </a:spcAft>
              <a:buClr>
                <a:srgbClr val="283583"/>
              </a:buClr>
              <a:buSzPts val="1300"/>
              <a:buFont typeface="Titillium Web"/>
              <a:buAutoNum type="arabicPeriod"/>
            </a:pPr>
            <a:r>
              <a:rPr lang="en" sz="1300">
                <a:solidFill>
                  <a:srgbClr val="283583"/>
                </a:solidFill>
                <a:latin typeface="Titillium Web"/>
                <a:ea typeface="Titillium Web"/>
                <a:cs typeface="Titillium Web"/>
                <a:sym typeface="Titillium Web"/>
              </a:rPr>
              <a:t>Teachers in India: A snapshot from the Periodic Labour Force Survey 2021-22</a:t>
            </a:r>
            <a:endParaRPr sz="1300">
              <a:solidFill>
                <a:srgbClr val="283583"/>
              </a:solidFill>
              <a:latin typeface="Titillium Web"/>
              <a:ea typeface="Titillium Web"/>
              <a:cs typeface="Titillium Web"/>
              <a:sym typeface="Titillium Web"/>
            </a:endParaRPr>
          </a:p>
          <a:p>
            <a:pPr indent="-311150" lvl="0" marL="457200" marR="0" rtl="0" algn="just">
              <a:lnSpc>
                <a:spcPct val="90000"/>
              </a:lnSpc>
              <a:spcBef>
                <a:spcPts val="0"/>
              </a:spcBef>
              <a:spcAft>
                <a:spcPts val="0"/>
              </a:spcAft>
              <a:buClr>
                <a:srgbClr val="283583"/>
              </a:buClr>
              <a:buSzPts val="1300"/>
              <a:buFont typeface="Titillium Web"/>
              <a:buAutoNum type="arabicPeriod"/>
            </a:pPr>
            <a:r>
              <a:rPr lang="en" sz="1300">
                <a:solidFill>
                  <a:srgbClr val="283583"/>
                </a:solidFill>
                <a:latin typeface="Titillium Web"/>
                <a:ea typeface="Titillium Web"/>
                <a:cs typeface="Titillium Web"/>
                <a:sym typeface="Titillium Web"/>
              </a:rPr>
              <a:t>Public and Private Sector Contract Teachers in India: An Analytical Research Paper</a:t>
            </a:r>
            <a:endParaRPr sz="1300">
              <a:solidFill>
                <a:srgbClr val="283583"/>
              </a:solidFill>
              <a:latin typeface="Titillium Web"/>
              <a:ea typeface="Titillium Web"/>
              <a:cs typeface="Titillium Web"/>
              <a:sym typeface="Titillium Web"/>
            </a:endParaRPr>
          </a:p>
          <a:p>
            <a:pPr indent="-311150" lvl="0" marL="457200" marR="0" rtl="0" algn="just">
              <a:lnSpc>
                <a:spcPct val="90000"/>
              </a:lnSpc>
              <a:spcBef>
                <a:spcPts val="0"/>
              </a:spcBef>
              <a:spcAft>
                <a:spcPts val="0"/>
              </a:spcAft>
              <a:buClr>
                <a:srgbClr val="283583"/>
              </a:buClr>
              <a:buSzPts val="1300"/>
              <a:buFont typeface="Titillium Web"/>
              <a:buAutoNum type="arabicPeriod"/>
            </a:pPr>
            <a:r>
              <a:rPr lang="en" sz="1300">
                <a:solidFill>
                  <a:srgbClr val="283583"/>
                </a:solidFill>
                <a:latin typeface="Titillium Web"/>
                <a:ea typeface="Titillium Web"/>
                <a:cs typeface="Titillium Web"/>
                <a:sym typeface="Titillium Web"/>
              </a:rPr>
              <a:t>Quality of Pre-service Teacher Education and Teacher Supply in India: An analysis of TET data from one state A </a:t>
            </a:r>
            <a:endParaRPr sz="1300">
              <a:solidFill>
                <a:srgbClr val="283583"/>
              </a:solidFill>
              <a:latin typeface="Titillium Web"/>
              <a:ea typeface="Titillium Web"/>
              <a:cs typeface="Titillium Web"/>
              <a:sym typeface="Titillium Web"/>
            </a:endParaRPr>
          </a:p>
          <a:p>
            <a:pPr indent="-311150" lvl="0" marL="457200" marR="0" rtl="0" algn="just">
              <a:lnSpc>
                <a:spcPct val="90000"/>
              </a:lnSpc>
              <a:spcBef>
                <a:spcPts val="0"/>
              </a:spcBef>
              <a:spcAft>
                <a:spcPts val="0"/>
              </a:spcAft>
              <a:buClr>
                <a:srgbClr val="283583"/>
              </a:buClr>
              <a:buSzPts val="1300"/>
              <a:buFont typeface="Titillium Web"/>
              <a:buAutoNum type="arabicPeriod"/>
            </a:pPr>
            <a:r>
              <a:rPr lang="en" sz="1300">
                <a:solidFill>
                  <a:srgbClr val="283583"/>
                </a:solidFill>
                <a:latin typeface="Titillium Web"/>
                <a:ea typeface="Titillium Web"/>
                <a:cs typeface="Titillium Web"/>
                <a:sym typeface="Titillium Web"/>
              </a:rPr>
              <a:t>Status of school teachers in Eight states: a report based on primary data</a:t>
            </a:r>
            <a:endParaRPr sz="1300">
              <a:solidFill>
                <a:srgbClr val="283583"/>
              </a:solidFill>
              <a:latin typeface="Titillium Web"/>
              <a:ea typeface="Titillium Web"/>
              <a:cs typeface="Titillium Web"/>
              <a:sym typeface="Titillium Web"/>
            </a:endParaRPr>
          </a:p>
          <a:p>
            <a:pPr indent="-311150" lvl="0" marL="457200" marR="0" rtl="0" algn="just">
              <a:lnSpc>
                <a:spcPct val="90000"/>
              </a:lnSpc>
              <a:spcBef>
                <a:spcPts val="0"/>
              </a:spcBef>
              <a:spcAft>
                <a:spcPts val="0"/>
              </a:spcAft>
              <a:buClr>
                <a:srgbClr val="283583"/>
              </a:buClr>
              <a:buSzPts val="1300"/>
              <a:buFont typeface="Titillium Web"/>
              <a:buAutoNum type="arabicPeriod"/>
            </a:pPr>
            <a:r>
              <a:rPr lang="en" sz="1300">
                <a:solidFill>
                  <a:srgbClr val="283583"/>
                </a:solidFill>
                <a:latin typeface="Titillium Web"/>
                <a:ea typeface="Titillium Web"/>
                <a:cs typeface="Titillium Web"/>
                <a:sym typeface="Titillium Web"/>
              </a:rPr>
              <a:t>Status of Preservice Teacher Education in Eight States: A report based on primary data from teacher education faculty and student teachers.</a:t>
            </a:r>
            <a:endParaRPr sz="1300">
              <a:solidFill>
                <a:srgbClr val="283583"/>
              </a:solidFill>
              <a:latin typeface="Titillium Web"/>
              <a:ea typeface="Titillium Web"/>
              <a:cs typeface="Titillium Web"/>
              <a:sym typeface="Titillium Web"/>
            </a:endParaRPr>
          </a:p>
          <a:p>
            <a:pPr indent="-311150" lvl="0" marL="457200" marR="0" rtl="0" algn="just">
              <a:lnSpc>
                <a:spcPct val="90000"/>
              </a:lnSpc>
              <a:spcBef>
                <a:spcPts val="0"/>
              </a:spcBef>
              <a:spcAft>
                <a:spcPts val="0"/>
              </a:spcAft>
              <a:buClr>
                <a:srgbClr val="283583"/>
              </a:buClr>
              <a:buSzPts val="1300"/>
              <a:buFont typeface="Titillium Web"/>
              <a:buAutoNum type="arabicPeriod"/>
            </a:pPr>
            <a:r>
              <a:rPr lang="en" sz="1300">
                <a:solidFill>
                  <a:srgbClr val="283583"/>
                </a:solidFill>
                <a:latin typeface="Titillium Web"/>
                <a:ea typeface="Titillium Web"/>
                <a:cs typeface="Titillium Web"/>
                <a:sym typeface="Titillium Web"/>
              </a:rPr>
              <a:t>Teacher Supply-Demand: A Review of Literature</a:t>
            </a:r>
            <a:endParaRPr sz="1300">
              <a:solidFill>
                <a:srgbClr val="283583"/>
              </a:solidFill>
              <a:latin typeface="Titillium Web"/>
              <a:ea typeface="Titillium Web"/>
              <a:cs typeface="Titillium Web"/>
              <a:sym typeface="Titillium Web"/>
            </a:endParaRPr>
          </a:p>
          <a:p>
            <a:pPr indent="-311150" lvl="0" marL="457200" marR="0" rtl="0" algn="just">
              <a:lnSpc>
                <a:spcPct val="90000"/>
              </a:lnSpc>
              <a:spcBef>
                <a:spcPts val="0"/>
              </a:spcBef>
              <a:spcAft>
                <a:spcPts val="0"/>
              </a:spcAft>
              <a:buClr>
                <a:srgbClr val="283583"/>
              </a:buClr>
              <a:buSzPts val="1300"/>
              <a:buFont typeface="Titillium Web"/>
              <a:buAutoNum type="arabicPeriod"/>
            </a:pPr>
            <a:r>
              <a:rPr lang="en" sz="1300">
                <a:solidFill>
                  <a:srgbClr val="283583"/>
                </a:solidFill>
                <a:latin typeface="Titillium Web"/>
                <a:ea typeface="Titillium Web"/>
                <a:cs typeface="Titillium Web"/>
                <a:sym typeface="Titillium Web"/>
              </a:rPr>
              <a:t>Teaching Occupation in the News: an analysis of news coverage in Indian National English Newspapers January-December 2023.</a:t>
            </a:r>
            <a:endParaRPr sz="1300">
              <a:solidFill>
                <a:srgbClr val="283583"/>
              </a:solidFill>
              <a:latin typeface="Titillium Web"/>
              <a:ea typeface="Titillium Web"/>
              <a:cs typeface="Titillium Web"/>
              <a:sym typeface="Titillium Web"/>
            </a:endParaRPr>
          </a:p>
        </p:txBody>
      </p:sp>
      <p:sp>
        <p:nvSpPr>
          <p:cNvPr id="162" name="Google Shape;162;p23"/>
          <p:cNvSpPr txBox="1"/>
          <p:nvPr>
            <p:ph idx="12" type="sldNum"/>
          </p:nvPr>
        </p:nvSpPr>
        <p:spPr>
          <a:xfrm>
            <a:off x="6457950" y="4767288"/>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163" name="Google Shape;163;p23"/>
          <p:cNvPicPr preferRelativeResize="0"/>
          <p:nvPr/>
        </p:nvPicPr>
        <p:blipFill rotWithShape="1">
          <a:blip r:embed="rId3">
            <a:alphaModFix/>
          </a:blip>
          <a:srcRect b="5627" l="4390" r="4134" t="5618"/>
          <a:stretch/>
        </p:blipFill>
        <p:spPr>
          <a:xfrm>
            <a:off x="7928181" y="0"/>
            <a:ext cx="1215821" cy="7275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4"/>
          <p:cNvSpPr txBox="1"/>
          <p:nvPr>
            <p:ph idx="1" type="body"/>
          </p:nvPr>
        </p:nvSpPr>
        <p:spPr>
          <a:xfrm>
            <a:off x="287400" y="2457200"/>
            <a:ext cx="6812400" cy="767400"/>
          </a:xfrm>
          <a:prstGeom prst="rect">
            <a:avLst/>
          </a:prstGeom>
          <a:ln cap="flat" cmpd="sng" w="9525">
            <a:solidFill>
              <a:srgbClr val="6AA84F"/>
            </a:solidFill>
            <a:prstDash val="solid"/>
            <a:round/>
            <a:headEnd len="sm" w="sm" type="none"/>
            <a:tailEnd len="sm" w="sm" type="none"/>
          </a:ln>
        </p:spPr>
        <p:txBody>
          <a:bodyPr anchorCtr="0" anchor="t" bIns="34275" lIns="68575" spcFirstLastPara="1" rIns="68575" wrap="square" tIns="34275">
            <a:noAutofit/>
          </a:bodyPr>
          <a:lstStyle/>
          <a:p>
            <a:pPr indent="-228600" lvl="0" marL="257175" marR="0" rtl="0" algn="just">
              <a:lnSpc>
                <a:spcPct val="100000"/>
              </a:lnSpc>
              <a:spcBef>
                <a:spcPts val="800"/>
              </a:spcBef>
              <a:spcAft>
                <a:spcPts val="0"/>
              </a:spcAft>
              <a:buNone/>
            </a:pPr>
            <a:r>
              <a:rPr lang="en" sz="1500">
                <a:solidFill>
                  <a:schemeClr val="dk1"/>
                </a:solidFill>
                <a:latin typeface="Titillium Web"/>
                <a:ea typeface="Titillium Web"/>
                <a:cs typeface="Titillium Web"/>
                <a:sym typeface="Titillium Web"/>
              </a:rPr>
              <a:t>2. Different types of professional preparation and academic qualifications are needed depending on the school stage and subject being taught, and the special needs of children. </a:t>
            </a:r>
            <a:endParaRPr sz="1500">
              <a:solidFill>
                <a:srgbClr val="283583"/>
              </a:solidFill>
              <a:latin typeface="Titillium Web"/>
              <a:ea typeface="Titillium Web"/>
              <a:cs typeface="Titillium Web"/>
              <a:sym typeface="Titillium Web"/>
            </a:endParaRPr>
          </a:p>
        </p:txBody>
      </p:sp>
      <p:sp>
        <p:nvSpPr>
          <p:cNvPr id="169" name="Google Shape;169;p24"/>
          <p:cNvSpPr/>
          <p:nvPr/>
        </p:nvSpPr>
        <p:spPr>
          <a:xfrm>
            <a:off x="287350" y="212075"/>
            <a:ext cx="6812400" cy="879900"/>
          </a:xfrm>
          <a:prstGeom prst="rect">
            <a:avLst/>
          </a:prstGeom>
          <a:solidFill>
            <a:srgbClr val="283583"/>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 sz="2600">
                <a:solidFill>
                  <a:schemeClr val="lt1"/>
                </a:solidFill>
                <a:latin typeface="Titillium Web"/>
                <a:ea typeface="Titillium Web"/>
                <a:cs typeface="Titillium Web"/>
                <a:sym typeface="Titillium Web"/>
              </a:rPr>
              <a:t>The Right Teacher for Every Child in Every Class</a:t>
            </a:r>
            <a:endParaRPr sz="2600">
              <a:solidFill>
                <a:schemeClr val="lt1"/>
              </a:solidFill>
              <a:latin typeface="Titillium Web"/>
              <a:ea typeface="Titillium Web"/>
              <a:cs typeface="Titillium Web"/>
              <a:sym typeface="Titillium Web"/>
            </a:endParaRPr>
          </a:p>
          <a:p>
            <a:pPr indent="0" lvl="0" marL="0" rtl="0" algn="l">
              <a:lnSpc>
                <a:spcPct val="90000"/>
              </a:lnSpc>
              <a:spcBef>
                <a:spcPts val="0"/>
              </a:spcBef>
              <a:spcAft>
                <a:spcPts val="0"/>
              </a:spcAft>
              <a:buNone/>
            </a:pPr>
            <a:r>
              <a:rPr lang="en" sz="2600">
                <a:solidFill>
                  <a:schemeClr val="lt1"/>
                </a:solidFill>
                <a:latin typeface="Titillium Web"/>
                <a:ea typeface="Titillium Web"/>
                <a:cs typeface="Titillium Web"/>
                <a:sym typeface="Titillium Web"/>
              </a:rPr>
              <a:t>3 Normative Guiding Ideals:</a:t>
            </a:r>
            <a:endParaRPr sz="2600">
              <a:solidFill>
                <a:schemeClr val="lt1"/>
              </a:solidFill>
              <a:latin typeface="Titillium Web"/>
              <a:ea typeface="Titillium Web"/>
              <a:cs typeface="Titillium Web"/>
              <a:sym typeface="Titillium Web"/>
            </a:endParaRPr>
          </a:p>
          <a:p>
            <a:pPr indent="0" lvl="0" marL="0" rtl="0" algn="ctr">
              <a:spcBef>
                <a:spcPts val="0"/>
              </a:spcBef>
              <a:spcAft>
                <a:spcPts val="0"/>
              </a:spcAft>
              <a:buNone/>
            </a:pPr>
            <a:r>
              <a:t/>
            </a:r>
            <a:endParaRPr/>
          </a:p>
        </p:txBody>
      </p:sp>
      <p:sp>
        <p:nvSpPr>
          <p:cNvPr id="170" name="Google Shape;170;p24"/>
          <p:cNvSpPr txBox="1"/>
          <p:nvPr/>
        </p:nvSpPr>
        <p:spPr>
          <a:xfrm>
            <a:off x="287350" y="1326725"/>
            <a:ext cx="6812400" cy="1004700"/>
          </a:xfrm>
          <a:prstGeom prst="rect">
            <a:avLst/>
          </a:prstGeom>
          <a:noFill/>
          <a:ln cap="flat" cmpd="sng" w="9525">
            <a:solidFill>
              <a:srgbClr val="6AA84F"/>
            </a:solidFill>
            <a:prstDash val="solid"/>
            <a:round/>
            <a:headEnd len="sm" w="sm" type="none"/>
            <a:tailEnd len="sm" w="sm" type="none"/>
          </a:ln>
        </p:spPr>
        <p:txBody>
          <a:bodyPr anchorCtr="0" anchor="t" bIns="91425" lIns="91425" spcFirstLastPara="1" rIns="91425" wrap="square" tIns="91425">
            <a:noAutofit/>
          </a:bodyPr>
          <a:lstStyle/>
          <a:p>
            <a:pPr indent="-295275" lvl="0" marL="285750" rtl="0" algn="just">
              <a:lnSpc>
                <a:spcPct val="90000"/>
              </a:lnSpc>
              <a:spcBef>
                <a:spcPts val="800"/>
              </a:spcBef>
              <a:spcAft>
                <a:spcPts val="0"/>
              </a:spcAft>
              <a:buClr>
                <a:schemeClr val="dk1"/>
              </a:buClr>
              <a:buSzPts val="1500"/>
              <a:buFont typeface="Titillium Web"/>
              <a:buAutoNum type="arabicPeriod"/>
            </a:pPr>
            <a:r>
              <a:rPr lang="en" sz="1500">
                <a:solidFill>
                  <a:schemeClr val="dk1"/>
                </a:solidFill>
                <a:latin typeface="Titillium Web"/>
                <a:ea typeface="Titillium Web"/>
                <a:cs typeface="Titillium Web"/>
                <a:sym typeface="Titillium Web"/>
              </a:rPr>
              <a:t>It is desirable for the teaching workforce to have a demographic (gender and caste/social groups, linguistic ) profile similar to the student population. </a:t>
            </a:r>
            <a:endParaRPr sz="1500">
              <a:solidFill>
                <a:schemeClr val="dk1"/>
              </a:solidFill>
              <a:latin typeface="Titillium Web"/>
              <a:ea typeface="Titillium Web"/>
              <a:cs typeface="Titillium Web"/>
              <a:sym typeface="Titillium Web"/>
            </a:endParaRPr>
          </a:p>
          <a:p>
            <a:pPr indent="0" lvl="0" marL="228600" rtl="0" algn="just">
              <a:lnSpc>
                <a:spcPct val="90000"/>
              </a:lnSpc>
              <a:spcBef>
                <a:spcPts val="800"/>
              </a:spcBef>
              <a:spcAft>
                <a:spcPts val="0"/>
              </a:spcAft>
              <a:buNone/>
            </a:pPr>
            <a:r>
              <a:rPr i="1" lang="en" sz="1200">
                <a:solidFill>
                  <a:schemeClr val="dk1"/>
                </a:solidFill>
                <a:latin typeface="Titillium Web"/>
                <a:ea typeface="Titillium Web"/>
                <a:cs typeface="Titillium Web"/>
                <a:sym typeface="Titillium Web"/>
              </a:rPr>
              <a:t>This holds special significance in the case of students from socio-cultural and linguistically marginal groups and for girls.</a:t>
            </a:r>
            <a:endParaRPr i="1" sz="1500">
              <a:solidFill>
                <a:schemeClr val="dk1"/>
              </a:solidFill>
            </a:endParaRPr>
          </a:p>
        </p:txBody>
      </p:sp>
      <p:sp>
        <p:nvSpPr>
          <p:cNvPr id="171" name="Google Shape;171;p24"/>
          <p:cNvSpPr txBox="1"/>
          <p:nvPr/>
        </p:nvSpPr>
        <p:spPr>
          <a:xfrm>
            <a:off x="287400" y="3398951"/>
            <a:ext cx="6812400" cy="767400"/>
          </a:xfrm>
          <a:prstGeom prst="rect">
            <a:avLst/>
          </a:prstGeom>
          <a:noFill/>
          <a:ln cap="flat" cmpd="sng" w="9525">
            <a:solidFill>
              <a:srgbClr val="6AA84F"/>
            </a:solidFill>
            <a:prstDash val="solid"/>
            <a:round/>
            <a:headEnd len="sm" w="sm" type="none"/>
            <a:tailEnd len="sm" w="sm" type="none"/>
          </a:ln>
        </p:spPr>
        <p:txBody>
          <a:bodyPr anchorCtr="0" anchor="t" bIns="91425" lIns="91425" spcFirstLastPara="1" rIns="91425" wrap="square" tIns="91425">
            <a:noAutofit/>
          </a:bodyPr>
          <a:lstStyle/>
          <a:p>
            <a:pPr indent="-228600" lvl="0" marL="257175" rtl="0" algn="just">
              <a:lnSpc>
                <a:spcPct val="90000"/>
              </a:lnSpc>
              <a:spcBef>
                <a:spcPts val="800"/>
              </a:spcBef>
              <a:spcAft>
                <a:spcPts val="0"/>
              </a:spcAft>
              <a:buNone/>
            </a:pPr>
            <a:r>
              <a:rPr lang="en" sz="1500">
                <a:solidFill>
                  <a:schemeClr val="dk1"/>
                </a:solidFill>
                <a:latin typeface="Titillium Web"/>
                <a:ea typeface="Titillium Web"/>
                <a:cs typeface="Titillium Web"/>
                <a:sym typeface="Titillium Web"/>
              </a:rPr>
              <a:t>3. Pupil-teacher ratio (PTR) norms guide the size of classrooms and overall teacher requirement, so as to ensure meaningful pedagogical transaction and attention to all students.  RTE mandates against single teacher schools.</a:t>
            </a:r>
            <a:endParaRPr sz="1500">
              <a:solidFill>
                <a:schemeClr val="dk1"/>
              </a:solidFill>
              <a:latin typeface="Titillium Web"/>
              <a:ea typeface="Titillium Web"/>
              <a:cs typeface="Titillium Web"/>
              <a:sym typeface="Titillium Web"/>
            </a:endParaRPr>
          </a:p>
        </p:txBody>
      </p:sp>
      <p:sp>
        <p:nvSpPr>
          <p:cNvPr id="172" name="Google Shape;172;p24"/>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173" name="Google Shape;173;p24"/>
          <p:cNvSpPr txBox="1"/>
          <p:nvPr/>
        </p:nvSpPr>
        <p:spPr>
          <a:xfrm>
            <a:off x="287350" y="4229075"/>
            <a:ext cx="6812400" cy="675300"/>
          </a:xfrm>
          <a:prstGeom prst="rect">
            <a:avLst/>
          </a:prstGeom>
          <a:noFill/>
          <a:ln>
            <a:noFill/>
          </a:ln>
        </p:spPr>
        <p:txBody>
          <a:bodyPr anchorCtr="0" anchor="t" bIns="91425" lIns="91425" spcFirstLastPara="1" rIns="91425" wrap="square" tIns="91425">
            <a:noAutofit/>
          </a:bodyPr>
          <a:lstStyle/>
          <a:p>
            <a:pPr indent="0" lvl="0" marL="0" rtl="0" algn="just">
              <a:lnSpc>
                <a:spcPct val="90000"/>
              </a:lnSpc>
              <a:spcBef>
                <a:spcPts val="800"/>
              </a:spcBef>
              <a:spcAft>
                <a:spcPts val="0"/>
              </a:spcAft>
              <a:buNone/>
            </a:pPr>
            <a:r>
              <a:rPr i="1" lang="en" sz="1200">
                <a:solidFill>
                  <a:srgbClr val="1155CC"/>
                </a:solidFill>
                <a:latin typeface="Titillium Web"/>
                <a:ea typeface="Titillium Web"/>
                <a:cs typeface="Titillium Web"/>
                <a:sym typeface="Titillium Web"/>
              </a:rPr>
              <a:t>Teacher availability to meet all these requirements is a function of the overall supply–availability of pre-service institutions and choices and aspirations of students on the one hand, and timely recruitment and conducive recruitment terms and working conditions in the government and private sectors on the other.</a:t>
            </a:r>
            <a:endParaRPr i="1" sz="1200">
              <a:solidFill>
                <a:srgbClr val="1155CC"/>
              </a:solidFill>
              <a:latin typeface="Titillium Web"/>
              <a:ea typeface="Titillium Web"/>
              <a:cs typeface="Titillium Web"/>
              <a:sym typeface="Titillium Web"/>
            </a:endParaRPr>
          </a:p>
          <a:p>
            <a:pPr indent="0" lvl="0" marL="0" rtl="0" algn="l">
              <a:spcBef>
                <a:spcPts val="0"/>
              </a:spcBef>
              <a:spcAft>
                <a:spcPts val="0"/>
              </a:spcAft>
              <a:buNone/>
            </a:pPr>
            <a:r>
              <a:t/>
            </a:r>
            <a:endParaRPr sz="1800">
              <a:solidFill>
                <a:schemeClr val="dk2"/>
              </a:solidFill>
            </a:endParaRPr>
          </a:p>
        </p:txBody>
      </p:sp>
      <p:pic>
        <p:nvPicPr>
          <p:cNvPr id="174" name="Google Shape;174;p24"/>
          <p:cNvPicPr preferRelativeResize="0"/>
          <p:nvPr/>
        </p:nvPicPr>
        <p:blipFill rotWithShape="1">
          <a:blip r:embed="rId3">
            <a:alphaModFix/>
          </a:blip>
          <a:srcRect b="5627" l="4390" r="4134" t="5618"/>
          <a:stretch/>
        </p:blipFill>
        <p:spPr>
          <a:xfrm>
            <a:off x="7928181" y="0"/>
            <a:ext cx="1215821" cy="72755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