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layfair Display"/>
      <p:regular r:id="rId26"/>
      <p:bold r:id="rId27"/>
      <p:italic r:id="rId28"/>
      <p:boldItalic r:id="rId29"/>
    </p:embeddedFont>
    <p:embeddedFont>
      <p:font typeface="Bodoni"/>
      <p:regular r:id="rId30"/>
      <p:bold r:id="rId31"/>
      <p:italic r:id="rId32"/>
      <p:boldItalic r:id="rId33"/>
    </p:embeddedFont>
    <p:embeddedFont>
      <p:font typeface="Playfair Display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173">
          <p15:clr>
            <a:srgbClr val="747775"/>
          </p15:clr>
        </p15:guide>
        <p15:guide id="4" orient="horz" pos="773">
          <p15:clr>
            <a:srgbClr val="747775"/>
          </p15:clr>
        </p15:guide>
        <p15:guide id="5" pos="216">
          <p15:clr>
            <a:srgbClr val="747775"/>
          </p15:clr>
        </p15:guide>
        <p15:guide id="6" orient="horz" pos="2149">
          <p15:clr>
            <a:srgbClr val="747775"/>
          </p15:clr>
        </p15:guide>
        <p15:guide id="7" orient="horz" pos="3168">
          <p15:clr>
            <a:srgbClr val="747775"/>
          </p15:clr>
        </p15:guide>
        <p15:guide id="8" orient="horz" pos="480">
          <p15:clr>
            <a:srgbClr val="747775"/>
          </p15:clr>
        </p15:guide>
        <p15:guide id="9" orient="horz" pos="602">
          <p15:clr>
            <a:srgbClr val="747775"/>
          </p15:clr>
        </p15:guide>
        <p15:guide id="10" pos="3285">
          <p15:clr>
            <a:srgbClr val="747775"/>
          </p15:clr>
        </p15:guide>
        <p15:guide id="11" orient="horz" pos="1484">
          <p15:clr>
            <a:srgbClr val="747775"/>
          </p15:clr>
        </p15:guide>
        <p15:guide id="12" orient="horz" pos="2330">
          <p15:clr>
            <a:srgbClr val="747775"/>
          </p15:clr>
        </p15:guide>
        <p15:guide id="13" orient="horz" pos="1253">
          <p15:clr>
            <a:srgbClr val="747775"/>
          </p15:clr>
        </p15:guide>
        <p15:guide id="14" pos="5549">
          <p15:clr>
            <a:srgbClr val="747775"/>
          </p15:clr>
        </p15:guide>
      </p15:sldGuideLst>
    </p:ext>
    <p:ext uri="GoogleSlidesCustomDataVersion2">
      <go:slidesCustomData xmlns:go="http://customooxmlschemas.google.com/" r:id="rId36" roundtripDataSignature="AMtx7mibXMHFqLSxMPww2/ClHANjTc2a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73" orient="horz"/>
        <p:guide pos="773" orient="horz"/>
        <p:guide pos="216"/>
        <p:guide pos="2149" orient="horz"/>
        <p:guide pos="3168" orient="horz"/>
        <p:guide pos="480" orient="horz"/>
        <p:guide pos="602" orient="horz"/>
        <p:guide pos="3285"/>
        <p:guide pos="1484" orient="horz"/>
        <p:guide pos="2330" orient="horz"/>
        <p:guide pos="1253" orient="horz"/>
        <p:guide pos="554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regular.fntdata"/><Relationship Id="rId25" Type="http://schemas.openxmlformats.org/officeDocument/2006/relationships/slide" Target="slides/slide20.xml"/><Relationship Id="rId28" Type="http://schemas.openxmlformats.org/officeDocument/2006/relationships/font" Target="fonts/PlayfairDisplay-italic.fntdata"/><Relationship Id="rId27" Type="http://schemas.openxmlformats.org/officeDocument/2006/relationships/font" Target="fonts/PlayfairDispl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doni-bold.fntdata"/><Relationship Id="rId30" Type="http://schemas.openxmlformats.org/officeDocument/2006/relationships/font" Target="fonts/Bodoni-regular.fntdata"/><Relationship Id="rId11" Type="http://schemas.openxmlformats.org/officeDocument/2006/relationships/slide" Target="slides/slide6.xml"/><Relationship Id="rId33" Type="http://schemas.openxmlformats.org/officeDocument/2006/relationships/font" Target="fonts/Bodoni-boldItalic.fntdata"/><Relationship Id="rId10" Type="http://schemas.openxmlformats.org/officeDocument/2006/relationships/slide" Target="slides/slide5.xml"/><Relationship Id="rId32" Type="http://schemas.openxmlformats.org/officeDocument/2006/relationships/font" Target="fonts/Bodoni-italic.fntdata"/><Relationship Id="rId13" Type="http://schemas.openxmlformats.org/officeDocument/2006/relationships/slide" Target="slides/slide8.xml"/><Relationship Id="rId35" Type="http://schemas.openxmlformats.org/officeDocument/2006/relationships/font" Target="fonts/PlayfairDisplayBlack-boldItalic.fntdata"/><Relationship Id="rId12" Type="http://schemas.openxmlformats.org/officeDocument/2006/relationships/slide" Target="slides/slide7.xml"/><Relationship Id="rId34" Type="http://schemas.openxmlformats.org/officeDocument/2006/relationships/font" Target="fonts/PlayfairDisplayBlack-bold.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5a0abf63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5a0abf63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7a974e0d2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237a974e0d2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37a974e0d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237a974e0d2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7a974e0d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37a974e0d2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7a974e0d2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37a974e0d2_1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4b7767f8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4b7767f8b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7a974e0d2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37a974e0d2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7a974e0d2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37a974e0d2_1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a03c6fb25_0_1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4a03c6fb25_0_1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a03c6fb25_0_1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4a03c6fb25_0_1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4b7767f8b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24b7767f8b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4a03c6fb2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4a03c6fb25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4b7767f8b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4b7767f8bf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4a03c6fb25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24a03c6fb25_0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a03c6fb25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4a03c6fb25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a03c6fb2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4a03c6fb25_0_2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4a03c6fb25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4a03c6fb25_0_3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a03c6fb25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4a03c6fb25_0_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37a974e0d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237a974e0d2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2" name="Shape 42"/>
        <p:cNvGrpSpPr/>
        <p:nvPr/>
      </p:nvGrpSpPr>
      <p:grpSpPr>
        <a:xfrm>
          <a:off x="0" y="0"/>
          <a:ext cx="0" cy="0"/>
          <a:chOff x="0" y="0"/>
          <a:chExt cx="0" cy="0"/>
        </a:xfrm>
      </p:grpSpPr>
      <p:sp>
        <p:nvSpPr>
          <p:cNvPr id="43" name="Google Shape;43;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4" name="Google Shape;44;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5" name="Google Shape;4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 name="Google Shape;1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 name="Google Shape;2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2" name="Google Shape;3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6" name="Google Shape;36;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 name="Google Shape;3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1" name="Google Shape;4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learningpolicyinstitute.org/sites/default/files/productfiles/Effective_Teacher_Professional_Development_REPORT.pdf" TargetMode="External"/><Relationship Id="rId4" Type="http://schemas.openxmlformats.org/officeDocument/2006/relationships/hyperlink" Target="https://doi.org/10.1007/s12564-020-09654-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id="52" name="Google Shape;52;g25a0abf63d6_0_0"/>
          <p:cNvPicPr preferRelativeResize="0"/>
          <p:nvPr/>
        </p:nvPicPr>
        <p:blipFill rotWithShape="1">
          <a:blip r:embed="rId3">
            <a:alphaModFix/>
          </a:blip>
          <a:srcRect b="5524" l="6469" r="34823" t="5807"/>
          <a:stretch/>
        </p:blipFill>
        <p:spPr>
          <a:xfrm>
            <a:off x="459175" y="220275"/>
            <a:ext cx="1283724" cy="1495012"/>
          </a:xfrm>
          <a:prstGeom prst="rect">
            <a:avLst/>
          </a:prstGeom>
          <a:noFill/>
          <a:ln>
            <a:noFill/>
          </a:ln>
        </p:spPr>
      </p:pic>
      <p:sp>
        <p:nvSpPr>
          <p:cNvPr id="53" name="Google Shape;53;g25a0abf63d6_0_0"/>
          <p:cNvSpPr txBox="1"/>
          <p:nvPr/>
        </p:nvSpPr>
        <p:spPr>
          <a:xfrm>
            <a:off x="0" y="1989875"/>
            <a:ext cx="9144000" cy="1285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800"/>
              <a:buFont typeface="Arial"/>
              <a:buNone/>
            </a:pPr>
            <a:r>
              <a:rPr b="1" i="0" lang="en" sz="2400" u="none" cap="none" strike="noStrike">
                <a:solidFill>
                  <a:schemeClr val="dk1"/>
                </a:solidFill>
                <a:latin typeface="Playfair Display"/>
                <a:ea typeface="Playfair Display"/>
                <a:cs typeface="Playfair Display"/>
                <a:sym typeface="Playfair Display"/>
              </a:rPr>
              <a:t>Findings of the</a:t>
            </a:r>
            <a:endParaRPr b="1" i="0" sz="2400" u="none" cap="none" strike="noStrike">
              <a:solidFill>
                <a:schemeClr val="dk1"/>
              </a:solidFill>
              <a:latin typeface="Playfair Display"/>
              <a:ea typeface="Playfair Display"/>
              <a:cs typeface="Playfair Display"/>
              <a:sym typeface="Playfair Display"/>
            </a:endParaRPr>
          </a:p>
          <a:p>
            <a:pPr indent="0" lvl="0" marL="0" marR="0" rtl="0" algn="ctr">
              <a:lnSpc>
                <a:spcPct val="115000"/>
              </a:lnSpc>
              <a:spcBef>
                <a:spcPts val="0"/>
              </a:spcBef>
              <a:spcAft>
                <a:spcPts val="0"/>
              </a:spcAft>
              <a:buClr>
                <a:srgbClr val="000000"/>
              </a:buClr>
              <a:buSzPts val="2800"/>
              <a:buFont typeface="Arial"/>
              <a:buNone/>
            </a:pPr>
            <a:r>
              <a:rPr b="0" i="0" lang="en" sz="4400" u="none" cap="none" strike="noStrike">
                <a:solidFill>
                  <a:schemeClr val="dk1"/>
                </a:solidFill>
                <a:latin typeface="Playfair Display"/>
                <a:ea typeface="Playfair Display"/>
                <a:cs typeface="Playfair Display"/>
                <a:sym typeface="Playfair Display"/>
              </a:rPr>
              <a:t>KPALP IMPACT STUDY </a:t>
            </a:r>
            <a:endParaRPr b="0" i="0" sz="4400" u="none" cap="none" strike="noStrike">
              <a:solidFill>
                <a:schemeClr val="dk1"/>
              </a:solidFill>
              <a:latin typeface="Playfair Display"/>
              <a:ea typeface="Playfair Display"/>
              <a:cs typeface="Playfair Display"/>
              <a:sym typeface="Playfair Display"/>
            </a:endParaRPr>
          </a:p>
        </p:txBody>
      </p:sp>
      <p:pic>
        <p:nvPicPr>
          <p:cNvPr id="54" name="Google Shape;54;g25a0abf63d6_0_0"/>
          <p:cNvPicPr preferRelativeResize="0"/>
          <p:nvPr/>
        </p:nvPicPr>
        <p:blipFill rotWithShape="1">
          <a:blip r:embed="rId4">
            <a:alphaModFix/>
          </a:blip>
          <a:srcRect b="3929" l="11515" r="10516" t="0"/>
          <a:stretch/>
        </p:blipFill>
        <p:spPr>
          <a:xfrm>
            <a:off x="6637700" y="329300"/>
            <a:ext cx="1903675" cy="1331475"/>
          </a:xfrm>
          <a:prstGeom prst="rect">
            <a:avLst/>
          </a:prstGeom>
          <a:noFill/>
          <a:ln>
            <a:noFill/>
          </a:ln>
        </p:spPr>
      </p:pic>
      <p:grpSp>
        <p:nvGrpSpPr>
          <p:cNvPr id="55" name="Google Shape;55;g25a0abf63d6_0_0"/>
          <p:cNvGrpSpPr/>
          <p:nvPr/>
        </p:nvGrpSpPr>
        <p:grpSpPr>
          <a:xfrm>
            <a:off x="242572" y="3988875"/>
            <a:ext cx="8658853" cy="753825"/>
            <a:chOff x="242572" y="4125350"/>
            <a:chExt cx="8658853" cy="753825"/>
          </a:xfrm>
        </p:grpSpPr>
        <p:pic>
          <p:nvPicPr>
            <p:cNvPr id="56" name="Google Shape;56;g25a0abf63d6_0_0"/>
            <p:cNvPicPr preferRelativeResize="0"/>
            <p:nvPr/>
          </p:nvPicPr>
          <p:blipFill rotWithShape="1">
            <a:blip r:embed="rId5">
              <a:alphaModFix/>
            </a:blip>
            <a:srcRect b="71791" l="5917" r="4136" t="0"/>
            <a:stretch/>
          </p:blipFill>
          <p:spPr>
            <a:xfrm>
              <a:off x="242572" y="4331116"/>
              <a:ext cx="1690126" cy="548059"/>
            </a:xfrm>
            <a:prstGeom prst="rect">
              <a:avLst/>
            </a:prstGeom>
            <a:noFill/>
            <a:ln>
              <a:noFill/>
            </a:ln>
          </p:spPr>
        </p:pic>
        <p:pic>
          <p:nvPicPr>
            <p:cNvPr id="57" name="Google Shape;57;g25a0abf63d6_0_0"/>
            <p:cNvPicPr preferRelativeResize="0"/>
            <p:nvPr/>
          </p:nvPicPr>
          <p:blipFill rotWithShape="1">
            <a:blip r:embed="rId6">
              <a:alphaModFix/>
            </a:blip>
            <a:srcRect b="0" l="0" r="63937" t="76339"/>
            <a:stretch/>
          </p:blipFill>
          <p:spPr>
            <a:xfrm>
              <a:off x="4665025" y="4290392"/>
              <a:ext cx="1690125" cy="343233"/>
            </a:xfrm>
            <a:prstGeom prst="rect">
              <a:avLst/>
            </a:prstGeom>
            <a:noFill/>
            <a:ln>
              <a:noFill/>
            </a:ln>
          </p:spPr>
        </p:pic>
        <p:pic>
          <p:nvPicPr>
            <p:cNvPr id="58" name="Google Shape;58;g25a0abf63d6_0_0"/>
            <p:cNvPicPr preferRelativeResize="0"/>
            <p:nvPr/>
          </p:nvPicPr>
          <p:blipFill rotWithShape="1">
            <a:blip r:embed="rId6">
              <a:alphaModFix/>
            </a:blip>
            <a:srcRect b="26297" l="28062" r="45164" t="0"/>
            <a:stretch/>
          </p:blipFill>
          <p:spPr>
            <a:xfrm>
              <a:off x="3734425" y="4125350"/>
              <a:ext cx="790200" cy="673325"/>
            </a:xfrm>
            <a:prstGeom prst="rect">
              <a:avLst/>
            </a:prstGeom>
            <a:noFill/>
            <a:ln>
              <a:noFill/>
            </a:ln>
          </p:spPr>
        </p:pic>
        <p:pic>
          <p:nvPicPr>
            <p:cNvPr id="59" name="Google Shape;59;g25a0abf63d6_0_0"/>
            <p:cNvPicPr preferRelativeResize="0"/>
            <p:nvPr/>
          </p:nvPicPr>
          <p:blipFill rotWithShape="1">
            <a:blip r:embed="rId6">
              <a:alphaModFix/>
            </a:blip>
            <a:srcRect b="0" l="46137" r="-809" t="76339"/>
            <a:stretch/>
          </p:blipFill>
          <p:spPr>
            <a:xfrm>
              <a:off x="6495550" y="4300875"/>
              <a:ext cx="2405875" cy="32227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g237a974e0d2_0_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81" name="Google Shape;181;g237a974e0d2_0_76"/>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Findings</a:t>
            </a:r>
            <a:endParaRPr/>
          </a:p>
        </p:txBody>
      </p:sp>
      <p:sp>
        <p:nvSpPr>
          <p:cNvPr id="182" name="Google Shape;182;g237a974e0d2_0_76"/>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latin typeface="Georgia"/>
                <a:ea typeface="Georgia"/>
                <a:cs typeface="Georgia"/>
                <a:sym typeface="Georgia"/>
              </a:rPr>
              <a:t>Changes in school processes</a:t>
            </a:r>
            <a:endParaRPr sz="1600">
              <a:latin typeface="Georgia"/>
              <a:ea typeface="Georgia"/>
              <a:cs typeface="Georgia"/>
              <a:sym typeface="Georgia"/>
            </a:endParaRPr>
          </a:p>
        </p:txBody>
      </p:sp>
      <p:sp>
        <p:nvSpPr>
          <p:cNvPr id="183" name="Google Shape;183;g237a974e0d2_0_76"/>
          <p:cNvSpPr txBox="1"/>
          <p:nvPr>
            <p:ph idx="1" type="body"/>
          </p:nvPr>
        </p:nvSpPr>
        <p:spPr>
          <a:xfrm>
            <a:off x="311700" y="1280225"/>
            <a:ext cx="4260300" cy="2304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offered more academic assistance and were viewed as mentors as opposed to inspectors.</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developed beneficial relationships with teachers, principals, and even students.</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believed that more decision-making authority at the cluster level would facilitate more effective implementation of action plans.</a:t>
            </a:r>
            <a:endParaRPr sz="1400">
              <a:solidFill>
                <a:schemeClr val="dk1"/>
              </a:solidFill>
              <a:latin typeface="Georgia"/>
              <a:ea typeface="Georgia"/>
              <a:cs typeface="Georgia"/>
              <a:sym typeface="Georgia"/>
            </a:endParaRPr>
          </a:p>
        </p:txBody>
      </p:sp>
      <p:sp>
        <p:nvSpPr>
          <p:cNvPr id="184" name="Google Shape;184;g237a974e0d2_0_76"/>
          <p:cNvSpPr/>
          <p:nvPr/>
        </p:nvSpPr>
        <p:spPr>
          <a:xfrm>
            <a:off x="4791475" y="2916823"/>
            <a:ext cx="4101900" cy="1002600"/>
          </a:xfrm>
          <a:prstGeom prst="roundRect">
            <a:avLst>
              <a:gd fmla="val 16667"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37a974e0d2_0_76"/>
          <p:cNvSpPr/>
          <p:nvPr/>
        </p:nvSpPr>
        <p:spPr>
          <a:xfrm>
            <a:off x="4705275" y="2816243"/>
            <a:ext cx="438300" cy="4383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37a974e0d2_0_76"/>
          <p:cNvSpPr txBox="1"/>
          <p:nvPr/>
        </p:nvSpPr>
        <p:spPr>
          <a:xfrm>
            <a:off x="5143575" y="2875243"/>
            <a:ext cx="3574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I worked under several KPs and I found that the feedback from the KPs has  changed from the aspects of attendance of the teachers and  administrative work to the performance of the students.</a:t>
            </a:r>
            <a:endParaRPr b="0" i="1" sz="1000" u="none" cap="none" strike="noStrike">
              <a:solidFill>
                <a:srgbClr val="000000"/>
              </a:solidFill>
              <a:latin typeface="Playfair Display"/>
              <a:ea typeface="Playfair Display"/>
              <a:cs typeface="Playfair Display"/>
              <a:sym typeface="Playfair Display"/>
            </a:endParaRPr>
          </a:p>
        </p:txBody>
      </p:sp>
      <p:sp>
        <p:nvSpPr>
          <p:cNvPr id="187" name="Google Shape;187;g237a974e0d2_0_76"/>
          <p:cNvSpPr txBox="1"/>
          <p:nvPr>
            <p:ph type="title"/>
          </p:nvPr>
        </p:nvSpPr>
        <p:spPr>
          <a:xfrm>
            <a:off x="4681275" y="2683168"/>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188" name="Google Shape;188;g237a974e0d2_0_76"/>
          <p:cNvSpPr txBox="1"/>
          <p:nvPr/>
        </p:nvSpPr>
        <p:spPr>
          <a:xfrm>
            <a:off x="5143575" y="3580750"/>
            <a:ext cx="23922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Head Teacher,</a:t>
            </a:r>
            <a:r>
              <a:rPr b="0" i="1" lang="en" sz="1000" u="none" cap="none" strike="noStrike">
                <a:solidFill>
                  <a:schemeClr val="dk1"/>
                </a:solidFill>
                <a:latin typeface="Georgia"/>
                <a:ea typeface="Georgia"/>
                <a:cs typeface="Georgia"/>
                <a:sym typeface="Georgia"/>
              </a:rPr>
              <a:t> GPS, Palghar</a:t>
            </a:r>
            <a:endParaRPr b="0" i="1" sz="1000" u="none" cap="none" strike="noStrike">
              <a:solidFill>
                <a:srgbClr val="000000"/>
              </a:solidFill>
              <a:latin typeface="Georgia"/>
              <a:ea typeface="Georgia"/>
              <a:cs typeface="Georgia"/>
              <a:sym typeface="Georgia"/>
            </a:endParaRPr>
          </a:p>
        </p:txBody>
      </p:sp>
      <p:sp>
        <p:nvSpPr>
          <p:cNvPr id="189" name="Google Shape;189;g237a974e0d2_0_76"/>
          <p:cNvSpPr/>
          <p:nvPr/>
        </p:nvSpPr>
        <p:spPr>
          <a:xfrm>
            <a:off x="4784291" y="1495818"/>
            <a:ext cx="4101900" cy="9339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37a974e0d2_0_76"/>
          <p:cNvSpPr/>
          <p:nvPr/>
        </p:nvSpPr>
        <p:spPr>
          <a:xfrm>
            <a:off x="4698091" y="1395243"/>
            <a:ext cx="438300" cy="438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37a974e0d2_0_76"/>
          <p:cNvSpPr txBox="1"/>
          <p:nvPr/>
        </p:nvSpPr>
        <p:spPr>
          <a:xfrm>
            <a:off x="5136400" y="1454250"/>
            <a:ext cx="37497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When I was sitting with students and asking any questions related to the syllabus, students raised their hands and said, ‘Sir me…. Sir me … sir me’ that is the indication of the progress in their understanding.</a:t>
            </a:r>
            <a:endParaRPr b="0" i="1" sz="1000" u="none" cap="none" strike="noStrike">
              <a:solidFill>
                <a:srgbClr val="000000"/>
              </a:solidFill>
              <a:latin typeface="Playfair Display"/>
              <a:ea typeface="Playfair Display"/>
              <a:cs typeface="Playfair Display"/>
              <a:sym typeface="Playfair Display"/>
            </a:endParaRPr>
          </a:p>
        </p:txBody>
      </p:sp>
      <p:sp>
        <p:nvSpPr>
          <p:cNvPr id="192" name="Google Shape;192;g237a974e0d2_0_76"/>
          <p:cNvSpPr txBox="1"/>
          <p:nvPr>
            <p:ph type="title"/>
          </p:nvPr>
        </p:nvSpPr>
        <p:spPr>
          <a:xfrm>
            <a:off x="4674091" y="1260843"/>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193" name="Google Shape;193;g237a974e0d2_0_76"/>
          <p:cNvSpPr txBox="1"/>
          <p:nvPr/>
        </p:nvSpPr>
        <p:spPr>
          <a:xfrm>
            <a:off x="5136391" y="2132518"/>
            <a:ext cx="48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KP7</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237a974e0d2_0_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99" name="Google Shape;199;g237a974e0d2_0_100"/>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Findings</a:t>
            </a:r>
            <a:endParaRPr/>
          </a:p>
        </p:txBody>
      </p:sp>
      <p:sp>
        <p:nvSpPr>
          <p:cNvPr id="200" name="Google Shape;200;g237a974e0d2_0_100"/>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latin typeface="Georgia"/>
                <a:ea typeface="Georgia"/>
                <a:cs typeface="Georgia"/>
                <a:sym typeface="Georgia"/>
              </a:rPr>
              <a:t>Change in adopting active pedagogies</a:t>
            </a:r>
            <a:endParaRPr sz="1600">
              <a:latin typeface="Georgia"/>
              <a:ea typeface="Georgia"/>
              <a:cs typeface="Georgia"/>
              <a:sym typeface="Georgia"/>
            </a:endParaRPr>
          </a:p>
        </p:txBody>
      </p:sp>
      <p:sp>
        <p:nvSpPr>
          <p:cNvPr id="201" name="Google Shape;201;g237a974e0d2_0_100"/>
          <p:cNvSpPr txBox="1"/>
          <p:nvPr>
            <p:ph idx="1" type="body"/>
          </p:nvPr>
        </p:nvSpPr>
        <p:spPr>
          <a:xfrm>
            <a:off x="311700" y="1160850"/>
            <a:ext cx="4260300" cy="3749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Teachers introduced novel approaches to expressive talk and writing in classrooms.</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were able to provide innovative pedagogical ideas primarily in areas where experts had offered assistance and provided scaffolds in the form of models and templates.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inspired teachers by sharing and recognising their innovations during cluster meetings.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possessed a more nuanced comprehension of learning issues pertaining to tribal children.</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There is a lack of pedagogical knowledge among KP. There is scant evidence of pedagogical change regarding numeracy.</a:t>
            </a:r>
            <a:endParaRPr sz="1400">
              <a:solidFill>
                <a:schemeClr val="dk1"/>
              </a:solidFill>
              <a:latin typeface="Georgia"/>
              <a:ea typeface="Georgia"/>
              <a:cs typeface="Georgia"/>
              <a:sym typeface="Georgia"/>
            </a:endParaRPr>
          </a:p>
        </p:txBody>
      </p:sp>
      <p:sp>
        <p:nvSpPr>
          <p:cNvPr id="202" name="Google Shape;202;g237a974e0d2_0_100"/>
          <p:cNvSpPr/>
          <p:nvPr/>
        </p:nvSpPr>
        <p:spPr>
          <a:xfrm>
            <a:off x="4784300" y="1307500"/>
            <a:ext cx="4101900" cy="14295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37a974e0d2_0_100"/>
          <p:cNvSpPr/>
          <p:nvPr/>
        </p:nvSpPr>
        <p:spPr>
          <a:xfrm>
            <a:off x="4698091" y="1206925"/>
            <a:ext cx="438300" cy="438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37a974e0d2_0_100"/>
          <p:cNvSpPr txBox="1"/>
          <p:nvPr/>
        </p:nvSpPr>
        <p:spPr>
          <a:xfrm>
            <a:off x="5136400" y="1265925"/>
            <a:ext cx="3678000" cy="126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Whenever I find any kind of negativity among the teachers about the performance of the tribal students, then I tell the teachers very respectfully and politely, that these are our students, so you should respect them, and our responsibility is to teach them to make their performance better. If you have any issues or need any kind of help then please get back to me, I am here to support you to resolve the issues.</a:t>
            </a:r>
            <a:endParaRPr b="0" i="1" sz="1000" u="none" cap="none" strike="noStrike">
              <a:solidFill>
                <a:srgbClr val="000000"/>
              </a:solidFill>
              <a:latin typeface="Playfair Display"/>
              <a:ea typeface="Playfair Display"/>
              <a:cs typeface="Playfair Display"/>
              <a:sym typeface="Playfair Display"/>
            </a:endParaRPr>
          </a:p>
        </p:txBody>
      </p:sp>
      <p:sp>
        <p:nvSpPr>
          <p:cNvPr id="205" name="Google Shape;205;g237a974e0d2_0_100"/>
          <p:cNvSpPr txBox="1"/>
          <p:nvPr>
            <p:ph type="title"/>
          </p:nvPr>
        </p:nvSpPr>
        <p:spPr>
          <a:xfrm>
            <a:off x="4674091" y="1072525"/>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206" name="Google Shape;206;g237a974e0d2_0_100"/>
          <p:cNvSpPr txBox="1"/>
          <p:nvPr/>
        </p:nvSpPr>
        <p:spPr>
          <a:xfrm>
            <a:off x="5136398" y="2402400"/>
            <a:ext cx="4863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KP1</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237a974e0d2_0_1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12" name="Google Shape;212;g237a974e0d2_0_120"/>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Findings</a:t>
            </a:r>
            <a:endParaRPr/>
          </a:p>
        </p:txBody>
      </p:sp>
      <p:sp>
        <p:nvSpPr>
          <p:cNvPr id="213" name="Google Shape;213;g237a974e0d2_0_120"/>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latin typeface="Georgia"/>
                <a:ea typeface="Georgia"/>
                <a:cs typeface="Georgia"/>
                <a:sym typeface="Georgia"/>
              </a:rPr>
              <a:t>Change in adopting active pedagogies</a:t>
            </a:r>
            <a:endParaRPr sz="1600">
              <a:latin typeface="Georgia"/>
              <a:ea typeface="Georgia"/>
              <a:cs typeface="Georgia"/>
              <a:sym typeface="Georgia"/>
            </a:endParaRPr>
          </a:p>
        </p:txBody>
      </p:sp>
      <p:sp>
        <p:nvSpPr>
          <p:cNvPr id="214" name="Google Shape;214;g237a974e0d2_0_120"/>
          <p:cNvSpPr txBox="1"/>
          <p:nvPr>
            <p:ph idx="1" type="body"/>
          </p:nvPr>
        </p:nvSpPr>
        <p:spPr>
          <a:xfrm>
            <a:off x="311700" y="1313250"/>
            <a:ext cx="4260300" cy="1942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demonstrated leadership by digitising the processes of capacity building and mentoring.</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When it came to the lack of resources and devices among students, KPs were powerless, and they expressed genuine concern for the learning loss they observed when schools reopened.</a:t>
            </a:r>
            <a:endParaRPr sz="1400">
              <a:solidFill>
                <a:schemeClr val="dk1"/>
              </a:solidFill>
              <a:latin typeface="Georgia"/>
              <a:ea typeface="Georgia"/>
              <a:cs typeface="Georgia"/>
              <a:sym typeface="Georgia"/>
            </a:endParaRPr>
          </a:p>
        </p:txBody>
      </p:sp>
      <p:sp>
        <p:nvSpPr>
          <p:cNvPr id="215" name="Google Shape;215;g237a974e0d2_0_120"/>
          <p:cNvSpPr/>
          <p:nvPr/>
        </p:nvSpPr>
        <p:spPr>
          <a:xfrm>
            <a:off x="4784300" y="1459900"/>
            <a:ext cx="4101900" cy="1429500"/>
          </a:xfrm>
          <a:prstGeom prst="roundRect">
            <a:avLst>
              <a:gd fmla="val 16667"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37a974e0d2_0_120"/>
          <p:cNvSpPr/>
          <p:nvPr/>
        </p:nvSpPr>
        <p:spPr>
          <a:xfrm>
            <a:off x="4698091" y="1359325"/>
            <a:ext cx="438300" cy="4383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237a974e0d2_0_120"/>
          <p:cNvSpPr txBox="1"/>
          <p:nvPr/>
        </p:nvSpPr>
        <p:spPr>
          <a:xfrm>
            <a:off x="5136400" y="1418325"/>
            <a:ext cx="3678000" cy="126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In Covid period, physical teaching was stopped at school and we were communicating with students or their parents on mobile. Whenever possible we were going to the local area to observe whether students are studying or not. We were checking their homework to ensure that students are in process of learning.  We also gave some responsibility to the local youth who could  track the progress of the students.</a:t>
            </a:r>
            <a:endParaRPr b="0" i="1" sz="1000" u="none" cap="none" strike="noStrike">
              <a:solidFill>
                <a:srgbClr val="000000"/>
              </a:solidFill>
              <a:latin typeface="Playfair Display"/>
              <a:ea typeface="Playfair Display"/>
              <a:cs typeface="Playfair Display"/>
              <a:sym typeface="Playfair Display"/>
            </a:endParaRPr>
          </a:p>
        </p:txBody>
      </p:sp>
      <p:sp>
        <p:nvSpPr>
          <p:cNvPr id="218" name="Google Shape;218;g237a974e0d2_0_120"/>
          <p:cNvSpPr txBox="1"/>
          <p:nvPr>
            <p:ph type="title"/>
          </p:nvPr>
        </p:nvSpPr>
        <p:spPr>
          <a:xfrm>
            <a:off x="4674091" y="1224925"/>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219" name="Google Shape;219;g237a974e0d2_0_120"/>
          <p:cNvSpPr txBox="1"/>
          <p:nvPr/>
        </p:nvSpPr>
        <p:spPr>
          <a:xfrm>
            <a:off x="5136410" y="2554800"/>
            <a:ext cx="28734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Teacher 6, </a:t>
            </a:r>
            <a:r>
              <a:rPr b="0" i="1" lang="en" sz="1000" u="none" cap="none" strike="noStrike">
                <a:solidFill>
                  <a:schemeClr val="dk1"/>
                </a:solidFill>
                <a:latin typeface="Georgia"/>
                <a:ea typeface="Georgia"/>
                <a:cs typeface="Georgia"/>
                <a:sym typeface="Georgia"/>
              </a:rPr>
              <a:t>GPS, Palghar</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37a974e0d2_1_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25" name="Google Shape;225;g237a974e0d2_1_3"/>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Findings</a:t>
            </a:r>
            <a:endParaRPr/>
          </a:p>
        </p:txBody>
      </p:sp>
      <p:sp>
        <p:nvSpPr>
          <p:cNvPr id="226" name="Google Shape;226;g237a974e0d2_1_3"/>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latin typeface="Georgia"/>
                <a:ea typeface="Georgia"/>
                <a:cs typeface="Georgia"/>
                <a:sym typeface="Georgia"/>
              </a:rPr>
              <a:t>Operation of the PLCs established for KPs</a:t>
            </a:r>
            <a:endParaRPr sz="1600">
              <a:latin typeface="Georgia"/>
              <a:ea typeface="Georgia"/>
              <a:cs typeface="Georgia"/>
              <a:sym typeface="Georgia"/>
            </a:endParaRPr>
          </a:p>
        </p:txBody>
      </p:sp>
      <p:sp>
        <p:nvSpPr>
          <p:cNvPr id="227" name="Google Shape;227;g237a974e0d2_1_3"/>
          <p:cNvSpPr txBox="1"/>
          <p:nvPr>
            <p:ph idx="1" type="body"/>
          </p:nvPr>
        </p:nvSpPr>
        <p:spPr>
          <a:xfrm>
            <a:off x="311700" y="1313250"/>
            <a:ext cx="4260300" cy="299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PLCs provided a useful forum for peer-to-peer sharing and learning.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were provided with pedagogical inputs by experts  via PLC.</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Through PLCs, KPs were able to better understand their academic role.</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were able to translate PLC practices in teacher meetings at the cluster level. PLCs provided a platform for KPs to develop their professional identities.</a:t>
            </a:r>
            <a:endParaRPr sz="1400">
              <a:solidFill>
                <a:schemeClr val="dk1"/>
              </a:solidFill>
              <a:latin typeface="Georgia"/>
              <a:ea typeface="Georgia"/>
              <a:cs typeface="Georgia"/>
              <a:sym typeface="Georgia"/>
            </a:endParaRPr>
          </a:p>
        </p:txBody>
      </p:sp>
      <p:sp>
        <p:nvSpPr>
          <p:cNvPr id="228" name="Google Shape;228;g237a974e0d2_1_3"/>
          <p:cNvSpPr/>
          <p:nvPr/>
        </p:nvSpPr>
        <p:spPr>
          <a:xfrm>
            <a:off x="4784300" y="1459900"/>
            <a:ext cx="4101900" cy="10170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37a974e0d2_1_3"/>
          <p:cNvSpPr/>
          <p:nvPr/>
        </p:nvSpPr>
        <p:spPr>
          <a:xfrm>
            <a:off x="4698091" y="1359325"/>
            <a:ext cx="438300" cy="438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237a974e0d2_1_3"/>
          <p:cNvSpPr txBox="1"/>
          <p:nvPr/>
        </p:nvSpPr>
        <p:spPr>
          <a:xfrm>
            <a:off x="5136400" y="1418325"/>
            <a:ext cx="3678000" cy="7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We are exchanging ideas in our PLC that whatever good things or innovation appears in the block in teaching, we demonstrate it in PLC or make other KPs understand it and make effort to include that activity in their schools. </a:t>
            </a:r>
            <a:endParaRPr b="0" i="1" sz="1000" u="none" cap="none" strike="noStrike">
              <a:solidFill>
                <a:srgbClr val="000000"/>
              </a:solidFill>
              <a:latin typeface="Playfair Display"/>
              <a:ea typeface="Playfair Display"/>
              <a:cs typeface="Playfair Display"/>
              <a:sym typeface="Playfair Display"/>
            </a:endParaRPr>
          </a:p>
        </p:txBody>
      </p:sp>
      <p:sp>
        <p:nvSpPr>
          <p:cNvPr id="231" name="Google Shape;231;g237a974e0d2_1_3"/>
          <p:cNvSpPr txBox="1"/>
          <p:nvPr>
            <p:ph type="title"/>
          </p:nvPr>
        </p:nvSpPr>
        <p:spPr>
          <a:xfrm>
            <a:off x="4674091" y="1224925"/>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232" name="Google Shape;232;g237a974e0d2_1_3"/>
          <p:cNvSpPr txBox="1"/>
          <p:nvPr/>
        </p:nvSpPr>
        <p:spPr>
          <a:xfrm>
            <a:off x="5136410" y="2138150"/>
            <a:ext cx="28734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KP9</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4b7767f8bf_0_0"/>
          <p:cNvSpPr txBox="1"/>
          <p:nvPr>
            <p:ph type="title"/>
          </p:nvPr>
        </p:nvSpPr>
        <p:spPr>
          <a:xfrm>
            <a:off x="311700" y="445025"/>
            <a:ext cx="8520600" cy="572700"/>
          </a:xfrm>
          <a:prstGeom prst="rect">
            <a:avLst/>
          </a:prstGeom>
          <a:noFill/>
          <a:ln>
            <a:noFill/>
          </a:ln>
          <a:effectLst>
            <a:outerShdw blurRad="57150" rotWithShape="0" algn="bl" dir="7740000" dist="19050">
              <a:srgbClr val="000000">
                <a:alpha val="69019"/>
              </a:srgbClr>
            </a:outerShdw>
          </a:effectLst>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Impact</a:t>
            </a:r>
            <a:endParaRPr/>
          </a:p>
          <a:p>
            <a:pPr indent="0" lvl="0" marL="0" rtl="0" algn="l">
              <a:lnSpc>
                <a:spcPct val="100000"/>
              </a:lnSpc>
              <a:spcBef>
                <a:spcPts val="0"/>
              </a:spcBef>
              <a:spcAft>
                <a:spcPts val="0"/>
              </a:spcAft>
              <a:buSzPct val="111111"/>
              <a:buNone/>
            </a:pPr>
            <a:r>
              <a:t/>
            </a:r>
            <a:endParaRPr/>
          </a:p>
        </p:txBody>
      </p:sp>
      <p:sp>
        <p:nvSpPr>
          <p:cNvPr id="238" name="Google Shape;238;g24b7767f8bf_0_0"/>
          <p:cNvSpPr txBox="1"/>
          <p:nvPr>
            <p:ph idx="1" type="body"/>
          </p:nvPr>
        </p:nvSpPr>
        <p:spPr>
          <a:xfrm>
            <a:off x="311700" y="1152475"/>
            <a:ext cx="5097300" cy="3815100"/>
          </a:xfrm>
          <a:prstGeom prst="rect">
            <a:avLst/>
          </a:prstGeom>
          <a:noFill/>
          <a:ln>
            <a:noFill/>
          </a:ln>
        </p:spPr>
        <p:txBody>
          <a:bodyPr anchorCtr="0" anchor="t" bIns="91425" lIns="91425" spcFirstLastPara="1" rIns="91425" wrap="square" tIns="91425">
            <a:normAutofit fontScale="77500" lnSpcReduction="20000"/>
          </a:bodyPr>
          <a:lstStyle/>
          <a:p>
            <a:pPr indent="-317182" lvl="0" marL="457200" rtl="0" algn="l">
              <a:lnSpc>
                <a:spcPct val="115000"/>
              </a:lnSpc>
              <a:spcBef>
                <a:spcPts val="0"/>
              </a:spcBef>
              <a:spcAft>
                <a:spcPts val="0"/>
              </a:spcAft>
              <a:buSzPct val="100000"/>
              <a:buChar char="●"/>
            </a:pPr>
            <a:r>
              <a:rPr lang="en"/>
              <a:t>KPALP (pilot) was successful based on the data analysis and findings presented. </a:t>
            </a:r>
            <a:endParaRPr/>
          </a:p>
          <a:p>
            <a:pPr indent="-317182" lvl="0" marL="457200" rtl="0" algn="l">
              <a:lnSpc>
                <a:spcPct val="115000"/>
              </a:lnSpc>
              <a:spcBef>
                <a:spcPts val="0"/>
              </a:spcBef>
              <a:spcAft>
                <a:spcPts val="0"/>
              </a:spcAft>
              <a:buSzPct val="100000"/>
              <a:buChar char="●"/>
            </a:pPr>
            <a:r>
              <a:rPr lang="en"/>
              <a:t>KPs have developed the skills and knowledge of mentoring based on the professional development they have received and have altered their attitudes towards mentoring in order to build positive relationships with teachers, resource persons, block leaders, and even students. </a:t>
            </a:r>
            <a:endParaRPr/>
          </a:p>
          <a:p>
            <a:pPr indent="-317182" lvl="0" marL="457200" rtl="0" algn="l">
              <a:lnSpc>
                <a:spcPct val="115000"/>
              </a:lnSpc>
              <a:spcBef>
                <a:spcPts val="0"/>
              </a:spcBef>
              <a:spcAft>
                <a:spcPts val="0"/>
              </a:spcAft>
              <a:buSzPct val="100000"/>
              <a:buChar char="●"/>
            </a:pPr>
            <a:r>
              <a:rPr lang="en"/>
              <a:t>Stakeholders were able to identify specific improvements in KPs' skills, attitudes, and practices at all levels of the system, from the school to the block level. </a:t>
            </a:r>
            <a:endParaRPr/>
          </a:p>
          <a:p>
            <a:pPr indent="-317182" lvl="0" marL="457200" rtl="0" algn="l">
              <a:lnSpc>
                <a:spcPct val="115000"/>
              </a:lnSpc>
              <a:spcBef>
                <a:spcPts val="0"/>
              </a:spcBef>
              <a:spcAft>
                <a:spcPts val="0"/>
              </a:spcAft>
              <a:buSzPct val="100000"/>
              <a:buChar char="●"/>
            </a:pPr>
            <a:r>
              <a:rPr lang="en"/>
              <a:t>In the five blocks we visited in the Palghar district, the programme appears to have diffused into the system and permeated.</a:t>
            </a:r>
            <a:endParaRPr/>
          </a:p>
          <a:p>
            <a:pPr indent="0" lvl="0" marL="0" rtl="0" algn="l">
              <a:lnSpc>
                <a:spcPct val="115000"/>
              </a:lnSpc>
              <a:spcBef>
                <a:spcPts val="1200"/>
              </a:spcBef>
              <a:spcAft>
                <a:spcPts val="1200"/>
              </a:spcAft>
              <a:buSzPct val="100000"/>
              <a:buNone/>
            </a:pPr>
            <a:r>
              <a:t/>
            </a:r>
            <a:endParaRPr/>
          </a:p>
        </p:txBody>
      </p:sp>
      <p:sp>
        <p:nvSpPr>
          <p:cNvPr id="239" name="Google Shape;239;g24b7767f8bf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40" name="Google Shape;240;g24b7767f8bf_0_0"/>
          <p:cNvPicPr preferRelativeResize="0"/>
          <p:nvPr/>
        </p:nvPicPr>
        <p:blipFill rotWithShape="1">
          <a:blip r:embed="rId3">
            <a:alphaModFix/>
          </a:blip>
          <a:srcRect b="0" l="0" r="0" t="0"/>
          <a:stretch/>
        </p:blipFill>
        <p:spPr>
          <a:xfrm>
            <a:off x="5409000" y="1799063"/>
            <a:ext cx="3430200" cy="1545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237a974e0d2_1_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46" name="Google Shape;246;g237a974e0d2_1_19"/>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Impact</a:t>
            </a:r>
            <a:endParaRPr/>
          </a:p>
        </p:txBody>
      </p:sp>
      <p:sp>
        <p:nvSpPr>
          <p:cNvPr id="247" name="Google Shape;247;g237a974e0d2_1_19"/>
          <p:cNvSpPr txBox="1"/>
          <p:nvPr>
            <p:ph idx="1" type="body"/>
          </p:nvPr>
        </p:nvSpPr>
        <p:spPr>
          <a:xfrm>
            <a:off x="311700" y="1313250"/>
            <a:ext cx="8553000" cy="2097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KPALP (pilot) was successful based on the data analysis and findings presented.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KPs have developed the skills and knowledge of mentoring based on the professional development they have received and have altered their attitudes towards mentoring in order to build positive relationships with teachers, resource persons, block leaders, and even students.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Stakeholders were able to identify specific improvements in KPs' skills, attitudes, and practices at all levels of the system, from the school to the block level. </a:t>
            </a:r>
            <a:endParaRPr sz="1400">
              <a:solidFill>
                <a:schemeClr val="dk1"/>
              </a:solidFill>
              <a:latin typeface="Georgia"/>
              <a:ea typeface="Georgia"/>
              <a:cs typeface="Georgia"/>
              <a:sym typeface="Georgia"/>
            </a:endParaRPr>
          </a:p>
          <a:p>
            <a:pPr indent="-317500" lvl="0" marL="457200" rtl="0" algn="l">
              <a:lnSpc>
                <a:spcPct val="115000"/>
              </a:lnSpc>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In the five blocks we visited in the Palghar district, the programme appears to have diffused into the system and permeated.</a:t>
            </a:r>
            <a:endParaRPr sz="1400">
              <a:solidFill>
                <a:schemeClr val="dk1"/>
              </a:solidFill>
              <a:latin typeface="Georgia"/>
              <a:ea typeface="Georgia"/>
              <a:cs typeface="Georgia"/>
              <a:sym typeface="Georgia"/>
            </a:endParaRPr>
          </a:p>
        </p:txBody>
      </p:sp>
      <p:sp>
        <p:nvSpPr>
          <p:cNvPr id="248" name="Google Shape;248;g237a974e0d2_1_19"/>
          <p:cNvSpPr/>
          <p:nvPr/>
        </p:nvSpPr>
        <p:spPr>
          <a:xfrm>
            <a:off x="826650" y="3646125"/>
            <a:ext cx="4101900" cy="10170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37a974e0d2_1_19"/>
          <p:cNvSpPr/>
          <p:nvPr/>
        </p:nvSpPr>
        <p:spPr>
          <a:xfrm>
            <a:off x="740441" y="3545550"/>
            <a:ext cx="438300" cy="438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37a974e0d2_1_19"/>
          <p:cNvSpPr txBox="1"/>
          <p:nvPr/>
        </p:nvSpPr>
        <p:spPr>
          <a:xfrm>
            <a:off x="1178750" y="3604550"/>
            <a:ext cx="3678000" cy="7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We are exchanging ideas in our PLC that whatever good things or innovation appears in the block in teaching, we demonstrate it in PLC or make other KPs understand it and make effort to include that activity in their schools. </a:t>
            </a:r>
            <a:endParaRPr b="0" i="1" sz="1000" u="none" cap="none" strike="noStrike">
              <a:solidFill>
                <a:srgbClr val="000000"/>
              </a:solidFill>
              <a:latin typeface="Playfair Display"/>
              <a:ea typeface="Playfair Display"/>
              <a:cs typeface="Playfair Display"/>
              <a:sym typeface="Playfair Display"/>
            </a:endParaRPr>
          </a:p>
        </p:txBody>
      </p:sp>
      <p:sp>
        <p:nvSpPr>
          <p:cNvPr id="251" name="Google Shape;251;g237a974e0d2_1_19"/>
          <p:cNvSpPr txBox="1"/>
          <p:nvPr>
            <p:ph type="title"/>
          </p:nvPr>
        </p:nvSpPr>
        <p:spPr>
          <a:xfrm>
            <a:off x="716441" y="3411150"/>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252" name="Google Shape;252;g237a974e0d2_1_19"/>
          <p:cNvSpPr txBox="1"/>
          <p:nvPr/>
        </p:nvSpPr>
        <p:spPr>
          <a:xfrm>
            <a:off x="1178760" y="4324375"/>
            <a:ext cx="2873400" cy="33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KP9</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g237a974e0d2_1_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58" name="Google Shape;258;g237a974e0d2_1_63"/>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Recommendations</a:t>
            </a:r>
            <a:endParaRPr/>
          </a:p>
        </p:txBody>
      </p:sp>
      <p:pic>
        <p:nvPicPr>
          <p:cNvPr id="259" name="Google Shape;259;g237a974e0d2_1_63"/>
          <p:cNvPicPr preferRelativeResize="0"/>
          <p:nvPr/>
        </p:nvPicPr>
        <p:blipFill rotWithShape="1">
          <a:blip r:embed="rId3">
            <a:alphaModFix/>
          </a:blip>
          <a:srcRect b="8653" l="4121" r="5101" t="6412"/>
          <a:stretch/>
        </p:blipFill>
        <p:spPr>
          <a:xfrm>
            <a:off x="342900" y="761475"/>
            <a:ext cx="7413371" cy="39017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pic>
        <p:nvPicPr>
          <p:cNvPr id="264" name="Google Shape;264;g24a03c6fb25_0_1309"/>
          <p:cNvPicPr preferRelativeResize="0"/>
          <p:nvPr/>
        </p:nvPicPr>
        <p:blipFill rotWithShape="1">
          <a:blip r:embed="rId3">
            <a:alphaModFix/>
          </a:blip>
          <a:srcRect b="5524" l="6469" r="34826" t="5807"/>
          <a:stretch/>
        </p:blipFill>
        <p:spPr>
          <a:xfrm>
            <a:off x="3910812" y="185413"/>
            <a:ext cx="1322376" cy="1540024"/>
          </a:xfrm>
          <a:prstGeom prst="rect">
            <a:avLst/>
          </a:prstGeom>
          <a:noFill/>
          <a:ln>
            <a:noFill/>
          </a:ln>
        </p:spPr>
      </p:pic>
      <p:sp>
        <p:nvSpPr>
          <p:cNvPr id="265" name="Google Shape;265;g24a03c6fb25_0_13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66" name="Google Shape;266;g24a03c6fb25_0_1309"/>
          <p:cNvSpPr txBox="1"/>
          <p:nvPr>
            <p:ph idx="4294967295" type="body"/>
          </p:nvPr>
        </p:nvSpPr>
        <p:spPr>
          <a:xfrm>
            <a:off x="2185050" y="2945400"/>
            <a:ext cx="4773900" cy="192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 sz="1600">
                <a:solidFill>
                  <a:schemeClr val="dk1"/>
                </a:solidFill>
                <a:latin typeface="Playfair Display"/>
                <a:ea typeface="Playfair Display"/>
                <a:cs typeface="Playfair Display"/>
                <a:sym typeface="Playfair Display"/>
              </a:rPr>
              <a:t>Authoring and Research (CETE, TISS, Mumbai)</a:t>
            </a:r>
            <a:endParaRPr b="1" sz="1600">
              <a:solidFill>
                <a:schemeClr val="dk1"/>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Bindu Thirumalai, </a:t>
            </a:r>
            <a:r>
              <a:rPr i="1" lang="en" sz="1200">
                <a:solidFill>
                  <a:schemeClr val="dk1"/>
                </a:solidFill>
                <a:latin typeface="Georgia"/>
                <a:ea typeface="Georgia"/>
                <a:cs typeface="Georgia"/>
                <a:sym typeface="Georgia"/>
              </a:rPr>
              <a:t>Assistant Professor</a:t>
            </a:r>
            <a:endParaRPr i="1" sz="1200">
              <a:solidFill>
                <a:schemeClr val="dk1"/>
              </a:solidFill>
              <a:latin typeface="Georgia"/>
              <a:ea typeface="Georgia"/>
              <a:cs typeface="Georgia"/>
              <a:sym typeface="Georgia"/>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Surendra Bhalerao, </a:t>
            </a:r>
            <a:r>
              <a:rPr i="1" lang="en" sz="1200">
                <a:solidFill>
                  <a:schemeClr val="dk1"/>
                </a:solidFill>
                <a:latin typeface="Georgia"/>
                <a:ea typeface="Georgia"/>
                <a:cs typeface="Georgia"/>
                <a:sym typeface="Georgia"/>
              </a:rPr>
              <a:t>Research Assistant</a:t>
            </a:r>
            <a:endParaRPr i="1" sz="1200">
              <a:solidFill>
                <a:schemeClr val="dk1"/>
              </a:solidFill>
              <a:latin typeface="Georgia"/>
              <a:ea typeface="Georgia"/>
              <a:cs typeface="Georgia"/>
              <a:sym typeface="Georgia"/>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Ravi Chalwadi, </a:t>
            </a:r>
            <a:r>
              <a:rPr i="1" lang="en" sz="1200">
                <a:solidFill>
                  <a:schemeClr val="dk1"/>
                </a:solidFill>
                <a:latin typeface="Georgia"/>
                <a:ea typeface="Georgia"/>
                <a:cs typeface="Georgia"/>
                <a:sym typeface="Georgia"/>
              </a:rPr>
              <a:t>Research Assistant</a:t>
            </a:r>
            <a:endParaRPr i="1" sz="1200">
              <a:solidFill>
                <a:schemeClr val="dk1"/>
              </a:solidFill>
              <a:latin typeface="Georgia"/>
              <a:ea typeface="Georgia"/>
              <a:cs typeface="Georgia"/>
              <a:sym typeface="Georgia"/>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Muhammad Suhaib, </a:t>
            </a:r>
            <a:r>
              <a:rPr i="1" lang="en" sz="1200">
                <a:solidFill>
                  <a:schemeClr val="dk1"/>
                </a:solidFill>
                <a:latin typeface="Georgia"/>
                <a:ea typeface="Georgia"/>
                <a:cs typeface="Georgia"/>
                <a:sym typeface="Georgia"/>
              </a:rPr>
              <a:t>MA Education Student</a:t>
            </a:r>
            <a:endParaRPr i="1" sz="1200">
              <a:solidFill>
                <a:schemeClr val="dk1"/>
              </a:solidFill>
              <a:latin typeface="Georgia"/>
              <a:ea typeface="Georgia"/>
              <a:cs typeface="Georgia"/>
              <a:sym typeface="Georgia"/>
            </a:endParaRPr>
          </a:p>
          <a:p>
            <a:pPr indent="0" lvl="0" marL="0" rtl="0" algn="ctr">
              <a:lnSpc>
                <a:spcPct val="100000"/>
              </a:lnSpc>
              <a:spcBef>
                <a:spcPts val="1200"/>
              </a:spcBef>
              <a:spcAft>
                <a:spcPts val="0"/>
              </a:spcAft>
              <a:buSzPts val="1800"/>
              <a:buNone/>
            </a:pPr>
            <a:r>
              <a:rPr b="1" lang="en" sz="1600">
                <a:solidFill>
                  <a:schemeClr val="dk1"/>
                </a:solidFill>
                <a:latin typeface="Playfair Display"/>
                <a:ea typeface="Playfair Display"/>
                <a:cs typeface="Playfair Display"/>
                <a:sym typeface="Playfair Display"/>
              </a:rPr>
              <a:t>Translations </a:t>
            </a:r>
            <a:endParaRPr b="1" sz="1600">
              <a:solidFill>
                <a:schemeClr val="dk1"/>
              </a:solidFill>
              <a:latin typeface="Playfair Display"/>
              <a:ea typeface="Playfair Display"/>
              <a:cs typeface="Playfair Display"/>
              <a:sym typeface="Playfair Display"/>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Surendra Bhalerao, </a:t>
            </a:r>
            <a:r>
              <a:rPr i="1" lang="en" sz="1200">
                <a:solidFill>
                  <a:schemeClr val="dk1"/>
                </a:solidFill>
                <a:latin typeface="Georgia"/>
                <a:ea typeface="Georgia"/>
                <a:cs typeface="Georgia"/>
                <a:sym typeface="Georgia"/>
              </a:rPr>
              <a:t>Research Assistant</a:t>
            </a:r>
            <a:endParaRPr i="1" sz="1200">
              <a:solidFill>
                <a:schemeClr val="dk1"/>
              </a:solidFill>
              <a:latin typeface="Georgia"/>
              <a:ea typeface="Georgia"/>
              <a:cs typeface="Georgia"/>
              <a:sym typeface="Georgia"/>
            </a:endParaRPr>
          </a:p>
          <a:p>
            <a:pPr indent="0" lvl="0" marL="0" rtl="0" algn="ctr">
              <a:lnSpc>
                <a:spcPct val="100000"/>
              </a:lnSpc>
              <a:spcBef>
                <a:spcPts val="0"/>
              </a:spcBef>
              <a:spcAft>
                <a:spcPts val="0"/>
              </a:spcAft>
              <a:buSzPts val="1800"/>
              <a:buNone/>
            </a:pPr>
            <a:r>
              <a:rPr lang="en" sz="1200">
                <a:solidFill>
                  <a:schemeClr val="dk1"/>
                </a:solidFill>
                <a:latin typeface="Georgia"/>
                <a:ea typeface="Georgia"/>
                <a:cs typeface="Georgia"/>
                <a:sym typeface="Georgia"/>
              </a:rPr>
              <a:t>Ravi Chalwadi, </a:t>
            </a:r>
            <a:r>
              <a:rPr i="1" lang="en" sz="1200">
                <a:solidFill>
                  <a:schemeClr val="dk1"/>
                </a:solidFill>
                <a:latin typeface="Georgia"/>
                <a:ea typeface="Georgia"/>
                <a:cs typeface="Georgia"/>
                <a:sym typeface="Georgia"/>
              </a:rPr>
              <a:t>Research Assistant</a:t>
            </a:r>
            <a:endParaRPr sz="1600">
              <a:solidFill>
                <a:schemeClr val="dk1"/>
              </a:solidFill>
              <a:latin typeface="Playfair Display"/>
              <a:ea typeface="Playfair Display"/>
              <a:cs typeface="Playfair Display"/>
              <a:sym typeface="Playfair Display"/>
            </a:endParaRPr>
          </a:p>
        </p:txBody>
      </p:sp>
      <p:sp>
        <p:nvSpPr>
          <p:cNvPr id="267" name="Google Shape;267;g24a03c6fb25_0_1309"/>
          <p:cNvSpPr txBox="1"/>
          <p:nvPr>
            <p:ph idx="4294967295" type="body"/>
          </p:nvPr>
        </p:nvSpPr>
        <p:spPr>
          <a:xfrm>
            <a:off x="2185050" y="1989875"/>
            <a:ext cx="4773900" cy="59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n" sz="4000">
                <a:solidFill>
                  <a:schemeClr val="accent1"/>
                </a:solidFill>
                <a:latin typeface="Bodoni"/>
                <a:ea typeface="Bodoni"/>
                <a:cs typeface="Bodoni"/>
                <a:sym typeface="Bodoni"/>
              </a:rPr>
              <a:t>Thank You</a:t>
            </a:r>
            <a:endParaRPr sz="4000">
              <a:solidFill>
                <a:schemeClr val="accent1"/>
              </a:solidFill>
              <a:latin typeface="Bodoni"/>
              <a:ea typeface="Bodoni"/>
              <a:cs typeface="Bodoni"/>
              <a:sym typeface="Bodon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g24a03c6fb25_0_1297"/>
          <p:cNvSpPr txBox="1"/>
          <p:nvPr>
            <p:ph type="title"/>
          </p:nvPr>
        </p:nvSpPr>
        <p:spPr>
          <a:xfrm>
            <a:off x="232675" y="93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i="1" lang="en" sz="3000">
                <a:latin typeface="Playfair Display"/>
                <a:ea typeface="Playfair Display"/>
                <a:cs typeface="Playfair Display"/>
                <a:sym typeface="Playfair Display"/>
              </a:rPr>
              <a:t>References</a:t>
            </a:r>
            <a:endParaRPr b="1" i="1" sz="3000">
              <a:latin typeface="Playfair Display"/>
              <a:ea typeface="Playfair Display"/>
              <a:cs typeface="Playfair Display"/>
              <a:sym typeface="Playfair Display"/>
            </a:endParaRPr>
          </a:p>
        </p:txBody>
      </p:sp>
      <p:sp>
        <p:nvSpPr>
          <p:cNvPr id="273" name="Google Shape;273;g24a03c6fb25_0_1297"/>
          <p:cNvSpPr txBox="1"/>
          <p:nvPr>
            <p:ph idx="1" type="body"/>
          </p:nvPr>
        </p:nvSpPr>
        <p:spPr>
          <a:xfrm>
            <a:off x="261425" y="863550"/>
            <a:ext cx="8520600" cy="3195300"/>
          </a:xfrm>
          <a:prstGeom prst="rect">
            <a:avLst/>
          </a:prstGeom>
          <a:noFill/>
          <a:ln>
            <a:noFill/>
          </a:ln>
        </p:spPr>
        <p:txBody>
          <a:bodyPr anchorCtr="0" anchor="t" bIns="91425" lIns="91425" spcFirstLastPara="1" rIns="91425" wrap="square" tIns="91425">
            <a:noAutofit/>
          </a:bodyPr>
          <a:lstStyle/>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Cohen, D. K., &amp; Ball, D. L. (2000). Instructional innovation: Reconsidering the story. In Annual Meeting of the American Educational Research Association, New Orleans.</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Daly, A.J. (2015). Social Network Theory and educational change. Harvard Education Press, Cambridge, Massachusetts, USA.</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SzPts val="900"/>
              <a:buFont typeface="Georgia"/>
              <a:buChar char="●"/>
            </a:pPr>
            <a:r>
              <a:rPr lang="en" sz="900">
                <a:solidFill>
                  <a:schemeClr val="dk1"/>
                </a:solidFill>
                <a:latin typeface="Georgia"/>
                <a:ea typeface="Georgia"/>
                <a:cs typeface="Georgia"/>
                <a:sym typeface="Georgia"/>
              </a:rPr>
              <a:t>Darling-Hammond, L., Hyler, M. E., Gardner, M. (2017). Effective teacher professional development. Palo  Alto, CA: Learning Policy Institute. Retrieved December 12, 2019  from </a:t>
            </a:r>
            <a:r>
              <a:rPr lang="en" sz="900" u="sng">
                <a:solidFill>
                  <a:srgbClr val="1155CC"/>
                </a:solidFill>
                <a:latin typeface="Georgia"/>
                <a:ea typeface="Georgia"/>
                <a:cs typeface="Georgia"/>
                <a:sym typeface="Georgia"/>
                <a:hlinkClick r:id="rId3">
                  <a:extLst>
                    <a:ext uri="{A12FA001-AC4F-418D-AE19-62706E023703}">
                      <ahyp:hlinkClr val="tx"/>
                    </a:ext>
                  </a:extLst>
                </a:hlinkClick>
              </a:rPr>
              <a:t>https://learningpolicyinstitute.org/sites/default/files/productfiles/Effective_Teacher_Professional_Development_REPORT.pdf</a:t>
            </a:r>
            <a:r>
              <a:rPr lang="en" sz="900">
                <a:solidFill>
                  <a:schemeClr val="dk1"/>
                </a:solidFill>
                <a:latin typeface="Georgia"/>
                <a:ea typeface="Georgia"/>
                <a:cs typeface="Georgia"/>
                <a:sym typeface="Georgia"/>
              </a:rPr>
              <a:t>   </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Giordano, E. (2008). School clusters and teacher resource centres: Fundamentals of educational  planning. UNESCO: International Institute for Educational Planning, Paris 2008. </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Government of India [GoI]. (2011). Approaches to School Support and Improvement. New Delhi. MHRD.</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GoI (2012). Ministry of Human Resource and Development [MHRD]. Vision of Teacher Education in India. Quality and Regulatory Perspective. Report of the High-Powered Commission on Teacher Education Constituted by the Hon’ble Supreme Court of India. Volume 1.</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GoI(2020). National Education Policy 2020. New Delhi. MHRD</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Hoppers, W. H. M. L. (1998). Teachers’ resource centres in Southern Africa; an investigation into local  autonomy and educational change. International Journal of Educational Development, 18(3), 229–246. </a:t>
            </a:r>
            <a:endParaRPr sz="900">
              <a:solidFill>
                <a:schemeClr val="dk1"/>
              </a:solidFill>
              <a:latin typeface="Georgia"/>
              <a:ea typeface="Georgia"/>
              <a:cs typeface="Georgia"/>
              <a:sym typeface="Georgia"/>
            </a:endParaRPr>
          </a:p>
          <a:p>
            <a:pPr indent="-114300" lvl="0" marL="114300" rtl="0" algn="just">
              <a:lnSpc>
                <a:spcPct val="150000"/>
              </a:lnSpc>
              <a:spcBef>
                <a:spcPts val="0"/>
              </a:spcBef>
              <a:spcAft>
                <a:spcPts val="0"/>
              </a:spcAft>
              <a:buSzPts val="900"/>
              <a:buFont typeface="Georgia"/>
              <a:buChar char="●"/>
            </a:pPr>
            <a:r>
              <a:rPr lang="en" sz="900">
                <a:solidFill>
                  <a:schemeClr val="dk1"/>
                </a:solidFill>
                <a:latin typeface="Georgia"/>
                <a:ea typeface="Georgia"/>
                <a:cs typeface="Georgia"/>
                <a:sym typeface="Georgia"/>
              </a:rPr>
              <a:t>Lim, C.P., Juliana &amp; Liang, M.(2020). An activity theory approach toward teacher professional development at scale (TPD@Scale): A case study of a teacher learning center in Indonesia. Asia Pacific Educ. Rev. 21, 525–538.. </a:t>
            </a:r>
            <a:r>
              <a:rPr lang="en" sz="900" u="sng">
                <a:solidFill>
                  <a:srgbClr val="1155CC"/>
                </a:solidFill>
                <a:latin typeface="Georgia"/>
                <a:ea typeface="Georgia"/>
                <a:cs typeface="Georgia"/>
                <a:sym typeface="Georgia"/>
                <a:hlinkClick r:id="rId4">
                  <a:extLst>
                    <a:ext uri="{A12FA001-AC4F-418D-AE19-62706E023703}">
                      <ahyp:hlinkClr val="tx"/>
                    </a:ext>
                  </a:extLst>
                </a:hlinkClick>
              </a:rPr>
              <a:t>https://doi.org/10.1007/s12564-020-09654-w</a:t>
            </a:r>
            <a:r>
              <a:rPr lang="en" sz="900">
                <a:solidFill>
                  <a:schemeClr val="dk1"/>
                </a:solidFill>
                <a:latin typeface="Georgia"/>
                <a:ea typeface="Georgia"/>
                <a:cs typeface="Georgia"/>
                <a:sym typeface="Georgia"/>
              </a:rPr>
              <a:t> </a:t>
            </a:r>
            <a:endParaRPr sz="900">
              <a:latin typeface="Georgia"/>
              <a:ea typeface="Georgia"/>
              <a:cs typeface="Georgia"/>
              <a:sym typeface="Georgia"/>
            </a:endParaRPr>
          </a:p>
        </p:txBody>
      </p:sp>
      <p:sp>
        <p:nvSpPr>
          <p:cNvPr id="274" name="Google Shape;274;g24a03c6fb25_0_129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g24b7767f8bf_0_17"/>
          <p:cNvSpPr txBox="1"/>
          <p:nvPr>
            <p:ph idx="1" type="body"/>
          </p:nvPr>
        </p:nvSpPr>
        <p:spPr>
          <a:xfrm>
            <a:off x="342900" y="274800"/>
            <a:ext cx="8465400" cy="4631700"/>
          </a:xfrm>
          <a:prstGeom prst="rect">
            <a:avLst/>
          </a:prstGeom>
          <a:noFill/>
          <a:ln>
            <a:noFill/>
          </a:ln>
        </p:spPr>
        <p:txBody>
          <a:bodyPr anchorCtr="0" anchor="t" bIns="91425" lIns="91425" spcFirstLastPara="1" rIns="91425" wrap="square" tIns="91425">
            <a:noAutofit/>
          </a:bodyPr>
          <a:lstStyle/>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Marrongelle, K., Sztajn, P., &amp; Smith, M. (2013). Scaling up professional development in an era of common state standards. Journal of teacher education, 64(3), 202-211.</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OECD (2019), “Raising the attractiveness of a career in schools”, in Working and Learning Together:  Rethinking Human Resource Policies for Schools, OECD Publishing, Paris. </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Olsen, B., Rodríguez, M., &amp; Elliott, M. (2022). Deepening Education Impact: Emerging Lessons from 14 Teams Scaling Innovations in Low-and Middle-Income Countries. Ongoing Analysis from the ROSIE Project. Center for Universal Education at The Brookings Institution.</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Patton, M. Q. (1990). Qualitative evaluation and research methods (2nd ed.).Thousand Oaks, CA, US:  Sage Publications, Inc. </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Rogers, Everett M. (1995), Diffusion of Innovations, Fourth edition, New York, Free Press.</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Sancar, R., Atal, D., &amp; Deryakulu, D. (2021). A new framework for teachers’ professional development. Teaching and Teacher Education, 101, 103305.</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Sarangapani P.M. (2021) A Cultural View of Teachers, Pedagogy, and Teacher Education. In: Sarangapani P.M., Pappu R. (eds) Handbook of Education Systems in South Asia. Global Education Systems. Springer, Singapore.</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Sarangapani, P., Nawani, D. (2013). Collaborative Action Research On the Influence and the Impact of  Teacher Resource centres - Report. TISS Mumbai. </a:t>
            </a:r>
            <a:br>
              <a:rPr lang="en" sz="900">
                <a:solidFill>
                  <a:schemeClr val="dk1"/>
                </a:solidFill>
                <a:latin typeface="Georgia"/>
                <a:ea typeface="Georgia"/>
                <a:cs typeface="Georgia"/>
                <a:sym typeface="Georgia"/>
              </a:rPr>
            </a:br>
            <a:r>
              <a:rPr lang="en" sz="900">
                <a:solidFill>
                  <a:schemeClr val="dk1"/>
                </a:solidFill>
                <a:latin typeface="Georgia"/>
                <a:ea typeface="Georgia"/>
                <a:cs typeface="Georgia"/>
                <a:sym typeface="Georgia"/>
              </a:rPr>
              <a:t>Sayed, Y. (2002) Democratising Education in a Decentralised System: South African policy and practice,  Compare: A Journal of Comparative and International Education, 32:1, 35-46 </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Sayed, Y. (2010) Globalisation, educational governance and decentralisation: promoting equity,  increasing participation, and enhancing quality? 40:1, 59-62. </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Sayed Y., Sarangapani P.M. (2020) Understanding Teachers and Teaching in South Asia. In: Sarangapani P., Pappu R. (eds) Handbook of Education Systems in South Asia. Global Education Systems. Springer, Singapore.</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Singh A.K., Rind I.A., Sabur Z. (2020) Continuous Professional Development of School Teachers. In:  Sarangapani P.M., Pappu R. (eds) Handbook of Education Systems in South Asia. Global Education  Systems. Springer, Singapore. </a:t>
            </a:r>
            <a:endParaRPr sz="900">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lang="en" sz="900">
                <a:solidFill>
                  <a:schemeClr val="dk1"/>
                </a:solidFill>
                <a:latin typeface="Georgia"/>
                <a:ea typeface="Georgia"/>
                <a:cs typeface="Georgia"/>
                <a:sym typeface="Georgia"/>
              </a:rPr>
              <a:t>Thirumalai, B, Ramanathan, A, Charania, A, Stump, G (2019). Designing for Technology Enabled  Reflective Practice: Teachers’ Voices on Participating in a Connected Learning Practice. In Teaching and  Teacher Education. South Asian Perspective. Setty, R., Iyengar, R., Witenstein, M., Byker, E.J., Kidwai,  H. (Eds.), Palgrave Macmillan.</a:t>
            </a:r>
            <a:endParaRPr sz="900">
              <a:solidFill>
                <a:schemeClr val="dk1"/>
              </a:solidFill>
              <a:latin typeface="Georgia"/>
              <a:ea typeface="Georgia"/>
              <a:cs typeface="Georgia"/>
              <a:sym typeface="Georgia"/>
            </a:endParaRPr>
          </a:p>
          <a:p>
            <a:pPr indent="0" lvl="0" marL="457200" marR="0" rtl="0" algn="just">
              <a:lnSpc>
                <a:spcPct val="150000"/>
              </a:lnSpc>
              <a:spcBef>
                <a:spcPts val="0"/>
              </a:spcBef>
              <a:spcAft>
                <a:spcPts val="0"/>
              </a:spcAft>
              <a:buSzPts val="1800"/>
              <a:buNone/>
            </a:pPr>
            <a:r>
              <a:t/>
            </a:r>
            <a:endParaRPr sz="900">
              <a:solidFill>
                <a:schemeClr val="dk1"/>
              </a:solidFill>
              <a:latin typeface="Georgia"/>
              <a:ea typeface="Georgia"/>
              <a:cs typeface="Georgia"/>
              <a:sym typeface="Georgia"/>
            </a:endParaRPr>
          </a:p>
        </p:txBody>
      </p:sp>
      <p:sp>
        <p:nvSpPr>
          <p:cNvPr id="280" name="Google Shape;280;g24b7767f8bf_0_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g24a03c6fb25_0_281"/>
          <p:cNvSpPr txBox="1"/>
          <p:nvPr>
            <p:ph type="title"/>
          </p:nvPr>
        </p:nvSpPr>
        <p:spPr>
          <a:xfrm>
            <a:off x="342900" y="123950"/>
            <a:ext cx="306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3020">
                <a:latin typeface="Playfair Display"/>
                <a:ea typeface="Playfair Display"/>
                <a:cs typeface="Playfair Display"/>
                <a:sym typeface="Playfair Display"/>
              </a:rPr>
              <a:t>About KPALP</a:t>
            </a:r>
            <a:endParaRPr b="1" i="1" sz="3020">
              <a:latin typeface="Playfair Display"/>
              <a:ea typeface="Playfair Display"/>
              <a:cs typeface="Playfair Display"/>
              <a:sym typeface="Playfair Display"/>
            </a:endParaRPr>
          </a:p>
        </p:txBody>
      </p:sp>
      <p:sp>
        <p:nvSpPr>
          <p:cNvPr id="65" name="Google Shape;65;g24a03c6fb25_0_281"/>
          <p:cNvSpPr txBox="1"/>
          <p:nvPr>
            <p:ph idx="1" type="body"/>
          </p:nvPr>
        </p:nvSpPr>
        <p:spPr>
          <a:xfrm>
            <a:off x="342900" y="908225"/>
            <a:ext cx="3895500" cy="39045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Professional development of mid level functionaries or Kendra Pramukhs </a:t>
            </a:r>
            <a:br>
              <a:rPr lang="en">
                <a:solidFill>
                  <a:schemeClr val="dk1"/>
                </a:solidFill>
                <a:latin typeface="Georgia"/>
                <a:ea typeface="Georgia"/>
                <a:cs typeface="Georgia"/>
                <a:sym typeface="Georgia"/>
              </a:rPr>
            </a:br>
            <a:endParaRPr>
              <a:solidFill>
                <a:schemeClr val="dk1"/>
              </a:solidFill>
              <a:latin typeface="Georgia"/>
              <a:ea typeface="Georgia"/>
              <a:cs typeface="Georgia"/>
              <a:sym typeface="Georgia"/>
            </a:endParaRPr>
          </a:p>
          <a:p>
            <a:pPr indent="-342900" lvl="0" marL="457200" rtl="0" algn="l">
              <a:lnSpc>
                <a:spcPct val="115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Enhance mentoring and teacher support skills </a:t>
            </a:r>
            <a:endParaRPr>
              <a:solidFill>
                <a:schemeClr val="dk1"/>
              </a:solidFill>
              <a:latin typeface="Georgia"/>
              <a:ea typeface="Georgia"/>
              <a:cs typeface="Georgia"/>
              <a:sym typeface="Georgia"/>
            </a:endParaRPr>
          </a:p>
          <a:p>
            <a:pPr indent="-317500" lvl="1" marL="914400" rtl="0" algn="l">
              <a:lnSpc>
                <a:spcPct val="115000"/>
              </a:lnSpc>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Data Analysis</a:t>
            </a:r>
            <a:endParaRPr>
              <a:solidFill>
                <a:schemeClr val="dk1"/>
              </a:solidFill>
              <a:latin typeface="Georgia"/>
              <a:ea typeface="Georgia"/>
              <a:cs typeface="Georgia"/>
              <a:sym typeface="Georgia"/>
            </a:endParaRPr>
          </a:p>
          <a:p>
            <a:pPr indent="-317500" lvl="1" marL="914400" rtl="0" algn="l">
              <a:lnSpc>
                <a:spcPct val="115000"/>
              </a:lnSpc>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Classroom Observation</a:t>
            </a:r>
            <a:endParaRPr>
              <a:solidFill>
                <a:schemeClr val="dk1"/>
              </a:solidFill>
              <a:latin typeface="Georgia"/>
              <a:ea typeface="Georgia"/>
              <a:cs typeface="Georgia"/>
              <a:sym typeface="Georgia"/>
            </a:endParaRPr>
          </a:p>
          <a:p>
            <a:pPr indent="-317500" lvl="1" marL="914400" rtl="0" algn="l">
              <a:lnSpc>
                <a:spcPct val="115000"/>
              </a:lnSpc>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Feedback</a:t>
            </a:r>
            <a:endParaRPr>
              <a:solidFill>
                <a:schemeClr val="dk1"/>
              </a:solidFill>
              <a:latin typeface="Georgia"/>
              <a:ea typeface="Georgia"/>
              <a:cs typeface="Georgia"/>
              <a:sym typeface="Georgia"/>
            </a:endParaRPr>
          </a:p>
          <a:p>
            <a:pPr indent="-317500" lvl="1" marL="914400" rtl="0" algn="l">
              <a:lnSpc>
                <a:spcPct val="115000"/>
              </a:lnSpc>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Action Planning</a:t>
            </a:r>
            <a:br>
              <a:rPr lang="en">
                <a:solidFill>
                  <a:schemeClr val="dk1"/>
                </a:solidFill>
                <a:latin typeface="Georgia"/>
                <a:ea typeface="Georgia"/>
                <a:cs typeface="Georgia"/>
                <a:sym typeface="Georgia"/>
              </a:rPr>
            </a:br>
            <a:endParaRPr>
              <a:solidFill>
                <a:schemeClr val="dk1"/>
              </a:solidFill>
              <a:latin typeface="Georgia"/>
              <a:ea typeface="Georgia"/>
              <a:cs typeface="Georgia"/>
              <a:sym typeface="Georgia"/>
            </a:endParaRPr>
          </a:p>
          <a:p>
            <a:pPr indent="-342900" lvl="0" marL="457200" rtl="0" algn="l">
              <a:lnSpc>
                <a:spcPct val="115000"/>
              </a:lnSpc>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Self Assessment and Evaluation</a:t>
            </a:r>
            <a:endParaRPr>
              <a:solidFill>
                <a:schemeClr val="dk1"/>
              </a:solidFill>
              <a:latin typeface="Georgia"/>
              <a:ea typeface="Georgia"/>
              <a:cs typeface="Georgia"/>
              <a:sym typeface="Georgia"/>
            </a:endParaRPr>
          </a:p>
          <a:p>
            <a:pPr indent="-317500" lvl="1" marL="914400" rtl="0" algn="l">
              <a:lnSpc>
                <a:spcPct val="115000"/>
              </a:lnSpc>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KP Skill Matrix</a:t>
            </a:r>
            <a:endParaRPr>
              <a:solidFill>
                <a:schemeClr val="dk1"/>
              </a:solidFill>
              <a:latin typeface="Georgia"/>
              <a:ea typeface="Georgia"/>
              <a:cs typeface="Georgia"/>
              <a:sym typeface="Georgia"/>
            </a:endParaRPr>
          </a:p>
        </p:txBody>
      </p:sp>
      <p:sp>
        <p:nvSpPr>
          <p:cNvPr id="66" name="Google Shape;66;g24a03c6fb25_0_2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7" name="Google Shape;67;g24a03c6fb25_0_281"/>
          <p:cNvPicPr preferRelativeResize="0"/>
          <p:nvPr/>
        </p:nvPicPr>
        <p:blipFill rotWithShape="1">
          <a:blip r:embed="rId3">
            <a:alphaModFix/>
          </a:blip>
          <a:srcRect b="1547" l="17064" r="49986" t="71887"/>
          <a:stretch/>
        </p:blipFill>
        <p:spPr>
          <a:xfrm>
            <a:off x="5007000" y="3814525"/>
            <a:ext cx="1795925" cy="1242300"/>
          </a:xfrm>
          <a:prstGeom prst="rect">
            <a:avLst/>
          </a:prstGeom>
          <a:noFill/>
          <a:ln>
            <a:noFill/>
          </a:ln>
        </p:spPr>
      </p:pic>
      <p:pic>
        <p:nvPicPr>
          <p:cNvPr id="68" name="Google Shape;68;g24a03c6fb25_0_281"/>
          <p:cNvPicPr preferRelativeResize="0"/>
          <p:nvPr/>
        </p:nvPicPr>
        <p:blipFill rotWithShape="1">
          <a:blip r:embed="rId3">
            <a:alphaModFix/>
          </a:blip>
          <a:srcRect b="1359" l="51859" r="21516" t="73261"/>
          <a:stretch/>
        </p:blipFill>
        <p:spPr>
          <a:xfrm>
            <a:off x="6860375" y="3842350"/>
            <a:ext cx="1549676" cy="1186850"/>
          </a:xfrm>
          <a:prstGeom prst="rect">
            <a:avLst/>
          </a:prstGeom>
          <a:noFill/>
          <a:ln>
            <a:noFill/>
          </a:ln>
        </p:spPr>
      </p:pic>
      <p:pic>
        <p:nvPicPr>
          <p:cNvPr id="69" name="Google Shape;69;g24a03c6fb25_0_281"/>
          <p:cNvPicPr preferRelativeResize="0"/>
          <p:nvPr/>
        </p:nvPicPr>
        <p:blipFill rotWithShape="1">
          <a:blip r:embed="rId3">
            <a:alphaModFix/>
          </a:blip>
          <a:srcRect b="33765" l="28533" r="33989" t="39670"/>
          <a:stretch/>
        </p:blipFill>
        <p:spPr>
          <a:xfrm>
            <a:off x="5007000" y="2571750"/>
            <a:ext cx="2112025" cy="1202800"/>
          </a:xfrm>
          <a:prstGeom prst="rect">
            <a:avLst/>
          </a:prstGeom>
          <a:noFill/>
          <a:ln>
            <a:noFill/>
          </a:ln>
        </p:spPr>
      </p:pic>
      <p:pic>
        <p:nvPicPr>
          <p:cNvPr id="70" name="Google Shape;70;g24a03c6fb25_0_281"/>
          <p:cNvPicPr preferRelativeResize="0"/>
          <p:nvPr/>
        </p:nvPicPr>
        <p:blipFill rotWithShape="1">
          <a:blip r:embed="rId3">
            <a:alphaModFix/>
          </a:blip>
          <a:srcRect b="37351" l="67532" r="-290" t="36084"/>
          <a:stretch/>
        </p:blipFill>
        <p:spPr>
          <a:xfrm>
            <a:off x="7218025" y="2571750"/>
            <a:ext cx="1846224" cy="1202800"/>
          </a:xfrm>
          <a:prstGeom prst="rect">
            <a:avLst/>
          </a:prstGeom>
          <a:noFill/>
          <a:ln>
            <a:noFill/>
          </a:ln>
        </p:spPr>
      </p:pic>
      <p:pic>
        <p:nvPicPr>
          <p:cNvPr id="71" name="Google Shape;71;g24a03c6fb25_0_281"/>
          <p:cNvPicPr preferRelativeResize="0"/>
          <p:nvPr/>
        </p:nvPicPr>
        <p:blipFill rotWithShape="1">
          <a:blip r:embed="rId3">
            <a:alphaModFix/>
          </a:blip>
          <a:srcRect b="75412" l="38148" r="0" t="3635"/>
          <a:stretch/>
        </p:blipFill>
        <p:spPr>
          <a:xfrm>
            <a:off x="5007000" y="30550"/>
            <a:ext cx="4002824" cy="1202800"/>
          </a:xfrm>
          <a:prstGeom prst="rect">
            <a:avLst/>
          </a:prstGeom>
          <a:noFill/>
          <a:ln>
            <a:noFill/>
          </a:ln>
        </p:spPr>
      </p:pic>
      <p:pic>
        <p:nvPicPr>
          <p:cNvPr id="72" name="Google Shape;72;g24a03c6fb25_0_281"/>
          <p:cNvPicPr preferRelativeResize="0"/>
          <p:nvPr/>
        </p:nvPicPr>
        <p:blipFill rotWithShape="1">
          <a:blip r:embed="rId3">
            <a:alphaModFix/>
          </a:blip>
          <a:srcRect b="72747" l="0" r="65823" t="3028"/>
          <a:stretch/>
        </p:blipFill>
        <p:spPr>
          <a:xfrm>
            <a:off x="5007000" y="1301150"/>
            <a:ext cx="2112025" cy="1202800"/>
          </a:xfrm>
          <a:prstGeom prst="rect">
            <a:avLst/>
          </a:prstGeom>
          <a:noFill/>
          <a:ln>
            <a:noFill/>
          </a:ln>
        </p:spPr>
      </p:pic>
      <p:pic>
        <p:nvPicPr>
          <p:cNvPr id="73" name="Google Shape;73;g24a03c6fb25_0_281"/>
          <p:cNvPicPr preferRelativeResize="0"/>
          <p:nvPr/>
        </p:nvPicPr>
        <p:blipFill rotWithShape="1">
          <a:blip r:embed="rId3">
            <a:alphaModFix/>
          </a:blip>
          <a:srcRect b="8069" l="79545" r="0" t="67087"/>
          <a:stretch/>
        </p:blipFill>
        <p:spPr>
          <a:xfrm>
            <a:off x="7887625" y="1309125"/>
            <a:ext cx="1122199" cy="1186850"/>
          </a:xfrm>
          <a:prstGeom prst="rect">
            <a:avLst/>
          </a:prstGeom>
          <a:noFill/>
          <a:ln>
            <a:noFill/>
          </a:ln>
        </p:spPr>
      </p:pic>
      <p:sp>
        <p:nvSpPr>
          <p:cNvPr id="74" name="Google Shape;74;g24a03c6fb25_0_281"/>
          <p:cNvSpPr/>
          <p:nvPr/>
        </p:nvSpPr>
        <p:spPr>
          <a:xfrm>
            <a:off x="7218025" y="1309125"/>
            <a:ext cx="548700" cy="467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4a03c6fb25_0_281"/>
          <p:cNvSpPr/>
          <p:nvPr/>
        </p:nvSpPr>
        <p:spPr>
          <a:xfrm>
            <a:off x="7228975" y="1852000"/>
            <a:ext cx="548700" cy="467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24a03c6fb25_0_281"/>
          <p:cNvSpPr/>
          <p:nvPr/>
        </p:nvSpPr>
        <p:spPr>
          <a:xfrm>
            <a:off x="8472450" y="3850325"/>
            <a:ext cx="548700" cy="4671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g24a03c6fb25_0_281"/>
          <p:cNvSpPr/>
          <p:nvPr/>
        </p:nvSpPr>
        <p:spPr>
          <a:xfrm>
            <a:off x="8467500" y="4393200"/>
            <a:ext cx="260700" cy="254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4a03c6fb25_0_281"/>
          <p:cNvSpPr/>
          <p:nvPr/>
        </p:nvSpPr>
        <p:spPr>
          <a:xfrm>
            <a:off x="8785650" y="4393200"/>
            <a:ext cx="260700" cy="254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g24b7767f8bf_0_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86" name="Google Shape;286;g24b7767f8bf_0_23"/>
          <p:cNvSpPr txBox="1"/>
          <p:nvPr/>
        </p:nvSpPr>
        <p:spPr>
          <a:xfrm>
            <a:off x="339300" y="274800"/>
            <a:ext cx="8465400" cy="1985700"/>
          </a:xfrm>
          <a:prstGeom prst="rect">
            <a:avLst/>
          </a:prstGeom>
          <a:noFill/>
          <a:ln>
            <a:noFill/>
          </a:ln>
        </p:spPr>
        <p:txBody>
          <a:bodyPr anchorCtr="0" anchor="t" bIns="91425" lIns="91425" spcFirstLastPara="1" rIns="91425" wrap="square" tIns="91425">
            <a:spAutoFit/>
          </a:bodyPr>
          <a:lstStyle/>
          <a:p>
            <a:pPr indent="-114300" lvl="0" marL="114300" marR="0" rtl="0" algn="just">
              <a:lnSpc>
                <a:spcPct val="150000"/>
              </a:lnSpc>
              <a:spcBef>
                <a:spcPts val="0"/>
              </a:spcBef>
              <a:spcAft>
                <a:spcPts val="0"/>
              </a:spcAft>
              <a:buClr>
                <a:schemeClr val="dk1"/>
              </a:buClr>
              <a:buSzPts val="900"/>
              <a:buFont typeface="Georgia"/>
              <a:buChar char="●"/>
            </a:pPr>
            <a:r>
              <a:rPr b="0" i="0" lang="en" sz="900" u="none" cap="none" strike="noStrike">
                <a:solidFill>
                  <a:schemeClr val="dk1"/>
                </a:solidFill>
                <a:latin typeface="Georgia"/>
                <a:ea typeface="Georgia"/>
                <a:cs typeface="Georgia"/>
                <a:sym typeface="Georgia"/>
              </a:rPr>
              <a:t>Thirumalai, B. (2022). A Study of Teachers’ Community of Practice in the Indian Context. Unpublished  doctoral dissertation submitted to the Tata Institute of Social Sciences, Mumbai. </a:t>
            </a:r>
            <a:endParaRPr b="0" i="0" sz="900" u="none" cap="none" strike="noStrike">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b="0" i="0" lang="en" sz="900" u="none" cap="none" strike="noStrike">
                <a:solidFill>
                  <a:schemeClr val="dk1"/>
                </a:solidFill>
                <a:latin typeface="Georgia"/>
                <a:ea typeface="Georgia"/>
                <a:cs typeface="Georgia"/>
                <a:sym typeface="Georgia"/>
              </a:rPr>
              <a:t>Thirumalai, B &amp; Sarangapani, P.M. (2018). Building Teacher Professional Communities in India: an  examination of the APPEP experience of Teacher Centres. Presented in 2018 at CESI, Vadodara, India. </a:t>
            </a:r>
            <a:endParaRPr b="0" i="0" sz="900" u="none" cap="none" strike="noStrike">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b="0" i="0" lang="en" sz="900" u="none" cap="none" strike="noStrike">
                <a:solidFill>
                  <a:schemeClr val="dk1"/>
                </a:solidFill>
                <a:latin typeface="Georgia"/>
                <a:ea typeface="Georgia"/>
                <a:cs typeface="Georgia"/>
                <a:sym typeface="Georgia"/>
              </a:rPr>
              <a:t>UNESCO (2021) No Teacher, No Class. State of the Education Report for India, UNESCO, India.</a:t>
            </a:r>
            <a:endParaRPr b="0" i="0" sz="900" u="none" cap="none" strike="noStrike">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b="0" i="0" lang="en" sz="900" u="none" cap="none" strike="noStrike">
                <a:solidFill>
                  <a:schemeClr val="dk1"/>
                </a:solidFill>
                <a:latin typeface="Georgia"/>
                <a:ea typeface="Georgia"/>
                <a:cs typeface="Georgia"/>
                <a:sym typeface="Georgia"/>
              </a:rPr>
              <a:t>UNICEF(2019). Scaling innovation for every child. Strategies, models and critical success factors that emerged from 1,600+ days of scaling innovations for children across 90 countries, UNICEF. </a:t>
            </a:r>
            <a:endParaRPr b="0" i="0" sz="900" u="none" cap="none" strike="noStrike">
              <a:solidFill>
                <a:schemeClr val="dk1"/>
              </a:solidFill>
              <a:latin typeface="Georgia"/>
              <a:ea typeface="Georgia"/>
              <a:cs typeface="Georgia"/>
              <a:sym typeface="Georgia"/>
            </a:endParaRPr>
          </a:p>
          <a:p>
            <a:pPr indent="-114300" lvl="0" marL="114300" marR="0" rtl="0" algn="just">
              <a:lnSpc>
                <a:spcPct val="150000"/>
              </a:lnSpc>
              <a:spcBef>
                <a:spcPts val="0"/>
              </a:spcBef>
              <a:spcAft>
                <a:spcPts val="0"/>
              </a:spcAft>
              <a:buClr>
                <a:schemeClr val="dk1"/>
              </a:buClr>
              <a:buSzPts val="900"/>
              <a:buFont typeface="Georgia"/>
              <a:buChar char="●"/>
            </a:pPr>
            <a:r>
              <a:rPr b="0" i="0" lang="en" sz="900" u="none" cap="none" strike="noStrike">
                <a:solidFill>
                  <a:schemeClr val="dk1"/>
                </a:solidFill>
                <a:latin typeface="Georgia"/>
                <a:ea typeface="Georgia"/>
                <a:cs typeface="Georgia"/>
                <a:sym typeface="Georgia"/>
              </a:rPr>
              <a:t>Wolfenden, F. (2022). TPD@Scale: Designing teacher professional development with ICTs to support system-wide improvement in teaching. Foundation for Information Technology Education and Development.</a:t>
            </a:r>
            <a:endParaRPr b="0" i="0" sz="900" u="none" cap="none" strike="noStrike">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g24a03c6fb25_0_3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pic>
        <p:nvPicPr>
          <p:cNvPr id="84" name="Google Shape;84;g24a03c6fb25_0_360"/>
          <p:cNvPicPr preferRelativeResize="0"/>
          <p:nvPr/>
        </p:nvPicPr>
        <p:blipFill rotWithShape="1">
          <a:blip r:embed="rId3">
            <a:alphaModFix/>
          </a:blip>
          <a:srcRect b="0" l="0" r="0" t="28438"/>
          <a:stretch/>
        </p:blipFill>
        <p:spPr>
          <a:xfrm>
            <a:off x="322425" y="581875"/>
            <a:ext cx="8499174" cy="4561624"/>
          </a:xfrm>
          <a:prstGeom prst="rect">
            <a:avLst/>
          </a:prstGeom>
          <a:noFill/>
          <a:ln>
            <a:noFill/>
          </a:ln>
        </p:spPr>
      </p:pic>
      <p:sp>
        <p:nvSpPr>
          <p:cNvPr id="85" name="Google Shape;85;g24a03c6fb25_0_360"/>
          <p:cNvSpPr/>
          <p:nvPr/>
        </p:nvSpPr>
        <p:spPr>
          <a:xfrm>
            <a:off x="-71825" y="43100"/>
            <a:ext cx="9367500" cy="615900"/>
          </a:xfrm>
          <a:prstGeom prst="rect">
            <a:avLst/>
          </a:prstGeom>
          <a:solidFill>
            <a:srgbClr val="28357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4a03c6fb25_0_360"/>
          <p:cNvSpPr txBox="1"/>
          <p:nvPr>
            <p:ph type="title"/>
          </p:nvPr>
        </p:nvSpPr>
        <p:spPr>
          <a:xfrm>
            <a:off x="242325" y="86225"/>
            <a:ext cx="5238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3020">
                <a:solidFill>
                  <a:schemeClr val="lt1"/>
                </a:solidFill>
                <a:latin typeface="Playfair Display"/>
                <a:ea typeface="Playfair Display"/>
                <a:cs typeface="Playfair Display"/>
                <a:sym typeface="Playfair Display"/>
              </a:rPr>
              <a:t>KPALP Timeline 2016-2022</a:t>
            </a:r>
            <a:endParaRPr b="1" i="1" sz="3020">
              <a:solidFill>
                <a:schemeClr val="lt1"/>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2"/>
          <p:cNvSpPr txBox="1"/>
          <p:nvPr>
            <p:ph type="title"/>
          </p:nvPr>
        </p:nvSpPr>
        <p:spPr>
          <a:xfrm>
            <a:off x="217275" y="121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i="1" lang="en" sz="3000">
                <a:latin typeface="Playfair Display"/>
                <a:ea typeface="Playfair Display"/>
                <a:cs typeface="Playfair Display"/>
                <a:sym typeface="Playfair Display"/>
              </a:rPr>
              <a:t>KPALP Capacity Building Approach</a:t>
            </a:r>
            <a:endParaRPr b="1" i="1" sz="3000">
              <a:latin typeface="Playfair Display"/>
              <a:ea typeface="Playfair Display"/>
              <a:cs typeface="Playfair Display"/>
              <a:sym typeface="Playfair Display"/>
            </a:endParaRPr>
          </a:p>
        </p:txBody>
      </p:sp>
      <p:sp>
        <p:nvSpPr>
          <p:cNvPr id="92" name="Google Shape;9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93" name="Google Shape;93;p2"/>
          <p:cNvPicPr preferRelativeResize="0"/>
          <p:nvPr/>
        </p:nvPicPr>
        <p:blipFill rotWithShape="1">
          <a:blip r:embed="rId3">
            <a:alphaModFix/>
          </a:blip>
          <a:srcRect b="33895" l="0" r="0" t="21819"/>
          <a:stretch/>
        </p:blipFill>
        <p:spPr>
          <a:xfrm>
            <a:off x="217275" y="1293513"/>
            <a:ext cx="8709450" cy="28927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7" name="Shape 97"/>
        <p:cNvGrpSpPr/>
        <p:nvPr/>
      </p:nvGrpSpPr>
      <p:grpSpPr>
        <a:xfrm>
          <a:off x="0" y="0"/>
          <a:ext cx="0" cy="0"/>
          <a:chOff x="0" y="0"/>
          <a:chExt cx="0" cy="0"/>
        </a:xfrm>
      </p:grpSpPr>
      <p:pic>
        <p:nvPicPr>
          <p:cNvPr id="98" name="Google Shape;98;g24a03c6fb25_0_373"/>
          <p:cNvPicPr preferRelativeResize="0"/>
          <p:nvPr/>
        </p:nvPicPr>
        <p:blipFill rotWithShape="1">
          <a:blip r:embed="rId3">
            <a:alphaModFix/>
          </a:blip>
          <a:srcRect b="9435" l="26505" r="13473" t="8367"/>
          <a:stretch/>
        </p:blipFill>
        <p:spPr>
          <a:xfrm>
            <a:off x="6449400" y="913000"/>
            <a:ext cx="2422400" cy="3317500"/>
          </a:xfrm>
          <a:prstGeom prst="rect">
            <a:avLst/>
          </a:prstGeom>
          <a:noFill/>
          <a:ln>
            <a:noFill/>
          </a:ln>
        </p:spPr>
      </p:pic>
      <p:sp>
        <p:nvSpPr>
          <p:cNvPr id="99" name="Google Shape;99;g24a03c6fb25_0_373"/>
          <p:cNvSpPr txBox="1"/>
          <p:nvPr>
            <p:ph type="title"/>
          </p:nvPr>
        </p:nvSpPr>
        <p:spPr>
          <a:xfrm>
            <a:off x="261425" y="1289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i="1" lang="en" sz="3000">
                <a:latin typeface="Playfair Display"/>
                <a:ea typeface="Playfair Display"/>
                <a:cs typeface="Playfair Display"/>
                <a:sym typeface="Playfair Display"/>
              </a:rPr>
              <a:t>Introduction to the Study</a:t>
            </a:r>
            <a:endParaRPr b="1" i="1" sz="3000">
              <a:latin typeface="Playfair Display"/>
              <a:ea typeface="Playfair Display"/>
              <a:cs typeface="Playfair Display"/>
              <a:sym typeface="Playfair Display"/>
            </a:endParaRPr>
          </a:p>
        </p:txBody>
      </p:sp>
      <p:sp>
        <p:nvSpPr>
          <p:cNvPr id="100" name="Google Shape;100;g24a03c6fb25_0_3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
              <a:t>‹#›</a:t>
            </a:fld>
            <a:endParaRPr/>
          </a:p>
        </p:txBody>
      </p:sp>
      <p:sp>
        <p:nvSpPr>
          <p:cNvPr id="101" name="Google Shape;101;g24a03c6fb25_0_373"/>
          <p:cNvSpPr/>
          <p:nvPr/>
        </p:nvSpPr>
        <p:spPr>
          <a:xfrm>
            <a:off x="261425" y="1103300"/>
            <a:ext cx="5777700" cy="9507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500"/>
              <a:buFont typeface="Arial"/>
              <a:buNone/>
            </a:pPr>
            <a:r>
              <a:t/>
            </a:r>
            <a:endParaRPr b="1" i="0" sz="1500" u="none" cap="none" strike="noStrike">
              <a:solidFill>
                <a:schemeClr val="dk1"/>
              </a:solidFill>
              <a:latin typeface="Georgia"/>
              <a:ea typeface="Georgia"/>
              <a:cs typeface="Georgia"/>
              <a:sym typeface="Georgia"/>
            </a:endParaRPr>
          </a:p>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chemeClr val="accent1"/>
                </a:solidFill>
                <a:latin typeface="Georgia"/>
                <a:ea typeface="Georgia"/>
                <a:cs typeface="Georgia"/>
                <a:sym typeface="Georgia"/>
              </a:rPr>
              <a:t>Objectives: </a:t>
            </a:r>
            <a:br>
              <a:rPr b="1" i="0" lang="en" sz="1800" u="none" cap="none" strike="noStrike">
                <a:solidFill>
                  <a:schemeClr val="dk1"/>
                </a:solidFill>
                <a:latin typeface="Georgia"/>
                <a:ea typeface="Georgia"/>
                <a:cs typeface="Georgia"/>
                <a:sym typeface="Georgia"/>
              </a:rPr>
            </a:br>
            <a:r>
              <a:rPr b="0" i="0" lang="en" sz="1400" u="none" cap="none" strike="noStrike">
                <a:solidFill>
                  <a:schemeClr val="dk1"/>
                </a:solidFill>
                <a:latin typeface="Georgia"/>
                <a:ea typeface="Georgia"/>
                <a:cs typeface="Georgia"/>
                <a:sym typeface="Georgia"/>
              </a:rPr>
              <a:t>To analyse the programme design and implementation of the KPALP model in one district - </a:t>
            </a:r>
            <a:r>
              <a:rPr b="1" i="0" lang="en" sz="1400" u="none" cap="none" strike="noStrike">
                <a:solidFill>
                  <a:schemeClr val="dk1"/>
                </a:solidFill>
                <a:latin typeface="Georgia"/>
                <a:ea typeface="Georgia"/>
                <a:cs typeface="Georgia"/>
                <a:sym typeface="Georgia"/>
              </a:rPr>
              <a:t>Palghar</a:t>
            </a:r>
            <a:endParaRPr b="1" i="0" sz="14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eorgia"/>
              <a:ea typeface="Georgia"/>
              <a:cs typeface="Georgia"/>
              <a:sym typeface="Georgia"/>
            </a:endParaRPr>
          </a:p>
        </p:txBody>
      </p:sp>
      <p:sp>
        <p:nvSpPr>
          <p:cNvPr id="102" name="Google Shape;102;g24a03c6fb25_0_373"/>
          <p:cNvSpPr/>
          <p:nvPr/>
        </p:nvSpPr>
        <p:spPr>
          <a:xfrm>
            <a:off x="261425" y="2150263"/>
            <a:ext cx="5777700" cy="95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Georgia"/>
                <a:ea typeface="Georgia"/>
                <a:cs typeface="Georgia"/>
                <a:sym typeface="Georgia"/>
              </a:rPr>
              <a:t>Study Methodology:</a:t>
            </a:r>
            <a:r>
              <a:rPr b="0" i="0" lang="en" sz="1800" u="none" cap="none" strike="noStrike">
                <a:solidFill>
                  <a:schemeClr val="accent1"/>
                </a:solidFill>
                <a:latin typeface="Georgia"/>
                <a:ea typeface="Georgia"/>
                <a:cs typeface="Georgia"/>
                <a:sym typeface="Georgia"/>
              </a:rPr>
              <a:t> </a:t>
            </a:r>
            <a:br>
              <a:rPr b="0" i="0" lang="en" sz="1800" u="none" cap="none" strike="noStrike">
                <a:solidFill>
                  <a:schemeClr val="dk1"/>
                </a:solidFill>
                <a:latin typeface="Georgia"/>
                <a:ea typeface="Georgia"/>
                <a:cs typeface="Georgia"/>
                <a:sym typeface="Georgia"/>
              </a:rPr>
            </a:br>
            <a:r>
              <a:rPr b="0" i="0" lang="en" sz="1400" u="none" cap="none" strike="noStrike">
                <a:solidFill>
                  <a:schemeClr val="dk1"/>
                </a:solidFill>
                <a:latin typeface="Georgia"/>
                <a:ea typeface="Georgia"/>
                <a:cs typeface="Georgia"/>
                <a:sym typeface="Georgia"/>
              </a:rPr>
              <a:t>In-depth interviews with programme stakeholders ( 10 KPs, 2 MFs, 6 teachers, Head Teachers and BRPs,  representatives from UNICEF &amp; CEQUE, and (government)</a:t>
            </a:r>
            <a:endParaRPr b="0" i="0" sz="1400" u="none" cap="none" strike="noStrike">
              <a:solidFill>
                <a:schemeClr val="dk1"/>
              </a:solidFill>
              <a:latin typeface="Georgia"/>
              <a:ea typeface="Georgia"/>
              <a:cs typeface="Georgia"/>
              <a:sym typeface="Georgia"/>
            </a:endParaRPr>
          </a:p>
        </p:txBody>
      </p:sp>
      <p:sp>
        <p:nvSpPr>
          <p:cNvPr id="103" name="Google Shape;103;g24a03c6fb25_0_373"/>
          <p:cNvSpPr/>
          <p:nvPr/>
        </p:nvSpPr>
        <p:spPr>
          <a:xfrm>
            <a:off x="261425" y="3197225"/>
            <a:ext cx="5777700" cy="95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accent1"/>
                </a:solidFill>
                <a:latin typeface="Georgia"/>
                <a:ea typeface="Georgia"/>
                <a:cs typeface="Georgia"/>
                <a:sym typeface="Georgia"/>
              </a:rPr>
              <a:t>Research questions:</a:t>
            </a:r>
            <a:endParaRPr b="1" i="0" sz="1800" u="none" cap="none" strike="noStrike">
              <a:solidFill>
                <a:schemeClr val="accent1"/>
              </a:solidFill>
              <a:latin typeface="Georgia"/>
              <a:ea typeface="Georgia"/>
              <a:cs typeface="Georgia"/>
              <a:sym typeface="Georgia"/>
            </a:endParaRPr>
          </a:p>
          <a:p>
            <a:pPr indent="-317500" lvl="0" marL="457200" marR="0" rtl="0" algn="l">
              <a:lnSpc>
                <a:spcPct val="100000"/>
              </a:lnSpc>
              <a:spcBef>
                <a:spcPts val="0"/>
              </a:spcBef>
              <a:spcAft>
                <a:spcPts val="0"/>
              </a:spcAft>
              <a:buClr>
                <a:schemeClr val="dk1"/>
              </a:buClr>
              <a:buSzPts val="1400"/>
              <a:buFont typeface="Georgia"/>
              <a:buAutoNum type="arabicPeriod"/>
            </a:pPr>
            <a:r>
              <a:rPr b="0" i="0" lang="en" sz="1400" u="none" cap="none" strike="noStrike">
                <a:solidFill>
                  <a:schemeClr val="dk1"/>
                </a:solidFill>
                <a:latin typeface="Georgia"/>
                <a:ea typeface="Georgia"/>
                <a:cs typeface="Georgia"/>
                <a:sym typeface="Georgia"/>
              </a:rPr>
              <a:t>How has the KPALP programme been adopted on the ground?</a:t>
            </a:r>
            <a:endParaRPr b="0" i="0" sz="1400" u="none" cap="none" strike="noStrike">
              <a:solidFill>
                <a:schemeClr val="dk1"/>
              </a:solidFill>
              <a:latin typeface="Georgia"/>
              <a:ea typeface="Georgia"/>
              <a:cs typeface="Georgia"/>
              <a:sym typeface="Georgia"/>
            </a:endParaRPr>
          </a:p>
          <a:p>
            <a:pPr indent="-317500" lvl="0" marL="457200" marR="0" rtl="0" algn="l">
              <a:lnSpc>
                <a:spcPct val="100000"/>
              </a:lnSpc>
              <a:spcBef>
                <a:spcPts val="0"/>
              </a:spcBef>
              <a:spcAft>
                <a:spcPts val="0"/>
              </a:spcAft>
              <a:buClr>
                <a:schemeClr val="dk1"/>
              </a:buClr>
              <a:buSzPts val="1400"/>
              <a:buFont typeface="Georgia"/>
              <a:buAutoNum type="arabicPeriod"/>
            </a:pPr>
            <a:r>
              <a:rPr b="0" i="0" lang="en" sz="1400" u="none" cap="none" strike="noStrike">
                <a:solidFill>
                  <a:schemeClr val="dk1"/>
                </a:solidFill>
                <a:latin typeface="Georgia"/>
                <a:ea typeface="Georgia"/>
                <a:cs typeface="Georgia"/>
                <a:sym typeface="Georgia"/>
              </a:rPr>
              <a:t>What is the impact of the programme wrt changes in the attitudes/ skills and practices at the level of KPs and teachers?</a:t>
            </a:r>
            <a:endParaRPr b="0" i="0" sz="1400" u="none" cap="none" strike="noStrike">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g24a03c6fb25_0_299"/>
          <p:cNvSpPr/>
          <p:nvPr/>
        </p:nvSpPr>
        <p:spPr>
          <a:xfrm>
            <a:off x="342900" y="2291550"/>
            <a:ext cx="2650800" cy="1119600"/>
          </a:xfrm>
          <a:prstGeom prst="homePlat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4a03c6fb25_0_299"/>
          <p:cNvSpPr txBox="1"/>
          <p:nvPr>
            <p:ph type="title"/>
          </p:nvPr>
        </p:nvSpPr>
        <p:spPr>
          <a:xfrm>
            <a:off x="258600" y="234075"/>
            <a:ext cx="3771300" cy="62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i="1" lang="en" sz="3000">
                <a:latin typeface="Playfair Display"/>
                <a:ea typeface="Playfair Display"/>
                <a:cs typeface="Playfair Display"/>
                <a:sym typeface="Playfair Display"/>
              </a:rPr>
              <a:t>Literature Review</a:t>
            </a:r>
            <a:endParaRPr b="1" i="1" sz="3000">
              <a:latin typeface="Playfair Display"/>
              <a:ea typeface="Playfair Display"/>
              <a:cs typeface="Playfair Display"/>
              <a:sym typeface="Playfair Display"/>
            </a:endParaRPr>
          </a:p>
        </p:txBody>
      </p:sp>
      <p:sp>
        <p:nvSpPr>
          <p:cNvPr id="110" name="Google Shape;110;g24a03c6fb25_0_2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11" name="Google Shape;111;g24a03c6fb25_0_299"/>
          <p:cNvSpPr txBox="1"/>
          <p:nvPr>
            <p:ph type="title"/>
          </p:nvPr>
        </p:nvSpPr>
        <p:spPr>
          <a:xfrm>
            <a:off x="456550" y="2571750"/>
            <a:ext cx="2460000" cy="431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lang="en" sz="2000">
                <a:solidFill>
                  <a:schemeClr val="lt1"/>
                </a:solidFill>
                <a:latin typeface="Georgia"/>
                <a:ea typeface="Georgia"/>
                <a:cs typeface="Georgia"/>
                <a:sym typeface="Georgia"/>
              </a:rPr>
              <a:t>Teacher Support</a:t>
            </a:r>
            <a:endParaRPr b="1" sz="2000">
              <a:solidFill>
                <a:schemeClr val="lt1"/>
              </a:solidFill>
              <a:latin typeface="Georgia"/>
              <a:ea typeface="Georgia"/>
              <a:cs typeface="Georgia"/>
              <a:sym typeface="Georgia"/>
            </a:endParaRPr>
          </a:p>
        </p:txBody>
      </p:sp>
      <p:cxnSp>
        <p:nvCxnSpPr>
          <p:cNvPr id="112" name="Google Shape;112;g24a03c6fb25_0_299"/>
          <p:cNvCxnSpPr/>
          <p:nvPr/>
        </p:nvCxnSpPr>
        <p:spPr>
          <a:xfrm flipH="1">
            <a:off x="2568850" y="1307425"/>
            <a:ext cx="1669500" cy="1034700"/>
          </a:xfrm>
          <a:prstGeom prst="bentConnector3">
            <a:avLst>
              <a:gd fmla="val 50000" name="adj1"/>
            </a:avLst>
          </a:prstGeom>
          <a:noFill/>
          <a:ln cap="flat" cmpd="sng" w="19050">
            <a:solidFill>
              <a:schemeClr val="dk2"/>
            </a:solidFill>
            <a:prstDash val="dot"/>
            <a:round/>
            <a:headEnd len="sm" w="sm" type="none"/>
            <a:tailEnd len="sm" w="sm" type="none"/>
          </a:ln>
        </p:spPr>
      </p:cxnSp>
      <p:cxnSp>
        <p:nvCxnSpPr>
          <p:cNvPr id="113" name="Google Shape;113;g24a03c6fb25_0_299"/>
          <p:cNvCxnSpPr/>
          <p:nvPr/>
        </p:nvCxnSpPr>
        <p:spPr>
          <a:xfrm flipH="1">
            <a:off x="2744300" y="1989875"/>
            <a:ext cx="1515600" cy="617700"/>
          </a:xfrm>
          <a:prstGeom prst="bentConnector3">
            <a:avLst>
              <a:gd fmla="val 36971" name="adj1"/>
            </a:avLst>
          </a:prstGeom>
          <a:noFill/>
          <a:ln cap="flat" cmpd="sng" w="19050">
            <a:solidFill>
              <a:schemeClr val="dk2"/>
            </a:solidFill>
            <a:prstDash val="dot"/>
            <a:round/>
            <a:headEnd len="sm" w="sm" type="none"/>
            <a:tailEnd len="sm" w="sm" type="none"/>
          </a:ln>
        </p:spPr>
      </p:cxnSp>
      <p:cxnSp>
        <p:nvCxnSpPr>
          <p:cNvPr id="114" name="Google Shape;114;g24a03c6fb25_0_299"/>
          <p:cNvCxnSpPr/>
          <p:nvPr/>
        </p:nvCxnSpPr>
        <p:spPr>
          <a:xfrm flipH="1" rot="10800000">
            <a:off x="2686700" y="2880650"/>
            <a:ext cx="1566000" cy="265800"/>
          </a:xfrm>
          <a:prstGeom prst="bentConnector3">
            <a:avLst>
              <a:gd fmla="val 50000" name="adj1"/>
            </a:avLst>
          </a:prstGeom>
          <a:noFill/>
          <a:ln cap="flat" cmpd="sng" w="19050">
            <a:solidFill>
              <a:schemeClr val="dk2"/>
            </a:solidFill>
            <a:prstDash val="dot"/>
            <a:round/>
            <a:headEnd len="sm" w="sm" type="none"/>
            <a:tailEnd len="sm" w="sm" type="none"/>
          </a:ln>
        </p:spPr>
      </p:cxnSp>
      <p:cxnSp>
        <p:nvCxnSpPr>
          <p:cNvPr id="115" name="Google Shape;115;g24a03c6fb25_0_299"/>
          <p:cNvCxnSpPr/>
          <p:nvPr/>
        </p:nvCxnSpPr>
        <p:spPr>
          <a:xfrm rot="10800000">
            <a:off x="2485700" y="3347700"/>
            <a:ext cx="1781400" cy="344700"/>
          </a:xfrm>
          <a:prstGeom prst="bentConnector3">
            <a:avLst>
              <a:gd fmla="val 44763" name="adj1"/>
            </a:avLst>
          </a:prstGeom>
          <a:noFill/>
          <a:ln cap="flat" cmpd="sng" w="19050">
            <a:solidFill>
              <a:schemeClr val="dk2"/>
            </a:solidFill>
            <a:prstDash val="dot"/>
            <a:round/>
            <a:headEnd len="sm" w="sm" type="none"/>
            <a:tailEnd len="sm" w="sm" type="none"/>
          </a:ln>
        </p:spPr>
      </p:cxnSp>
      <p:sp>
        <p:nvSpPr>
          <p:cNvPr id="116" name="Google Shape;116;g24a03c6fb25_0_299"/>
          <p:cNvSpPr txBox="1"/>
          <p:nvPr>
            <p:ph idx="1" type="body"/>
          </p:nvPr>
        </p:nvSpPr>
        <p:spPr>
          <a:xfrm>
            <a:off x="4495700" y="1097100"/>
            <a:ext cx="4260300" cy="56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a:solidFill>
                  <a:schemeClr val="dk1"/>
                </a:solidFill>
                <a:latin typeface="Georgia"/>
                <a:ea typeface="Georgia"/>
                <a:cs typeface="Georgia"/>
                <a:sym typeface="Georgia"/>
              </a:rPr>
              <a:t>Pedagogic Decentralisation</a:t>
            </a:r>
            <a:br>
              <a:rPr lang="en" sz="1200">
                <a:solidFill>
                  <a:schemeClr val="dk1"/>
                </a:solidFill>
                <a:latin typeface="Georgia"/>
                <a:ea typeface="Georgia"/>
                <a:cs typeface="Georgia"/>
                <a:sym typeface="Georgia"/>
              </a:rPr>
            </a:br>
            <a:r>
              <a:rPr i="1" lang="en" sz="1100">
                <a:solidFill>
                  <a:schemeClr val="dk1"/>
                </a:solidFill>
                <a:latin typeface="Georgia"/>
                <a:ea typeface="Georgia"/>
                <a:cs typeface="Georgia"/>
                <a:sym typeface="Georgia"/>
              </a:rPr>
              <a:t>Teachers have the autonomy to contextualise their practice</a:t>
            </a:r>
            <a:endParaRPr i="1" sz="1100">
              <a:solidFill>
                <a:schemeClr val="dk1"/>
              </a:solidFill>
              <a:latin typeface="Playfair Display"/>
              <a:ea typeface="Playfair Display"/>
              <a:cs typeface="Playfair Display"/>
              <a:sym typeface="Playfair Display"/>
            </a:endParaRPr>
          </a:p>
        </p:txBody>
      </p:sp>
      <p:sp>
        <p:nvSpPr>
          <p:cNvPr id="117" name="Google Shape;117;g24a03c6fb25_0_299"/>
          <p:cNvSpPr txBox="1"/>
          <p:nvPr>
            <p:ph idx="1" type="body"/>
          </p:nvPr>
        </p:nvSpPr>
        <p:spPr>
          <a:xfrm>
            <a:off x="4495700" y="1792050"/>
            <a:ext cx="4260300" cy="7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a:solidFill>
                  <a:schemeClr val="dk1"/>
                </a:solidFill>
                <a:latin typeface="Georgia"/>
                <a:ea typeface="Georgia"/>
                <a:cs typeface="Georgia"/>
                <a:sym typeface="Georgia"/>
              </a:rPr>
              <a:t>Teacher Resource Centres &amp; PLCs</a:t>
            </a:r>
            <a:br>
              <a:rPr lang="en" sz="1200">
                <a:solidFill>
                  <a:schemeClr val="dk1"/>
                </a:solidFill>
                <a:latin typeface="Georgia"/>
                <a:ea typeface="Georgia"/>
                <a:cs typeface="Georgia"/>
                <a:sym typeface="Georgia"/>
              </a:rPr>
            </a:br>
            <a:r>
              <a:rPr i="1" lang="en" sz="1100">
                <a:solidFill>
                  <a:schemeClr val="dk1"/>
                </a:solidFill>
                <a:latin typeface="Georgia"/>
                <a:ea typeface="Georgia"/>
                <a:cs typeface="Georgia"/>
                <a:sym typeface="Georgia"/>
              </a:rPr>
              <a:t>Creating a social learning environment to learn, share practice and develop a professional identity</a:t>
            </a:r>
            <a:endParaRPr i="1" sz="1100">
              <a:solidFill>
                <a:schemeClr val="dk1"/>
              </a:solidFill>
              <a:latin typeface="Playfair Display"/>
              <a:ea typeface="Playfair Display"/>
              <a:cs typeface="Playfair Display"/>
              <a:sym typeface="Playfair Display"/>
            </a:endParaRPr>
          </a:p>
        </p:txBody>
      </p:sp>
      <p:sp>
        <p:nvSpPr>
          <p:cNvPr id="118" name="Google Shape;118;g24a03c6fb25_0_299"/>
          <p:cNvSpPr txBox="1"/>
          <p:nvPr>
            <p:ph idx="1" type="body"/>
          </p:nvPr>
        </p:nvSpPr>
        <p:spPr>
          <a:xfrm>
            <a:off x="4495700" y="2627850"/>
            <a:ext cx="4260300" cy="7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a:solidFill>
                  <a:schemeClr val="dk1"/>
                </a:solidFill>
                <a:latin typeface="Georgia"/>
                <a:ea typeface="Georgia"/>
                <a:cs typeface="Georgia"/>
                <a:sym typeface="Georgia"/>
              </a:rPr>
              <a:t>Practice-based Professional Development</a:t>
            </a:r>
            <a:br>
              <a:rPr lang="en" sz="1200">
                <a:solidFill>
                  <a:schemeClr val="dk1"/>
                </a:solidFill>
                <a:latin typeface="Georgia"/>
                <a:ea typeface="Georgia"/>
                <a:cs typeface="Georgia"/>
                <a:sym typeface="Georgia"/>
              </a:rPr>
            </a:br>
            <a:r>
              <a:rPr i="1" lang="en" sz="1100">
                <a:solidFill>
                  <a:schemeClr val="dk1"/>
                </a:solidFill>
                <a:latin typeface="Georgia"/>
                <a:ea typeface="Georgia"/>
                <a:cs typeface="Georgia"/>
                <a:sym typeface="Georgia"/>
              </a:rPr>
              <a:t>Professional development opportunities are hybrid and practice-based focusing on teacher's classroom contexts</a:t>
            </a:r>
            <a:endParaRPr i="1" sz="1100">
              <a:solidFill>
                <a:schemeClr val="dk1"/>
              </a:solidFill>
              <a:latin typeface="Playfair Display"/>
              <a:ea typeface="Playfair Display"/>
              <a:cs typeface="Playfair Display"/>
              <a:sym typeface="Playfair Display"/>
            </a:endParaRPr>
          </a:p>
        </p:txBody>
      </p:sp>
      <p:sp>
        <p:nvSpPr>
          <p:cNvPr id="119" name="Google Shape;119;g24a03c6fb25_0_299"/>
          <p:cNvSpPr txBox="1"/>
          <p:nvPr>
            <p:ph idx="1" type="body"/>
          </p:nvPr>
        </p:nvSpPr>
        <p:spPr>
          <a:xfrm>
            <a:off x="4495700" y="3463650"/>
            <a:ext cx="4260300" cy="7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400">
                <a:solidFill>
                  <a:schemeClr val="dk1"/>
                </a:solidFill>
                <a:latin typeface="Georgia"/>
                <a:ea typeface="Georgia"/>
                <a:cs typeface="Georgia"/>
                <a:sym typeface="Georgia"/>
              </a:rPr>
              <a:t>School-Based Support</a:t>
            </a:r>
            <a:br>
              <a:rPr lang="en" sz="1200">
                <a:solidFill>
                  <a:schemeClr val="dk1"/>
                </a:solidFill>
                <a:latin typeface="Georgia"/>
                <a:ea typeface="Georgia"/>
                <a:cs typeface="Georgia"/>
                <a:sym typeface="Georgia"/>
              </a:rPr>
            </a:br>
            <a:r>
              <a:rPr i="1" lang="en" sz="1100">
                <a:solidFill>
                  <a:schemeClr val="dk1"/>
                </a:solidFill>
                <a:latin typeface="Georgia"/>
                <a:ea typeface="Georgia"/>
                <a:cs typeface="Georgia"/>
                <a:sym typeface="Georgia"/>
              </a:rPr>
              <a:t>Academic support must be continuous, contextualised and school-based</a:t>
            </a:r>
            <a:endParaRPr i="1" sz="1100">
              <a:solidFill>
                <a:schemeClr val="dk1"/>
              </a:solidFill>
              <a:latin typeface="Playfair Display"/>
              <a:ea typeface="Playfair Display"/>
              <a:cs typeface="Playfair Display"/>
              <a:sym typeface="Playfair Display"/>
            </a:endParaRPr>
          </a:p>
        </p:txBody>
      </p:sp>
      <p:sp>
        <p:nvSpPr>
          <p:cNvPr id="120" name="Google Shape;120;g24a03c6fb25_0_299"/>
          <p:cNvSpPr/>
          <p:nvPr/>
        </p:nvSpPr>
        <p:spPr>
          <a:xfrm>
            <a:off x="4159250" y="1199600"/>
            <a:ext cx="201300" cy="201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4a03c6fb25_0_299"/>
          <p:cNvSpPr/>
          <p:nvPr/>
        </p:nvSpPr>
        <p:spPr>
          <a:xfrm>
            <a:off x="4159250" y="1889225"/>
            <a:ext cx="201300" cy="2013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4a03c6fb25_0_299"/>
          <p:cNvSpPr/>
          <p:nvPr/>
        </p:nvSpPr>
        <p:spPr>
          <a:xfrm>
            <a:off x="4159250" y="2751264"/>
            <a:ext cx="201300" cy="2013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4a03c6fb25_0_299"/>
          <p:cNvSpPr/>
          <p:nvPr/>
        </p:nvSpPr>
        <p:spPr>
          <a:xfrm>
            <a:off x="4159250" y="3598789"/>
            <a:ext cx="201300" cy="201300"/>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g24a03c6fb25_0_305"/>
          <p:cNvSpPr txBox="1"/>
          <p:nvPr>
            <p:ph type="title"/>
          </p:nvPr>
        </p:nvSpPr>
        <p:spPr>
          <a:xfrm>
            <a:off x="288450" y="1145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b="1" i="1" lang="en" sz="3000">
                <a:latin typeface="Playfair Display"/>
                <a:ea typeface="Playfair Display"/>
                <a:cs typeface="Playfair Display"/>
                <a:sym typeface="Playfair Display"/>
              </a:rPr>
              <a:t>Data Analysis- Round 1 </a:t>
            </a:r>
            <a:endParaRPr b="1" i="1" sz="3000">
              <a:latin typeface="Playfair Display"/>
              <a:ea typeface="Playfair Display"/>
              <a:cs typeface="Playfair Display"/>
              <a:sym typeface="Playfair Display"/>
            </a:endParaRPr>
          </a:p>
        </p:txBody>
      </p:sp>
      <p:sp>
        <p:nvSpPr>
          <p:cNvPr id="129" name="Google Shape;129;g24a03c6fb25_0_3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30" name="Google Shape;130;g24a03c6fb25_0_305"/>
          <p:cNvSpPr/>
          <p:nvPr/>
        </p:nvSpPr>
        <p:spPr>
          <a:xfrm>
            <a:off x="0" y="1374489"/>
            <a:ext cx="2214600" cy="669000"/>
          </a:xfrm>
          <a:prstGeom prst="homePlate">
            <a:avLst>
              <a:gd fmla="val 50000" name="adj"/>
            </a:avLst>
          </a:prstGeom>
          <a:solidFill>
            <a:srgbClr val="28357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Perceptions about Programme</a:t>
            </a:r>
            <a:endParaRPr b="0" i="1" sz="1400" u="none" cap="none" strike="noStrike">
              <a:solidFill>
                <a:srgbClr val="FFFFFF"/>
              </a:solidFill>
              <a:latin typeface="Georgia"/>
              <a:ea typeface="Georgia"/>
              <a:cs typeface="Georgia"/>
              <a:sym typeface="Georgia"/>
            </a:endParaRPr>
          </a:p>
        </p:txBody>
      </p:sp>
      <p:sp>
        <p:nvSpPr>
          <p:cNvPr id="131" name="Google Shape;131;g24a03c6fb25_0_305"/>
          <p:cNvSpPr txBox="1"/>
          <p:nvPr/>
        </p:nvSpPr>
        <p:spPr>
          <a:xfrm>
            <a:off x="295050" y="2241625"/>
            <a:ext cx="1624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Georgia"/>
                <a:ea typeface="Georgia"/>
                <a:cs typeface="Georgia"/>
                <a:sym typeface="Georgia"/>
              </a:rPr>
              <a:t>Stakeholders perceptions  about the programme goals, objectives and learnings.</a:t>
            </a:r>
            <a:endParaRPr b="0" i="0" sz="1200" u="none" cap="none" strike="noStrike">
              <a:solidFill>
                <a:srgbClr val="000000"/>
              </a:solidFill>
              <a:latin typeface="Georgia"/>
              <a:ea typeface="Georgia"/>
              <a:cs typeface="Georgia"/>
              <a:sym typeface="Georgia"/>
            </a:endParaRPr>
          </a:p>
        </p:txBody>
      </p:sp>
      <p:sp>
        <p:nvSpPr>
          <p:cNvPr id="132" name="Google Shape;132;g24a03c6fb25_0_305"/>
          <p:cNvSpPr/>
          <p:nvPr/>
        </p:nvSpPr>
        <p:spPr>
          <a:xfrm>
            <a:off x="1838325" y="1374275"/>
            <a:ext cx="2064000" cy="669000"/>
          </a:xfrm>
          <a:prstGeom prst="chevron">
            <a:avLst>
              <a:gd fmla="val 50000" name="adj"/>
            </a:avLst>
          </a:prstGeom>
          <a:solidFill>
            <a:srgbClr val="1C458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Capacity Building</a:t>
            </a:r>
            <a:endParaRPr b="0" i="1" sz="1400" u="none" cap="none" strike="noStrike">
              <a:solidFill>
                <a:srgbClr val="FFFFFF"/>
              </a:solidFill>
              <a:latin typeface="Georgia"/>
              <a:ea typeface="Georgia"/>
              <a:cs typeface="Georgia"/>
              <a:sym typeface="Georgia"/>
            </a:endParaRPr>
          </a:p>
        </p:txBody>
      </p:sp>
      <p:sp>
        <p:nvSpPr>
          <p:cNvPr id="133" name="Google Shape;133;g24a03c6fb25_0_305"/>
          <p:cNvSpPr txBox="1"/>
          <p:nvPr/>
        </p:nvSpPr>
        <p:spPr>
          <a:xfrm>
            <a:off x="2017250" y="2241625"/>
            <a:ext cx="1624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Georgia"/>
                <a:ea typeface="Georgia"/>
                <a:cs typeface="Georgia"/>
                <a:sym typeface="Georgia"/>
              </a:rPr>
              <a:t>Stakeholder’s understanding of the capacity building modules and their implementation in practice.</a:t>
            </a:r>
            <a:endParaRPr b="0" i="0" sz="1200" u="none" cap="none" strike="noStrike">
              <a:solidFill>
                <a:srgbClr val="000000"/>
              </a:solidFill>
              <a:latin typeface="Georgia"/>
              <a:ea typeface="Georgia"/>
              <a:cs typeface="Georgia"/>
              <a:sym typeface="Georgia"/>
            </a:endParaRPr>
          </a:p>
        </p:txBody>
      </p:sp>
      <p:sp>
        <p:nvSpPr>
          <p:cNvPr id="134" name="Google Shape;134;g24a03c6fb25_0_305"/>
          <p:cNvSpPr/>
          <p:nvPr/>
        </p:nvSpPr>
        <p:spPr>
          <a:xfrm>
            <a:off x="3516750" y="1374275"/>
            <a:ext cx="2064000" cy="669000"/>
          </a:xfrm>
          <a:prstGeom prst="chevron">
            <a:avLst>
              <a:gd fmla="val 50000" name="adj"/>
            </a:avLst>
          </a:prstGeom>
          <a:solidFill>
            <a:srgbClr val="1155C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Teacher Support Processes</a:t>
            </a:r>
            <a:endParaRPr b="0" i="1" sz="1400" u="none" cap="none" strike="noStrike">
              <a:solidFill>
                <a:srgbClr val="FFFFFF"/>
              </a:solidFill>
              <a:latin typeface="Georgia"/>
              <a:ea typeface="Georgia"/>
              <a:cs typeface="Georgia"/>
              <a:sym typeface="Georgia"/>
            </a:endParaRPr>
          </a:p>
        </p:txBody>
      </p:sp>
      <p:sp>
        <p:nvSpPr>
          <p:cNvPr id="135" name="Google Shape;135;g24a03c6fb25_0_305"/>
          <p:cNvSpPr txBox="1"/>
          <p:nvPr/>
        </p:nvSpPr>
        <p:spPr>
          <a:xfrm>
            <a:off x="3739450" y="2241625"/>
            <a:ext cx="1624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Georgia"/>
                <a:ea typeface="Georgia"/>
                <a:cs typeface="Georgia"/>
                <a:sym typeface="Georgia"/>
              </a:rPr>
              <a:t>Stakeholder’s knowledge, attitudes and practices regarding teachers’ support processes.</a:t>
            </a:r>
            <a:endParaRPr b="0" i="0" sz="1200" u="none" cap="none" strike="noStrike">
              <a:solidFill>
                <a:srgbClr val="000000"/>
              </a:solidFill>
              <a:latin typeface="Georgia"/>
              <a:ea typeface="Georgia"/>
              <a:cs typeface="Georgia"/>
              <a:sym typeface="Georgia"/>
            </a:endParaRPr>
          </a:p>
        </p:txBody>
      </p:sp>
      <p:sp>
        <p:nvSpPr>
          <p:cNvPr id="136" name="Google Shape;136;g24a03c6fb25_0_305"/>
          <p:cNvSpPr/>
          <p:nvPr/>
        </p:nvSpPr>
        <p:spPr>
          <a:xfrm>
            <a:off x="6874025" y="1374275"/>
            <a:ext cx="2064000" cy="669000"/>
          </a:xfrm>
          <a:prstGeom prst="chevron">
            <a:avLst>
              <a:gd fmla="val 50000" name="adj"/>
            </a:avLst>
          </a:prstGeom>
          <a:solidFill>
            <a:srgbClr val="6D9EE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Scaling &amp; Sustainability</a:t>
            </a:r>
            <a:endParaRPr b="0" i="1" sz="1400" u="none" cap="none" strike="noStrike">
              <a:solidFill>
                <a:srgbClr val="FFFFFF"/>
              </a:solidFill>
              <a:latin typeface="Georgia"/>
              <a:ea typeface="Georgia"/>
              <a:cs typeface="Georgia"/>
              <a:sym typeface="Georgia"/>
            </a:endParaRPr>
          </a:p>
        </p:txBody>
      </p:sp>
      <p:sp>
        <p:nvSpPr>
          <p:cNvPr id="137" name="Google Shape;137;g24a03c6fb25_0_305"/>
          <p:cNvSpPr txBox="1"/>
          <p:nvPr/>
        </p:nvSpPr>
        <p:spPr>
          <a:xfrm>
            <a:off x="7183850" y="2241625"/>
            <a:ext cx="1624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Georgia"/>
                <a:ea typeface="Georgia"/>
                <a:cs typeface="Georgia"/>
                <a:sym typeface="Georgia"/>
              </a:rPr>
              <a:t>Stakeholders opinions about programme scalability and sustainability.</a:t>
            </a:r>
            <a:endParaRPr b="0" i="0" sz="1200" u="none" cap="none" strike="noStrike">
              <a:solidFill>
                <a:srgbClr val="000000"/>
              </a:solidFill>
              <a:latin typeface="Georgia"/>
              <a:ea typeface="Georgia"/>
              <a:cs typeface="Georgia"/>
              <a:sym typeface="Georgia"/>
            </a:endParaRPr>
          </a:p>
        </p:txBody>
      </p:sp>
      <p:sp>
        <p:nvSpPr>
          <p:cNvPr id="138" name="Google Shape;138;g24a03c6fb25_0_305"/>
          <p:cNvSpPr/>
          <p:nvPr/>
        </p:nvSpPr>
        <p:spPr>
          <a:xfrm>
            <a:off x="5195350" y="1374275"/>
            <a:ext cx="2064000" cy="669000"/>
          </a:xfrm>
          <a:prstGeom prst="chevron">
            <a:avLst>
              <a:gd fmla="val 50000" name="adj"/>
            </a:avLst>
          </a:prstGeom>
          <a:solidFill>
            <a:srgbClr val="3C78D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Teacher Practice</a:t>
            </a:r>
            <a:endParaRPr b="0" i="1" sz="1400" u="none" cap="none" strike="noStrike">
              <a:solidFill>
                <a:srgbClr val="FFFFFF"/>
              </a:solidFill>
              <a:latin typeface="Georgia"/>
              <a:ea typeface="Georgia"/>
              <a:cs typeface="Georgia"/>
              <a:sym typeface="Georgia"/>
            </a:endParaRPr>
          </a:p>
        </p:txBody>
      </p:sp>
      <p:sp>
        <p:nvSpPr>
          <p:cNvPr id="139" name="Google Shape;139;g24a03c6fb25_0_305"/>
          <p:cNvSpPr txBox="1"/>
          <p:nvPr/>
        </p:nvSpPr>
        <p:spPr>
          <a:xfrm>
            <a:off x="5461650" y="2241625"/>
            <a:ext cx="1624500" cy="1527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200" u="none" cap="none" strike="noStrike">
                <a:solidFill>
                  <a:srgbClr val="000000"/>
                </a:solidFill>
                <a:latin typeface="Georgia"/>
                <a:ea typeface="Georgia"/>
                <a:cs typeface="Georgia"/>
                <a:sym typeface="Georgia"/>
              </a:rPr>
              <a:t>Stakeholder’s knowledge, understanding and practices related to teacher school and classroom practices.</a:t>
            </a:r>
            <a:endParaRPr b="0" i="0" sz="1200" u="none" cap="none" strike="noStrike">
              <a:solidFill>
                <a:srgbClr val="000000"/>
              </a:solidFill>
              <a:latin typeface="Georgia"/>
              <a:ea typeface="Georgia"/>
              <a:cs typeface="Georgia"/>
              <a:sym typeface="Georgia"/>
            </a:endParaRPr>
          </a:p>
        </p:txBody>
      </p:sp>
      <p:sp>
        <p:nvSpPr>
          <p:cNvPr id="140" name="Google Shape;140;g24a03c6fb25_0_305"/>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111"/>
              <a:buFont typeface="Arial"/>
              <a:buNone/>
            </a:pPr>
            <a:r>
              <a:rPr lang="en" sz="1600">
                <a:latin typeface="Georgia"/>
                <a:ea typeface="Georgia"/>
                <a:cs typeface="Georgia"/>
                <a:sym typeface="Georgia"/>
              </a:rPr>
              <a:t>Predetermined themes drawn from the interview schedule</a:t>
            </a:r>
            <a:endParaRPr sz="1600">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g24a03c6fb25_0_293"/>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Data Analysis - Round 2</a:t>
            </a:r>
            <a:r>
              <a:rPr lang="en"/>
              <a:t> </a:t>
            </a:r>
            <a:endParaRPr/>
          </a:p>
        </p:txBody>
      </p:sp>
      <p:sp>
        <p:nvSpPr>
          <p:cNvPr id="146" name="Google Shape;146;g24a03c6fb25_0_2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7" name="Google Shape;147;g24a03c6fb25_0_293"/>
          <p:cNvSpPr/>
          <p:nvPr/>
        </p:nvSpPr>
        <p:spPr>
          <a:xfrm>
            <a:off x="102988" y="1189989"/>
            <a:ext cx="2214600" cy="669000"/>
          </a:xfrm>
          <a:prstGeom prst="homePlate">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Perceptions about KPALP</a:t>
            </a:r>
            <a:endParaRPr b="0" i="1" sz="1400" u="none" cap="none" strike="noStrike">
              <a:solidFill>
                <a:srgbClr val="FFFFFF"/>
              </a:solidFill>
              <a:latin typeface="Georgia"/>
              <a:ea typeface="Georgia"/>
              <a:cs typeface="Georgia"/>
              <a:sym typeface="Georgia"/>
            </a:endParaRPr>
          </a:p>
        </p:txBody>
      </p:sp>
      <p:sp>
        <p:nvSpPr>
          <p:cNvPr id="148" name="Google Shape;148;g24a03c6fb25_0_293"/>
          <p:cNvSpPr txBox="1"/>
          <p:nvPr/>
        </p:nvSpPr>
        <p:spPr>
          <a:xfrm>
            <a:off x="342900" y="2057125"/>
            <a:ext cx="1679700" cy="15276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Design Team</a:t>
            </a:r>
            <a:endParaRPr b="0" i="0" sz="1200" u="none" cap="none" strike="noStrike">
              <a:solidFill>
                <a:srgbClr val="000000"/>
              </a:solidFill>
              <a:latin typeface="Georgia"/>
              <a:ea typeface="Georgia"/>
              <a:cs typeface="Georgia"/>
              <a:sym typeface="Georgia"/>
            </a:endParaRPr>
          </a:p>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Master Facilitators and Kendhra Pramukhs</a:t>
            </a:r>
            <a:endParaRPr b="0" i="0" sz="1200" u="none" cap="none" strike="noStrike">
              <a:solidFill>
                <a:srgbClr val="000000"/>
              </a:solidFill>
              <a:latin typeface="Georgia"/>
              <a:ea typeface="Georgia"/>
              <a:cs typeface="Georgia"/>
              <a:sym typeface="Georgia"/>
            </a:endParaRPr>
          </a:p>
        </p:txBody>
      </p:sp>
      <p:sp>
        <p:nvSpPr>
          <p:cNvPr id="149" name="Google Shape;149;g24a03c6fb25_0_293"/>
          <p:cNvSpPr/>
          <p:nvPr/>
        </p:nvSpPr>
        <p:spPr>
          <a:xfrm>
            <a:off x="1941313" y="1189775"/>
            <a:ext cx="2064000" cy="669000"/>
          </a:xfrm>
          <a:prstGeom prst="chevron">
            <a:avLst>
              <a:gd fmla="val 50000" name="adj"/>
            </a:avLst>
          </a:prstGeom>
          <a:solidFill>
            <a:srgbClr val="1B786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Capacity Building</a:t>
            </a:r>
            <a:endParaRPr b="0" i="1" sz="1400" u="none" cap="none" strike="noStrike">
              <a:solidFill>
                <a:srgbClr val="FFFFFF"/>
              </a:solidFill>
              <a:latin typeface="Georgia"/>
              <a:ea typeface="Georgia"/>
              <a:cs typeface="Georgia"/>
              <a:sym typeface="Georgia"/>
            </a:endParaRPr>
          </a:p>
        </p:txBody>
      </p:sp>
      <p:sp>
        <p:nvSpPr>
          <p:cNvPr id="150" name="Google Shape;150;g24a03c6fb25_0_293"/>
          <p:cNvSpPr txBox="1"/>
          <p:nvPr/>
        </p:nvSpPr>
        <p:spPr>
          <a:xfrm>
            <a:off x="2120250" y="2057125"/>
            <a:ext cx="1624500" cy="15276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Data Analysis &amp; Classroom Observation </a:t>
            </a:r>
            <a:endParaRPr b="0" i="0" sz="1200" u="none" cap="none" strike="noStrike">
              <a:solidFill>
                <a:srgbClr val="000000"/>
              </a:solidFill>
              <a:latin typeface="Georgia"/>
              <a:ea typeface="Georgia"/>
              <a:cs typeface="Georgia"/>
              <a:sym typeface="Georgia"/>
            </a:endParaRPr>
          </a:p>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Feedback and Comment Technique &amp; Action Planning</a:t>
            </a:r>
            <a:endParaRPr b="0" i="0" sz="1200" u="none" cap="none" strike="noStrike">
              <a:solidFill>
                <a:srgbClr val="000000"/>
              </a:solidFill>
              <a:latin typeface="Georgia"/>
              <a:ea typeface="Georgia"/>
              <a:cs typeface="Georgia"/>
              <a:sym typeface="Georgia"/>
            </a:endParaRPr>
          </a:p>
        </p:txBody>
      </p:sp>
      <p:sp>
        <p:nvSpPr>
          <p:cNvPr id="151" name="Google Shape;151;g24a03c6fb25_0_293"/>
          <p:cNvSpPr/>
          <p:nvPr/>
        </p:nvSpPr>
        <p:spPr>
          <a:xfrm>
            <a:off x="3619738" y="1189775"/>
            <a:ext cx="2064000" cy="669000"/>
          </a:xfrm>
          <a:prstGeom prst="chevron">
            <a:avLst>
              <a:gd fmla="val 50000" name="adj"/>
            </a:avLst>
          </a:prstGeom>
          <a:solidFill>
            <a:srgbClr val="1D7E7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Mentoring and Support</a:t>
            </a:r>
            <a:endParaRPr b="0" i="1" sz="1400" u="none" cap="none" strike="noStrike">
              <a:solidFill>
                <a:srgbClr val="FFFFFF"/>
              </a:solidFill>
              <a:latin typeface="Georgia"/>
              <a:ea typeface="Georgia"/>
              <a:cs typeface="Georgia"/>
              <a:sym typeface="Georgia"/>
            </a:endParaRPr>
          </a:p>
        </p:txBody>
      </p:sp>
      <p:sp>
        <p:nvSpPr>
          <p:cNvPr id="152" name="Google Shape;152;g24a03c6fb25_0_293"/>
          <p:cNvSpPr txBox="1"/>
          <p:nvPr/>
        </p:nvSpPr>
        <p:spPr>
          <a:xfrm>
            <a:off x="3842450" y="2057125"/>
            <a:ext cx="1624500" cy="15276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School Visits </a:t>
            </a:r>
            <a:endParaRPr b="0" i="0" sz="1200" u="none" cap="none" strike="noStrike">
              <a:solidFill>
                <a:srgbClr val="000000"/>
              </a:solidFill>
              <a:latin typeface="Georgia"/>
              <a:ea typeface="Georgia"/>
              <a:cs typeface="Georgia"/>
              <a:sym typeface="Georgia"/>
            </a:endParaRPr>
          </a:p>
          <a:p>
            <a:pPr indent="-171450" lvl="0" marL="17145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Professional Learning Communities (PLC)</a:t>
            </a:r>
            <a:endParaRPr b="0" i="0" sz="1200" u="none" cap="none" strike="noStrike">
              <a:solidFill>
                <a:srgbClr val="000000"/>
              </a:solidFill>
              <a:latin typeface="Georgia"/>
              <a:ea typeface="Georgia"/>
              <a:cs typeface="Georgia"/>
              <a:sym typeface="Georgia"/>
            </a:endParaRPr>
          </a:p>
        </p:txBody>
      </p:sp>
      <p:sp>
        <p:nvSpPr>
          <p:cNvPr id="153" name="Google Shape;153;g24a03c6fb25_0_293"/>
          <p:cNvSpPr/>
          <p:nvPr/>
        </p:nvSpPr>
        <p:spPr>
          <a:xfrm>
            <a:off x="6977013" y="1189775"/>
            <a:ext cx="2064000" cy="669000"/>
          </a:xfrm>
          <a:prstGeom prst="chevron">
            <a:avLst>
              <a:gd fmla="val 50000" name="adj"/>
            </a:avLst>
          </a:prstGeom>
          <a:solidFill>
            <a:srgbClr val="249C9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Scaling &amp; Sustainability </a:t>
            </a:r>
            <a:endParaRPr b="0" i="1" sz="1400" u="none" cap="none" strike="noStrike">
              <a:solidFill>
                <a:srgbClr val="FFFFFF"/>
              </a:solidFill>
              <a:latin typeface="Georgia"/>
              <a:ea typeface="Georgia"/>
              <a:cs typeface="Georgia"/>
              <a:sym typeface="Georgia"/>
            </a:endParaRPr>
          </a:p>
        </p:txBody>
      </p:sp>
      <p:sp>
        <p:nvSpPr>
          <p:cNvPr id="154" name="Google Shape;154;g24a03c6fb25_0_293"/>
          <p:cNvSpPr txBox="1"/>
          <p:nvPr/>
        </p:nvSpPr>
        <p:spPr>
          <a:xfrm>
            <a:off x="7286850" y="2057125"/>
            <a:ext cx="1624500" cy="1527600"/>
          </a:xfrm>
          <a:prstGeom prst="rect">
            <a:avLst/>
          </a:prstGeom>
          <a:noFill/>
          <a:ln>
            <a:noFill/>
          </a:ln>
        </p:spPr>
        <p:txBody>
          <a:bodyPr anchorCtr="0" anchor="t" bIns="91425" lIns="91425" spcFirstLastPara="1" rIns="91425" wrap="square" tIns="91425">
            <a:noAutofit/>
          </a:bodyPr>
          <a:lstStyle/>
          <a:p>
            <a:pPr indent="-114300" lvl="0" marL="1143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Progress Tracking</a:t>
            </a:r>
            <a:endParaRPr b="0" i="0" sz="1200" u="none" cap="none" strike="noStrike">
              <a:solidFill>
                <a:srgbClr val="000000"/>
              </a:solidFill>
              <a:latin typeface="Georgia"/>
              <a:ea typeface="Georgia"/>
              <a:cs typeface="Georgia"/>
              <a:sym typeface="Georgia"/>
            </a:endParaRPr>
          </a:p>
          <a:p>
            <a:pPr indent="-114300" lvl="0" marL="1143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Programme Sustainability</a:t>
            </a:r>
            <a:endParaRPr b="0" i="0" sz="1200" u="none" cap="none" strike="noStrike">
              <a:solidFill>
                <a:srgbClr val="000000"/>
              </a:solidFill>
              <a:latin typeface="Georgia"/>
              <a:ea typeface="Georgia"/>
              <a:cs typeface="Georgia"/>
              <a:sym typeface="Georgia"/>
            </a:endParaRPr>
          </a:p>
        </p:txBody>
      </p:sp>
      <p:sp>
        <p:nvSpPr>
          <p:cNvPr id="155" name="Google Shape;155;g24a03c6fb25_0_293"/>
          <p:cNvSpPr/>
          <p:nvPr/>
        </p:nvSpPr>
        <p:spPr>
          <a:xfrm>
            <a:off x="5298338" y="1189775"/>
            <a:ext cx="2064000" cy="669000"/>
          </a:xfrm>
          <a:prstGeom prst="chevron">
            <a:avLst>
              <a:gd fmla="val 50000" name="adj"/>
            </a:avLst>
          </a:prstGeom>
          <a:solidFill>
            <a:srgbClr val="1F887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1" lang="en" sz="1400" u="none" cap="none" strike="noStrike">
                <a:solidFill>
                  <a:srgbClr val="FFFFFF"/>
                </a:solidFill>
                <a:latin typeface="Georgia"/>
                <a:ea typeface="Georgia"/>
                <a:cs typeface="Georgia"/>
                <a:sym typeface="Georgia"/>
              </a:rPr>
              <a:t>Change in Practice</a:t>
            </a:r>
            <a:endParaRPr b="0" i="1" sz="1400" u="none" cap="none" strike="noStrike">
              <a:solidFill>
                <a:srgbClr val="FFFFFF"/>
              </a:solidFill>
              <a:latin typeface="Georgia"/>
              <a:ea typeface="Georgia"/>
              <a:cs typeface="Georgia"/>
              <a:sym typeface="Georgia"/>
            </a:endParaRPr>
          </a:p>
        </p:txBody>
      </p:sp>
      <p:sp>
        <p:nvSpPr>
          <p:cNvPr id="156" name="Google Shape;156;g24a03c6fb25_0_293"/>
          <p:cNvSpPr txBox="1"/>
          <p:nvPr/>
        </p:nvSpPr>
        <p:spPr>
          <a:xfrm>
            <a:off x="5466950" y="2057125"/>
            <a:ext cx="1819800" cy="1527600"/>
          </a:xfrm>
          <a:prstGeom prst="rect">
            <a:avLst/>
          </a:prstGeom>
          <a:noFill/>
          <a:ln>
            <a:noFill/>
          </a:ln>
        </p:spPr>
        <p:txBody>
          <a:bodyPr anchorCtr="0" anchor="t" bIns="91425" lIns="91425" spcFirstLastPara="1" rIns="91425" wrap="square" tIns="91425">
            <a:noAutofit/>
          </a:bodyPr>
          <a:lstStyle/>
          <a:p>
            <a:pPr indent="-190500" lvl="0" marL="2286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Attitudinal Changes</a:t>
            </a:r>
            <a:endParaRPr b="0" i="0" sz="1200" u="none" cap="none" strike="noStrike">
              <a:solidFill>
                <a:srgbClr val="000000"/>
              </a:solidFill>
              <a:latin typeface="Georgia"/>
              <a:ea typeface="Georgia"/>
              <a:cs typeface="Georgia"/>
              <a:sym typeface="Georgia"/>
            </a:endParaRPr>
          </a:p>
          <a:p>
            <a:pPr indent="-190500" lvl="0" marL="2286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Cluster Level Meetings </a:t>
            </a:r>
            <a:endParaRPr b="0" i="0" sz="1200" u="none" cap="none" strike="noStrike">
              <a:solidFill>
                <a:srgbClr val="000000"/>
              </a:solidFill>
              <a:latin typeface="Georgia"/>
              <a:ea typeface="Georgia"/>
              <a:cs typeface="Georgia"/>
              <a:sym typeface="Georgia"/>
            </a:endParaRPr>
          </a:p>
          <a:p>
            <a:pPr indent="-190500" lvl="0" marL="2286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Leadership during the pandemic Period</a:t>
            </a:r>
            <a:endParaRPr b="0" i="0" sz="1200" u="none" cap="none" strike="noStrike">
              <a:solidFill>
                <a:srgbClr val="000000"/>
              </a:solidFill>
              <a:latin typeface="Georgia"/>
              <a:ea typeface="Georgia"/>
              <a:cs typeface="Georgia"/>
              <a:sym typeface="Georgia"/>
            </a:endParaRPr>
          </a:p>
          <a:p>
            <a:pPr indent="-190500" lvl="0" marL="228600" marR="0" rtl="0" algn="l">
              <a:lnSpc>
                <a:spcPct val="115000"/>
              </a:lnSpc>
              <a:spcBef>
                <a:spcPts val="0"/>
              </a:spcBef>
              <a:spcAft>
                <a:spcPts val="0"/>
              </a:spcAft>
              <a:buClr>
                <a:srgbClr val="000000"/>
              </a:buClr>
              <a:buSzPts val="1200"/>
              <a:buFont typeface="Georgia"/>
              <a:buChar char="●"/>
            </a:pPr>
            <a:r>
              <a:rPr b="0" i="0" lang="en" sz="1200" u="none" cap="none" strike="noStrike">
                <a:solidFill>
                  <a:srgbClr val="000000"/>
                </a:solidFill>
                <a:latin typeface="Georgia"/>
                <a:ea typeface="Georgia"/>
                <a:cs typeface="Georgia"/>
                <a:sym typeface="Georgia"/>
              </a:rPr>
              <a:t>Teacher Support in Tribal Areas</a:t>
            </a:r>
            <a:endParaRPr b="0" i="0" sz="1200" u="none" cap="none" strike="noStrike">
              <a:solidFill>
                <a:srgbClr val="000000"/>
              </a:solidFill>
              <a:latin typeface="Georgia"/>
              <a:ea typeface="Georgia"/>
              <a:cs typeface="Georgia"/>
              <a:sym typeface="Georgia"/>
            </a:endParaRPr>
          </a:p>
        </p:txBody>
      </p:sp>
      <p:sp>
        <p:nvSpPr>
          <p:cNvPr id="157" name="Google Shape;157;g24a03c6fb25_0_293"/>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1600">
                <a:latin typeface="Georgia"/>
                <a:ea typeface="Georgia"/>
                <a:cs typeface="Georgia"/>
                <a:sym typeface="Georgia"/>
              </a:rPr>
              <a:t>Themes inductively drawn from the data</a:t>
            </a:r>
            <a:endParaRPr sz="16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37a974e0d2_0_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63" name="Google Shape;163;g237a974e0d2_0_48"/>
          <p:cNvSpPr txBox="1"/>
          <p:nvPr>
            <p:ph type="title"/>
          </p:nvPr>
        </p:nvSpPr>
        <p:spPr>
          <a:xfrm>
            <a:off x="239875" y="121750"/>
            <a:ext cx="4149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3703"/>
              <a:buNone/>
            </a:pPr>
            <a:r>
              <a:rPr b="1" i="1" lang="en" sz="3000">
                <a:latin typeface="Playfair Display"/>
                <a:ea typeface="Playfair Display"/>
                <a:cs typeface="Playfair Display"/>
                <a:sym typeface="Playfair Display"/>
              </a:rPr>
              <a:t>Findings</a:t>
            </a:r>
            <a:endParaRPr/>
          </a:p>
        </p:txBody>
      </p:sp>
      <p:sp>
        <p:nvSpPr>
          <p:cNvPr id="164" name="Google Shape;164;g237a974e0d2_0_48"/>
          <p:cNvSpPr txBox="1"/>
          <p:nvPr>
            <p:ph type="title"/>
          </p:nvPr>
        </p:nvSpPr>
        <p:spPr>
          <a:xfrm>
            <a:off x="252550" y="655300"/>
            <a:ext cx="8520600" cy="39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latin typeface="Georgia"/>
                <a:ea typeface="Georgia"/>
                <a:cs typeface="Georgia"/>
                <a:sym typeface="Georgia"/>
              </a:rPr>
              <a:t>Changes in KPs knowledge/skills, attitudes and practices</a:t>
            </a:r>
            <a:endParaRPr sz="1600">
              <a:latin typeface="Georgia"/>
              <a:ea typeface="Georgia"/>
              <a:cs typeface="Georgia"/>
              <a:sym typeface="Georgia"/>
            </a:endParaRPr>
          </a:p>
        </p:txBody>
      </p:sp>
      <p:sp>
        <p:nvSpPr>
          <p:cNvPr id="165" name="Google Shape;165;g237a974e0d2_0_48"/>
          <p:cNvSpPr txBox="1"/>
          <p:nvPr>
            <p:ph idx="1" type="body"/>
          </p:nvPr>
        </p:nvSpPr>
        <p:spPr>
          <a:xfrm>
            <a:off x="311700" y="1152475"/>
            <a:ext cx="4260300" cy="38283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KPs' classroom observation, data analysis, feedback provision, and collaborative action planning skills improved substantially as a result of KPALP's capacity building.</a:t>
            </a:r>
            <a:endParaRPr sz="1300">
              <a:solidFill>
                <a:schemeClr val="dk1"/>
              </a:solidFill>
              <a:latin typeface="Georgia"/>
              <a:ea typeface="Georgia"/>
              <a:cs typeface="Georgia"/>
              <a:sym typeface="Georgia"/>
            </a:endParaRPr>
          </a:p>
          <a:p>
            <a:pPr indent="-311150" lvl="0" marL="457200" rtl="0" algn="l">
              <a:lnSpc>
                <a:spcPct val="115000"/>
              </a:lnSpc>
              <a:spcBef>
                <a:spcPts val="0"/>
              </a:spcBef>
              <a:spcAft>
                <a:spcPts val="0"/>
              </a:spcAft>
              <a:buClr>
                <a:schemeClr val="dk1"/>
              </a:buClr>
              <a:buSzPts val="1300"/>
              <a:buFont typeface="Georgia"/>
              <a:buChar char="●"/>
            </a:pPr>
            <a:r>
              <a:rPr lang="en" sz="1300">
                <a:solidFill>
                  <a:schemeClr val="dk1"/>
                </a:solidFill>
                <a:latin typeface="Georgia"/>
                <a:ea typeface="Georgia"/>
                <a:cs typeface="Georgia"/>
                <a:sym typeface="Georgia"/>
              </a:rPr>
              <a:t>KPs modified their mentoring and support practices, providing more positive feedback and following up with teachers to encourage them to take risks and innovate in the classroom.</a:t>
            </a:r>
            <a:endParaRPr sz="1300">
              <a:solidFill>
                <a:schemeClr val="dk1"/>
              </a:solidFill>
              <a:latin typeface="Georgia"/>
              <a:ea typeface="Georgia"/>
              <a:cs typeface="Georgia"/>
              <a:sym typeface="Georgia"/>
            </a:endParaRPr>
          </a:p>
          <a:p>
            <a:pPr indent="-304800" lvl="1" marL="9144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Observable shifts in attitudes towards teachers and work;</a:t>
            </a:r>
            <a:endParaRPr sz="1200">
              <a:solidFill>
                <a:schemeClr val="dk1"/>
              </a:solidFill>
              <a:latin typeface="Playfair Display"/>
              <a:ea typeface="Playfair Display"/>
              <a:cs typeface="Playfair Display"/>
              <a:sym typeface="Playfair Display"/>
            </a:endParaRPr>
          </a:p>
          <a:p>
            <a:pPr indent="-304800" lvl="1" marL="9144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More focus on student learning data in order to identify learning gaps and hold teachers accountable. </a:t>
            </a:r>
            <a:endParaRPr sz="1200">
              <a:solidFill>
                <a:schemeClr val="dk1"/>
              </a:solidFill>
              <a:latin typeface="Playfair Display"/>
              <a:ea typeface="Playfair Display"/>
              <a:cs typeface="Playfair Display"/>
              <a:sym typeface="Playfair Display"/>
            </a:endParaRPr>
          </a:p>
          <a:p>
            <a:pPr indent="-304800" lvl="1" marL="914400" rtl="0" algn="l">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The development of action plans to enhance teacher practise.</a:t>
            </a:r>
            <a:endParaRPr sz="1200">
              <a:solidFill>
                <a:schemeClr val="dk1"/>
              </a:solidFill>
              <a:latin typeface="Playfair Display"/>
              <a:ea typeface="Playfair Display"/>
              <a:cs typeface="Playfair Display"/>
              <a:sym typeface="Playfair Display"/>
            </a:endParaRPr>
          </a:p>
        </p:txBody>
      </p:sp>
      <p:sp>
        <p:nvSpPr>
          <p:cNvPr id="166" name="Google Shape;166;g237a974e0d2_0_48"/>
          <p:cNvSpPr/>
          <p:nvPr/>
        </p:nvSpPr>
        <p:spPr>
          <a:xfrm>
            <a:off x="4777125" y="1321800"/>
            <a:ext cx="4101900" cy="1429500"/>
          </a:xfrm>
          <a:prstGeom prst="roundRect">
            <a:avLst>
              <a:gd fmla="val 16667" name="adj"/>
            </a:avLst>
          </a:prstGeom>
          <a:solidFill>
            <a:schemeClr val="l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237a974e0d2_0_48"/>
          <p:cNvSpPr/>
          <p:nvPr/>
        </p:nvSpPr>
        <p:spPr>
          <a:xfrm>
            <a:off x="4690925" y="1221225"/>
            <a:ext cx="438300" cy="438300"/>
          </a:xfrm>
          <a:prstGeom prst="ellipse">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237a974e0d2_0_48"/>
          <p:cNvSpPr txBox="1"/>
          <p:nvPr/>
        </p:nvSpPr>
        <p:spPr>
          <a:xfrm>
            <a:off x="5129225" y="1280225"/>
            <a:ext cx="35742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We did not feel any kind of fear about KP because  KPALP had changed the role from inspector to mentor or guide and that change made us more supportive in resolving the problems.  Students also do not feel uncomfortable about her visit. She used to sit with the students and students also confidently answered her questions. Students ask KP when she will visit our school next time.</a:t>
            </a:r>
            <a:endParaRPr b="0" i="1" sz="1000" u="none" cap="none" strike="noStrike">
              <a:solidFill>
                <a:srgbClr val="000000"/>
              </a:solidFill>
              <a:latin typeface="Playfair Display"/>
              <a:ea typeface="Playfair Display"/>
              <a:cs typeface="Playfair Display"/>
              <a:sym typeface="Playfair Display"/>
            </a:endParaRPr>
          </a:p>
        </p:txBody>
      </p:sp>
      <p:sp>
        <p:nvSpPr>
          <p:cNvPr id="169" name="Google Shape;169;g237a974e0d2_0_48"/>
          <p:cNvSpPr txBox="1"/>
          <p:nvPr>
            <p:ph type="title"/>
          </p:nvPr>
        </p:nvSpPr>
        <p:spPr>
          <a:xfrm>
            <a:off x="4666925" y="1088150"/>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170" name="Google Shape;170;g237a974e0d2_0_48"/>
          <p:cNvSpPr txBox="1"/>
          <p:nvPr/>
        </p:nvSpPr>
        <p:spPr>
          <a:xfrm>
            <a:off x="5129225" y="2402400"/>
            <a:ext cx="1785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Teacher 5,</a:t>
            </a:r>
            <a:r>
              <a:rPr b="0" i="1" lang="en" sz="1000" u="none" cap="none" strike="noStrike">
                <a:solidFill>
                  <a:schemeClr val="dk1"/>
                </a:solidFill>
                <a:latin typeface="Georgia"/>
                <a:ea typeface="Georgia"/>
                <a:cs typeface="Georgia"/>
                <a:sym typeface="Georgia"/>
              </a:rPr>
              <a:t> GPS, Palghar</a:t>
            </a:r>
            <a:endParaRPr b="0" i="1" sz="1000" u="none" cap="none" strike="noStrike">
              <a:solidFill>
                <a:srgbClr val="000000"/>
              </a:solidFill>
              <a:latin typeface="Georgia"/>
              <a:ea typeface="Georgia"/>
              <a:cs typeface="Georgia"/>
              <a:sym typeface="Georgia"/>
            </a:endParaRPr>
          </a:p>
        </p:txBody>
      </p:sp>
      <p:sp>
        <p:nvSpPr>
          <p:cNvPr id="171" name="Google Shape;171;g237a974e0d2_0_48"/>
          <p:cNvSpPr/>
          <p:nvPr/>
        </p:nvSpPr>
        <p:spPr>
          <a:xfrm>
            <a:off x="4777125" y="3196725"/>
            <a:ext cx="4101900" cy="933900"/>
          </a:xfrm>
          <a:prstGeom prst="roundRect">
            <a:avLst>
              <a:gd fmla="val 16667" name="adj"/>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37a974e0d2_0_48"/>
          <p:cNvSpPr/>
          <p:nvPr/>
        </p:nvSpPr>
        <p:spPr>
          <a:xfrm>
            <a:off x="4690925" y="3096150"/>
            <a:ext cx="438300" cy="438300"/>
          </a:xfrm>
          <a:prstGeom prst="ellipse">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37a974e0d2_0_48"/>
          <p:cNvSpPr txBox="1"/>
          <p:nvPr/>
        </p:nvSpPr>
        <p:spPr>
          <a:xfrm>
            <a:off x="5129225" y="3155150"/>
            <a:ext cx="35742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1" lang="en" sz="1000" u="none" cap="none" strike="noStrike">
                <a:solidFill>
                  <a:schemeClr val="dk1"/>
                </a:solidFill>
                <a:latin typeface="Playfair Display"/>
                <a:ea typeface="Playfair Display"/>
                <a:cs typeface="Playfair Display"/>
                <a:sym typeface="Playfair Display"/>
              </a:rPr>
              <a:t>Earlier we just used to observe the classroom, but through Five D [model], now we know how to observe the class, how to see students' performance and learning outcomes, so now we focus on minor issues. </a:t>
            </a:r>
            <a:endParaRPr b="0" i="1" sz="1000" u="none" cap="none" strike="noStrike">
              <a:solidFill>
                <a:srgbClr val="000000"/>
              </a:solidFill>
              <a:latin typeface="Playfair Display"/>
              <a:ea typeface="Playfair Display"/>
              <a:cs typeface="Playfair Display"/>
              <a:sym typeface="Playfair Display"/>
            </a:endParaRPr>
          </a:p>
        </p:txBody>
      </p:sp>
      <p:sp>
        <p:nvSpPr>
          <p:cNvPr id="174" name="Google Shape;174;g237a974e0d2_0_48"/>
          <p:cNvSpPr txBox="1"/>
          <p:nvPr>
            <p:ph type="title"/>
          </p:nvPr>
        </p:nvSpPr>
        <p:spPr>
          <a:xfrm>
            <a:off x="4666925" y="2961750"/>
            <a:ext cx="48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5000">
                <a:solidFill>
                  <a:schemeClr val="lt1"/>
                </a:solidFill>
                <a:latin typeface="Playfair Display Black"/>
                <a:ea typeface="Playfair Display Black"/>
                <a:cs typeface="Playfair Display Black"/>
                <a:sym typeface="Playfair Display Black"/>
              </a:rPr>
              <a:t>“</a:t>
            </a:r>
            <a:endParaRPr sz="5000">
              <a:solidFill>
                <a:schemeClr val="lt1"/>
              </a:solidFill>
              <a:latin typeface="Playfair Display Black"/>
              <a:ea typeface="Playfair Display Black"/>
              <a:cs typeface="Playfair Display Black"/>
              <a:sym typeface="Playfair Display Black"/>
            </a:endParaRPr>
          </a:p>
        </p:txBody>
      </p:sp>
      <p:sp>
        <p:nvSpPr>
          <p:cNvPr id="175" name="Google Shape;175;g237a974e0d2_0_48"/>
          <p:cNvSpPr txBox="1"/>
          <p:nvPr/>
        </p:nvSpPr>
        <p:spPr>
          <a:xfrm>
            <a:off x="5129225" y="3833425"/>
            <a:ext cx="486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1" lang="en" sz="1000" u="none" cap="none" strike="noStrike">
                <a:solidFill>
                  <a:schemeClr val="dk1"/>
                </a:solidFill>
                <a:latin typeface="Georgia"/>
                <a:ea typeface="Georgia"/>
                <a:cs typeface="Georgia"/>
                <a:sym typeface="Georgia"/>
              </a:rPr>
              <a:t>KP2</a:t>
            </a:r>
            <a:endParaRPr b="0" i="1" sz="1000" u="none" cap="none" strike="noStrike">
              <a:solidFill>
                <a:srgbClr val="000000"/>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