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1.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2.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5.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6.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68" r:id="rId5"/>
    <p:sldId id="270" r:id="rId6"/>
    <p:sldId id="262" r:id="rId7"/>
    <p:sldId id="260" r:id="rId8"/>
    <p:sldId id="269" r:id="rId9"/>
    <p:sldId id="264" r:id="rId10"/>
    <p:sldId id="271" r:id="rId11"/>
    <p:sldId id="273" r:id="rId12"/>
    <p:sldId id="261" r:id="rId13"/>
    <p:sldId id="274" r:id="rId14"/>
    <p:sldId id="276" r:id="rId15"/>
    <p:sldId id="278" r:id="rId16"/>
    <p:sldId id="279" r:id="rId17"/>
    <p:sldId id="280" r:id="rId18"/>
    <p:sldId id="277"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Student enrollment in the district</c:v>
                </c:pt>
              </c:strCache>
            </c:strRef>
          </c:tx>
          <c:spPr>
            <a:solidFill>
              <a:schemeClr val="accent1"/>
            </a:solidFill>
            <a:ln>
              <a:noFill/>
            </a:ln>
            <a:effectLst/>
          </c:spPr>
          <c:invertIfNegative val="0"/>
          <c:cat>
            <c:strRef>
              <c:f>Sheet1!$A$2:$A$5</c:f>
              <c:strCache>
                <c:ptCount val="4"/>
                <c:pt idx="0">
                  <c:v>2017-18</c:v>
                </c:pt>
                <c:pt idx="1">
                  <c:v>2018-19</c:v>
                </c:pt>
                <c:pt idx="2">
                  <c:v>2019-20</c:v>
                </c:pt>
                <c:pt idx="3">
                  <c:v>2020-21</c:v>
                </c:pt>
              </c:strCache>
            </c:strRef>
          </c:cat>
          <c:val>
            <c:numRef>
              <c:f>Sheet1!$B$2:$B$5</c:f>
              <c:numCache>
                <c:formatCode>General</c:formatCode>
                <c:ptCount val="4"/>
                <c:pt idx="0">
                  <c:v>13000</c:v>
                </c:pt>
                <c:pt idx="1">
                  <c:v>13564</c:v>
                </c:pt>
                <c:pt idx="2">
                  <c:v>14128</c:v>
                </c:pt>
                <c:pt idx="3">
                  <c:v>11397</c:v>
                </c:pt>
              </c:numCache>
            </c:numRef>
          </c:val>
          <c:extLst>
            <c:ext xmlns:c16="http://schemas.microsoft.com/office/drawing/2014/chart" uri="{C3380CC4-5D6E-409C-BE32-E72D297353CC}">
              <c16:uniqueId val="{00000000-D45B-46CD-9046-2FA611AE0A38}"/>
            </c:ext>
          </c:extLst>
        </c:ser>
        <c:dLbls>
          <c:showLegendKey val="0"/>
          <c:showVal val="0"/>
          <c:showCatName val="0"/>
          <c:showSerName val="0"/>
          <c:showPercent val="0"/>
          <c:showBubbleSize val="0"/>
        </c:dLbls>
        <c:gapWidth val="219"/>
        <c:overlap val="-27"/>
        <c:axId val="1429296928"/>
        <c:axId val="1429291936"/>
      </c:barChart>
      <c:catAx>
        <c:axId val="142929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9291936"/>
        <c:crosses val="autoZero"/>
        <c:auto val="1"/>
        <c:lblAlgn val="ctr"/>
        <c:lblOffset val="100"/>
        <c:noMultiLvlLbl val="0"/>
      </c:catAx>
      <c:valAx>
        <c:axId val="14292919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29296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Teachers</c:v>
                </c:pt>
              </c:strCache>
            </c:strRef>
          </c:tx>
          <c:spPr>
            <a:solidFill>
              <a:schemeClr val="accent1"/>
            </a:solidFill>
            <a:ln>
              <a:noFill/>
            </a:ln>
            <a:effectLst/>
          </c:spPr>
          <c:invertIfNegative val="0"/>
          <c:cat>
            <c:numRef>
              <c:f>Sheet1!$A$2:$A$4</c:f>
              <c:numCache>
                <c:formatCode>General</c:formatCode>
                <c:ptCount val="3"/>
                <c:pt idx="0">
                  <c:v>2017</c:v>
                </c:pt>
                <c:pt idx="1">
                  <c:v>2018</c:v>
                </c:pt>
                <c:pt idx="2">
                  <c:v>2019</c:v>
                </c:pt>
              </c:numCache>
            </c:numRef>
          </c:cat>
          <c:val>
            <c:numRef>
              <c:f>Sheet1!$B$2:$B$4</c:f>
              <c:numCache>
                <c:formatCode>General</c:formatCode>
                <c:ptCount val="3"/>
                <c:pt idx="0">
                  <c:v>68</c:v>
                </c:pt>
                <c:pt idx="1">
                  <c:v>69</c:v>
                </c:pt>
                <c:pt idx="2" formatCode="0">
                  <c:v>70</c:v>
                </c:pt>
              </c:numCache>
            </c:numRef>
          </c:val>
          <c:extLst>
            <c:ext xmlns:c16="http://schemas.microsoft.com/office/drawing/2014/chart" uri="{C3380CC4-5D6E-409C-BE32-E72D297353CC}">
              <c16:uniqueId val="{00000000-0022-4849-A110-0C06F2CF920A}"/>
            </c:ext>
          </c:extLst>
        </c:ser>
        <c:dLbls>
          <c:showLegendKey val="0"/>
          <c:showVal val="0"/>
          <c:showCatName val="0"/>
          <c:showSerName val="0"/>
          <c:showPercent val="0"/>
          <c:showBubbleSize val="0"/>
        </c:dLbls>
        <c:gapWidth val="150"/>
        <c:overlap val="100"/>
        <c:axId val="279115664"/>
        <c:axId val="279123568"/>
      </c:barChart>
      <c:catAx>
        <c:axId val="279115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9123568"/>
        <c:crosses val="autoZero"/>
        <c:auto val="1"/>
        <c:lblAlgn val="ctr"/>
        <c:lblOffset val="100"/>
        <c:noMultiLvlLbl val="0"/>
      </c:catAx>
      <c:valAx>
        <c:axId val="279123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91156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c:v>
                </c:pt>
              </c:strCache>
            </c:strRef>
          </c:tx>
          <c:spPr>
            <a:solidFill>
              <a:schemeClr val="accent1"/>
            </a:solidFill>
            <a:ln>
              <a:noFill/>
            </a:ln>
            <a:effectLst/>
          </c:spPr>
          <c:invertIfNegative val="0"/>
          <c:cat>
            <c:strRef>
              <c:f>Sheet1!$A$2:$A$23</c:f>
              <c:strCache>
                <c:ptCount val="22"/>
                <c:pt idx="0">
                  <c:v>Grade 2</c:v>
                </c:pt>
                <c:pt idx="1">
                  <c:v>Grade 3</c:v>
                </c:pt>
                <c:pt idx="2">
                  <c:v>Grade 4</c:v>
                </c:pt>
                <c:pt idx="3">
                  <c:v>Grade 5</c:v>
                </c:pt>
                <c:pt idx="4">
                  <c:v>Grade 6</c:v>
                </c:pt>
                <c:pt idx="5">
                  <c:v>Non specialist</c:v>
                </c:pt>
                <c:pt idx="6">
                  <c:v>Science</c:v>
                </c:pt>
                <c:pt idx="7">
                  <c:v>Math</c:v>
                </c:pt>
                <c:pt idx="8">
                  <c:v>Language</c:v>
                </c:pt>
                <c:pt idx="9">
                  <c:v>Social Studies</c:v>
                </c:pt>
                <c:pt idx="10">
                  <c:v>Non specialist</c:v>
                </c:pt>
                <c:pt idx="11">
                  <c:v>Physics</c:v>
                </c:pt>
                <c:pt idx="12">
                  <c:v>Chem</c:v>
                </c:pt>
                <c:pt idx="13">
                  <c:v>Bio</c:v>
                </c:pt>
                <c:pt idx="14">
                  <c:v>History</c:v>
                </c:pt>
                <c:pt idx="15">
                  <c:v>Geog</c:v>
                </c:pt>
                <c:pt idx="16">
                  <c:v>Civics</c:v>
                </c:pt>
                <c:pt idx="17">
                  <c:v>Economics</c:v>
                </c:pt>
                <c:pt idx="18">
                  <c:v>PT</c:v>
                </c:pt>
                <c:pt idx="19">
                  <c:v>Computers</c:v>
                </c:pt>
                <c:pt idx="20">
                  <c:v>Language 1</c:v>
                </c:pt>
                <c:pt idx="21">
                  <c:v>Language 2</c:v>
                </c:pt>
              </c:strCache>
            </c:strRef>
          </c:cat>
          <c:val>
            <c:numRef>
              <c:f>Sheet1!$B$2:$B$23</c:f>
              <c:numCache>
                <c:formatCode>General</c:formatCode>
                <c:ptCount val="22"/>
                <c:pt idx="0">
                  <c:v>3</c:v>
                </c:pt>
                <c:pt idx="1">
                  <c:v>4</c:v>
                </c:pt>
                <c:pt idx="2">
                  <c:v>4</c:v>
                </c:pt>
                <c:pt idx="3">
                  <c:v>3</c:v>
                </c:pt>
                <c:pt idx="4">
                  <c:v>4</c:v>
                </c:pt>
                <c:pt idx="5">
                  <c:v>8</c:v>
                </c:pt>
                <c:pt idx="6">
                  <c:v>2</c:v>
                </c:pt>
                <c:pt idx="7">
                  <c:v>2</c:v>
                </c:pt>
                <c:pt idx="8">
                  <c:v>2</c:v>
                </c:pt>
                <c:pt idx="9">
                  <c:v>3</c:v>
                </c:pt>
                <c:pt idx="10">
                  <c:v>10</c:v>
                </c:pt>
                <c:pt idx="11">
                  <c:v>2</c:v>
                </c:pt>
                <c:pt idx="12">
                  <c:v>2</c:v>
                </c:pt>
                <c:pt idx="13">
                  <c:v>1</c:v>
                </c:pt>
                <c:pt idx="14">
                  <c:v>3</c:v>
                </c:pt>
                <c:pt idx="15">
                  <c:v>2</c:v>
                </c:pt>
                <c:pt idx="16">
                  <c:v>2</c:v>
                </c:pt>
                <c:pt idx="17">
                  <c:v>3</c:v>
                </c:pt>
                <c:pt idx="18">
                  <c:v>2</c:v>
                </c:pt>
                <c:pt idx="19">
                  <c:v>2</c:v>
                </c:pt>
                <c:pt idx="20">
                  <c:v>2</c:v>
                </c:pt>
                <c:pt idx="21">
                  <c:v>2</c:v>
                </c:pt>
              </c:numCache>
            </c:numRef>
          </c:val>
          <c:extLst>
            <c:ext xmlns:c16="http://schemas.microsoft.com/office/drawing/2014/chart" uri="{C3380CC4-5D6E-409C-BE32-E72D297353CC}">
              <c16:uniqueId val="{00000000-97ED-4ABB-B749-992BB5F76C3B}"/>
            </c:ext>
          </c:extLst>
        </c:ser>
        <c:dLbls>
          <c:showLegendKey val="0"/>
          <c:showVal val="0"/>
          <c:showCatName val="0"/>
          <c:showSerName val="0"/>
          <c:showPercent val="0"/>
          <c:showBubbleSize val="0"/>
        </c:dLbls>
        <c:gapWidth val="219"/>
        <c:overlap val="-27"/>
        <c:axId val="360182784"/>
        <c:axId val="360181536"/>
      </c:barChart>
      <c:catAx>
        <c:axId val="360182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0181536"/>
        <c:crosses val="autoZero"/>
        <c:auto val="1"/>
        <c:lblAlgn val="ctr"/>
        <c:lblOffset val="100"/>
        <c:noMultiLvlLbl val="0"/>
      </c:catAx>
      <c:valAx>
        <c:axId val="3601815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601827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123157843693418E-2"/>
          <c:y val="0.20227875257560482"/>
          <c:w val="0.93055340201174419"/>
          <c:h val="0.59951763631611288"/>
        </c:manualLayout>
      </c:layout>
      <c:barChart>
        <c:barDir val="col"/>
        <c:grouping val="clustered"/>
        <c:varyColors val="0"/>
        <c:ser>
          <c:idx val="0"/>
          <c:order val="0"/>
          <c:tx>
            <c:strRef>
              <c:f>Sheet1!$A$2</c:f>
              <c:strCache>
                <c:ptCount val="1"/>
                <c:pt idx="0">
                  <c:v>2019-20</c:v>
                </c:pt>
              </c:strCache>
            </c:strRef>
          </c:tx>
          <c:spPr>
            <a:solidFill>
              <a:schemeClr val="accent1"/>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Sheet1!$B$2:$M$2</c:f>
              <c:numCache>
                <c:formatCode>General</c:formatCode>
                <c:ptCount val="12"/>
                <c:pt idx="0">
                  <c:v>88</c:v>
                </c:pt>
                <c:pt idx="1">
                  <c:v>120</c:v>
                </c:pt>
                <c:pt idx="2">
                  <c:v>87</c:v>
                </c:pt>
                <c:pt idx="3">
                  <c:v>150</c:v>
                </c:pt>
                <c:pt idx="4">
                  <c:v>99</c:v>
                </c:pt>
                <c:pt idx="5">
                  <c:v>60</c:v>
                </c:pt>
                <c:pt idx="6">
                  <c:v>79</c:v>
                </c:pt>
                <c:pt idx="7">
                  <c:v>55</c:v>
                </c:pt>
                <c:pt idx="8">
                  <c:v>32</c:v>
                </c:pt>
                <c:pt idx="9">
                  <c:v>30</c:v>
                </c:pt>
                <c:pt idx="10">
                  <c:v>20</c:v>
                </c:pt>
                <c:pt idx="11">
                  <c:v>16</c:v>
                </c:pt>
              </c:numCache>
            </c:numRef>
          </c:val>
          <c:extLst>
            <c:ext xmlns:c16="http://schemas.microsoft.com/office/drawing/2014/chart" uri="{C3380CC4-5D6E-409C-BE32-E72D297353CC}">
              <c16:uniqueId val="{00000000-43F2-4244-8ED6-3E674E89E732}"/>
            </c:ext>
          </c:extLst>
        </c:ser>
        <c:ser>
          <c:idx val="1"/>
          <c:order val="1"/>
          <c:tx>
            <c:strRef>
              <c:f>Sheet1!$A$3</c:f>
              <c:strCache>
                <c:ptCount val="1"/>
                <c:pt idx="0">
                  <c:v>2020-21</c:v>
                </c:pt>
              </c:strCache>
            </c:strRef>
          </c:tx>
          <c:spPr>
            <a:solidFill>
              <a:schemeClr val="accent2"/>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Sheet1!$B$3:$M$3</c:f>
              <c:numCache>
                <c:formatCode>General</c:formatCode>
                <c:ptCount val="12"/>
                <c:pt idx="0">
                  <c:v>100</c:v>
                </c:pt>
                <c:pt idx="1">
                  <c:v>116</c:v>
                </c:pt>
                <c:pt idx="2">
                  <c:v>92</c:v>
                </c:pt>
                <c:pt idx="3">
                  <c:v>144</c:v>
                </c:pt>
                <c:pt idx="4">
                  <c:v>87</c:v>
                </c:pt>
                <c:pt idx="5">
                  <c:v>72</c:v>
                </c:pt>
                <c:pt idx="6">
                  <c:v>85</c:v>
                </c:pt>
                <c:pt idx="7">
                  <c:v>59</c:v>
                </c:pt>
                <c:pt idx="8">
                  <c:v>33</c:v>
                </c:pt>
                <c:pt idx="9">
                  <c:v>35</c:v>
                </c:pt>
                <c:pt idx="10">
                  <c:v>18</c:v>
                </c:pt>
                <c:pt idx="11">
                  <c:v>16</c:v>
                </c:pt>
              </c:numCache>
            </c:numRef>
          </c:val>
          <c:extLst>
            <c:ext xmlns:c16="http://schemas.microsoft.com/office/drawing/2014/chart" uri="{C3380CC4-5D6E-409C-BE32-E72D297353CC}">
              <c16:uniqueId val="{00000004-43F2-4244-8ED6-3E674E89E732}"/>
            </c:ext>
          </c:extLst>
        </c:ser>
        <c:dLbls>
          <c:showLegendKey val="0"/>
          <c:showVal val="0"/>
          <c:showCatName val="0"/>
          <c:showSerName val="0"/>
          <c:showPercent val="0"/>
          <c:showBubbleSize val="0"/>
        </c:dLbls>
        <c:gapWidth val="219"/>
        <c:overlap val="-27"/>
        <c:axId val="639764095"/>
        <c:axId val="639755359"/>
      </c:barChart>
      <c:catAx>
        <c:axId val="6397640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9755359"/>
        <c:crosses val="autoZero"/>
        <c:auto val="1"/>
        <c:lblAlgn val="ctr"/>
        <c:lblOffset val="100"/>
        <c:noMultiLvlLbl val="0"/>
      </c:catAx>
      <c:valAx>
        <c:axId val="63975535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97640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M 2019-20</c:v>
                </c:pt>
              </c:strCache>
            </c:strRef>
          </c:tx>
          <c:spPr>
            <a:solidFill>
              <a:schemeClr val="accent1"/>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Sheet1!$B$2:$M$2</c:f>
              <c:numCache>
                <c:formatCode>General</c:formatCode>
                <c:ptCount val="12"/>
                <c:pt idx="0">
                  <c:v>52</c:v>
                </c:pt>
                <c:pt idx="1">
                  <c:v>74</c:v>
                </c:pt>
                <c:pt idx="2">
                  <c:v>47</c:v>
                </c:pt>
                <c:pt idx="3">
                  <c:v>88</c:v>
                </c:pt>
                <c:pt idx="4">
                  <c:v>60</c:v>
                </c:pt>
                <c:pt idx="5">
                  <c:v>31</c:v>
                </c:pt>
                <c:pt idx="6">
                  <c:v>53</c:v>
                </c:pt>
                <c:pt idx="7">
                  <c:v>20</c:v>
                </c:pt>
                <c:pt idx="8">
                  <c:v>15</c:v>
                </c:pt>
                <c:pt idx="9">
                  <c:v>10</c:v>
                </c:pt>
                <c:pt idx="10">
                  <c:v>12</c:v>
                </c:pt>
                <c:pt idx="11">
                  <c:v>9</c:v>
                </c:pt>
              </c:numCache>
            </c:numRef>
          </c:val>
          <c:extLst>
            <c:ext xmlns:c16="http://schemas.microsoft.com/office/drawing/2014/chart" uri="{C3380CC4-5D6E-409C-BE32-E72D297353CC}">
              <c16:uniqueId val="{00000000-C731-4D71-A10E-B09C5634ECEB}"/>
            </c:ext>
          </c:extLst>
        </c:ser>
        <c:ser>
          <c:idx val="1"/>
          <c:order val="1"/>
          <c:tx>
            <c:strRef>
              <c:f>Sheet1!$A$3</c:f>
              <c:strCache>
                <c:ptCount val="1"/>
                <c:pt idx="0">
                  <c:v>M 2020-21</c:v>
                </c:pt>
              </c:strCache>
            </c:strRef>
          </c:tx>
          <c:spPr>
            <a:solidFill>
              <a:schemeClr val="accent2"/>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Sheet1!$B$3:$M$3</c:f>
              <c:numCache>
                <c:formatCode>General</c:formatCode>
                <c:ptCount val="12"/>
                <c:pt idx="0">
                  <c:v>59</c:v>
                </c:pt>
                <c:pt idx="1">
                  <c:v>90</c:v>
                </c:pt>
                <c:pt idx="2">
                  <c:v>56</c:v>
                </c:pt>
                <c:pt idx="3">
                  <c:v>94</c:v>
                </c:pt>
                <c:pt idx="4">
                  <c:v>53</c:v>
                </c:pt>
                <c:pt idx="5">
                  <c:v>44</c:v>
                </c:pt>
                <c:pt idx="6">
                  <c:v>61</c:v>
                </c:pt>
                <c:pt idx="7">
                  <c:v>32</c:v>
                </c:pt>
                <c:pt idx="8">
                  <c:v>21</c:v>
                </c:pt>
                <c:pt idx="9">
                  <c:v>17</c:v>
                </c:pt>
                <c:pt idx="10">
                  <c:v>10</c:v>
                </c:pt>
                <c:pt idx="11">
                  <c:v>8</c:v>
                </c:pt>
              </c:numCache>
            </c:numRef>
          </c:val>
          <c:extLst>
            <c:ext xmlns:c16="http://schemas.microsoft.com/office/drawing/2014/chart" uri="{C3380CC4-5D6E-409C-BE32-E72D297353CC}">
              <c16:uniqueId val="{00000001-C731-4D71-A10E-B09C5634ECEB}"/>
            </c:ext>
          </c:extLst>
        </c:ser>
        <c:ser>
          <c:idx val="2"/>
          <c:order val="2"/>
          <c:tx>
            <c:strRef>
              <c:f>Sheet1!$A$4</c:f>
              <c:strCache>
                <c:ptCount val="1"/>
                <c:pt idx="0">
                  <c:v>F 2019-20</c:v>
                </c:pt>
              </c:strCache>
            </c:strRef>
          </c:tx>
          <c:spPr>
            <a:solidFill>
              <a:schemeClr val="accent3"/>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Sheet1!$B$4:$M$4</c:f>
              <c:numCache>
                <c:formatCode>General</c:formatCode>
                <c:ptCount val="12"/>
                <c:pt idx="0">
                  <c:v>36</c:v>
                </c:pt>
                <c:pt idx="1">
                  <c:v>46</c:v>
                </c:pt>
                <c:pt idx="2">
                  <c:v>40</c:v>
                </c:pt>
                <c:pt idx="3">
                  <c:v>62</c:v>
                </c:pt>
                <c:pt idx="4">
                  <c:v>39</c:v>
                </c:pt>
                <c:pt idx="5">
                  <c:v>29</c:v>
                </c:pt>
                <c:pt idx="6">
                  <c:v>26</c:v>
                </c:pt>
                <c:pt idx="7">
                  <c:v>35</c:v>
                </c:pt>
                <c:pt idx="8">
                  <c:v>17</c:v>
                </c:pt>
                <c:pt idx="9">
                  <c:v>20</c:v>
                </c:pt>
                <c:pt idx="10">
                  <c:v>8</c:v>
                </c:pt>
                <c:pt idx="11">
                  <c:v>7</c:v>
                </c:pt>
              </c:numCache>
            </c:numRef>
          </c:val>
          <c:extLst>
            <c:ext xmlns:c16="http://schemas.microsoft.com/office/drawing/2014/chart" uri="{C3380CC4-5D6E-409C-BE32-E72D297353CC}">
              <c16:uniqueId val="{00000002-C731-4D71-A10E-B09C5634ECEB}"/>
            </c:ext>
          </c:extLst>
        </c:ser>
        <c:ser>
          <c:idx val="3"/>
          <c:order val="3"/>
          <c:tx>
            <c:strRef>
              <c:f>Sheet1!$A$5</c:f>
              <c:strCache>
                <c:ptCount val="1"/>
                <c:pt idx="0">
                  <c:v>F 2020-21</c:v>
                </c:pt>
              </c:strCache>
            </c:strRef>
          </c:tx>
          <c:spPr>
            <a:solidFill>
              <a:schemeClr val="accent4"/>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Sheet1!$B$5:$M$5</c:f>
              <c:numCache>
                <c:formatCode>General</c:formatCode>
                <c:ptCount val="12"/>
                <c:pt idx="0">
                  <c:v>41</c:v>
                </c:pt>
                <c:pt idx="1">
                  <c:v>26</c:v>
                </c:pt>
                <c:pt idx="2">
                  <c:v>36</c:v>
                </c:pt>
                <c:pt idx="3">
                  <c:v>50</c:v>
                </c:pt>
                <c:pt idx="4">
                  <c:v>34</c:v>
                </c:pt>
                <c:pt idx="5">
                  <c:v>28</c:v>
                </c:pt>
                <c:pt idx="6">
                  <c:v>24</c:v>
                </c:pt>
                <c:pt idx="7">
                  <c:v>27</c:v>
                </c:pt>
                <c:pt idx="8">
                  <c:v>12</c:v>
                </c:pt>
                <c:pt idx="9">
                  <c:v>18</c:v>
                </c:pt>
                <c:pt idx="10">
                  <c:v>8</c:v>
                </c:pt>
                <c:pt idx="11">
                  <c:v>8</c:v>
                </c:pt>
              </c:numCache>
            </c:numRef>
          </c:val>
          <c:extLst>
            <c:ext xmlns:c16="http://schemas.microsoft.com/office/drawing/2014/chart" uri="{C3380CC4-5D6E-409C-BE32-E72D297353CC}">
              <c16:uniqueId val="{00000004-C731-4D71-A10E-B09C5634ECEB}"/>
            </c:ext>
          </c:extLst>
        </c:ser>
        <c:dLbls>
          <c:showLegendKey val="0"/>
          <c:showVal val="0"/>
          <c:showCatName val="0"/>
          <c:showSerName val="0"/>
          <c:showPercent val="0"/>
          <c:showBubbleSize val="0"/>
        </c:dLbls>
        <c:gapWidth val="219"/>
        <c:overlap val="-27"/>
        <c:axId val="633874351"/>
        <c:axId val="633881423"/>
      </c:barChart>
      <c:catAx>
        <c:axId val="6338743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3881423"/>
        <c:crosses val="autoZero"/>
        <c:auto val="1"/>
        <c:lblAlgn val="ctr"/>
        <c:lblOffset val="100"/>
        <c:noMultiLvlLbl val="0"/>
      </c:catAx>
      <c:valAx>
        <c:axId val="63388142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38743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Pashto 2019-20</c:v>
                </c:pt>
              </c:strCache>
            </c:strRef>
          </c:tx>
          <c:spPr>
            <a:solidFill>
              <a:schemeClr val="accent1"/>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Sheet1!$B$2:$M$2</c:f>
              <c:numCache>
                <c:formatCode>General</c:formatCode>
                <c:ptCount val="12"/>
                <c:pt idx="0">
                  <c:v>40</c:v>
                </c:pt>
                <c:pt idx="1">
                  <c:v>78</c:v>
                </c:pt>
                <c:pt idx="2">
                  <c:v>36</c:v>
                </c:pt>
                <c:pt idx="3">
                  <c:v>85</c:v>
                </c:pt>
                <c:pt idx="4">
                  <c:v>55</c:v>
                </c:pt>
                <c:pt idx="5">
                  <c:v>43</c:v>
                </c:pt>
                <c:pt idx="6">
                  <c:v>45</c:v>
                </c:pt>
                <c:pt idx="7">
                  <c:v>32</c:v>
                </c:pt>
                <c:pt idx="8">
                  <c:v>10</c:v>
                </c:pt>
                <c:pt idx="9">
                  <c:v>14</c:v>
                </c:pt>
                <c:pt idx="10">
                  <c:v>13</c:v>
                </c:pt>
                <c:pt idx="11">
                  <c:v>10</c:v>
                </c:pt>
              </c:numCache>
            </c:numRef>
          </c:val>
          <c:extLst>
            <c:ext xmlns:c16="http://schemas.microsoft.com/office/drawing/2014/chart" uri="{C3380CC4-5D6E-409C-BE32-E72D297353CC}">
              <c16:uniqueId val="{00000000-37A7-41A8-BE05-41A05C66E461}"/>
            </c:ext>
          </c:extLst>
        </c:ser>
        <c:ser>
          <c:idx val="1"/>
          <c:order val="1"/>
          <c:tx>
            <c:strRef>
              <c:f>Sheet1!$A$3</c:f>
              <c:strCache>
                <c:ptCount val="1"/>
                <c:pt idx="0">
                  <c:v>Pashto 2020-21</c:v>
                </c:pt>
              </c:strCache>
            </c:strRef>
          </c:tx>
          <c:spPr>
            <a:solidFill>
              <a:schemeClr val="accent2"/>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Sheet1!$B$3:$M$3</c:f>
              <c:numCache>
                <c:formatCode>General</c:formatCode>
                <c:ptCount val="12"/>
                <c:pt idx="0">
                  <c:v>55</c:v>
                </c:pt>
                <c:pt idx="1">
                  <c:v>67</c:v>
                </c:pt>
                <c:pt idx="2">
                  <c:v>47</c:v>
                </c:pt>
                <c:pt idx="3">
                  <c:v>79</c:v>
                </c:pt>
                <c:pt idx="4">
                  <c:v>54</c:v>
                </c:pt>
                <c:pt idx="5">
                  <c:v>23</c:v>
                </c:pt>
                <c:pt idx="6">
                  <c:v>56</c:v>
                </c:pt>
                <c:pt idx="7">
                  <c:v>41</c:v>
                </c:pt>
                <c:pt idx="8">
                  <c:v>19</c:v>
                </c:pt>
                <c:pt idx="9">
                  <c:v>20</c:v>
                </c:pt>
                <c:pt idx="10">
                  <c:v>7</c:v>
                </c:pt>
                <c:pt idx="11">
                  <c:v>9</c:v>
                </c:pt>
              </c:numCache>
            </c:numRef>
          </c:val>
          <c:extLst>
            <c:ext xmlns:c16="http://schemas.microsoft.com/office/drawing/2014/chart" uri="{C3380CC4-5D6E-409C-BE32-E72D297353CC}">
              <c16:uniqueId val="{00000001-37A7-41A8-BE05-41A05C66E461}"/>
            </c:ext>
          </c:extLst>
        </c:ser>
        <c:ser>
          <c:idx val="2"/>
          <c:order val="2"/>
          <c:tx>
            <c:strRef>
              <c:f>Sheet1!$A$4</c:f>
              <c:strCache>
                <c:ptCount val="1"/>
                <c:pt idx="0">
                  <c:v>Dari 2019-20</c:v>
                </c:pt>
              </c:strCache>
            </c:strRef>
          </c:tx>
          <c:spPr>
            <a:solidFill>
              <a:schemeClr val="accent3"/>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Sheet1!$B$4:$M$4</c:f>
              <c:numCache>
                <c:formatCode>General</c:formatCode>
                <c:ptCount val="12"/>
                <c:pt idx="0">
                  <c:v>48</c:v>
                </c:pt>
                <c:pt idx="1">
                  <c:v>42</c:v>
                </c:pt>
                <c:pt idx="2">
                  <c:v>51</c:v>
                </c:pt>
                <c:pt idx="3">
                  <c:v>65</c:v>
                </c:pt>
                <c:pt idx="4">
                  <c:v>44</c:v>
                </c:pt>
                <c:pt idx="5">
                  <c:v>17</c:v>
                </c:pt>
                <c:pt idx="6">
                  <c:v>34</c:v>
                </c:pt>
                <c:pt idx="7">
                  <c:v>23</c:v>
                </c:pt>
                <c:pt idx="8">
                  <c:v>22</c:v>
                </c:pt>
                <c:pt idx="9">
                  <c:v>16</c:v>
                </c:pt>
                <c:pt idx="10">
                  <c:v>7</c:v>
                </c:pt>
                <c:pt idx="11">
                  <c:v>6</c:v>
                </c:pt>
              </c:numCache>
            </c:numRef>
          </c:val>
          <c:extLst>
            <c:ext xmlns:c16="http://schemas.microsoft.com/office/drawing/2014/chart" uri="{C3380CC4-5D6E-409C-BE32-E72D297353CC}">
              <c16:uniqueId val="{00000002-37A7-41A8-BE05-41A05C66E461}"/>
            </c:ext>
          </c:extLst>
        </c:ser>
        <c:ser>
          <c:idx val="3"/>
          <c:order val="3"/>
          <c:tx>
            <c:strRef>
              <c:f>Sheet1!$A$5</c:f>
              <c:strCache>
                <c:ptCount val="1"/>
                <c:pt idx="0">
                  <c:v>Dari 2020-21</c:v>
                </c:pt>
              </c:strCache>
            </c:strRef>
          </c:tx>
          <c:spPr>
            <a:solidFill>
              <a:schemeClr val="accent4"/>
            </a:solidFill>
            <a:ln>
              <a:noFill/>
            </a:ln>
            <a:effectLst/>
          </c:spPr>
          <c:invertIfNegative val="0"/>
          <c:cat>
            <c:strRef>
              <c:f>Sheet1!$B$1:$M$1</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Sheet1!$B$5:$M$5</c:f>
              <c:numCache>
                <c:formatCode>General</c:formatCode>
                <c:ptCount val="12"/>
                <c:pt idx="0">
                  <c:v>45</c:v>
                </c:pt>
                <c:pt idx="1">
                  <c:v>49</c:v>
                </c:pt>
                <c:pt idx="2">
                  <c:v>45</c:v>
                </c:pt>
                <c:pt idx="3">
                  <c:v>65</c:v>
                </c:pt>
                <c:pt idx="4">
                  <c:v>33</c:v>
                </c:pt>
                <c:pt idx="5">
                  <c:v>49</c:v>
                </c:pt>
                <c:pt idx="6">
                  <c:v>29</c:v>
                </c:pt>
                <c:pt idx="7">
                  <c:v>18</c:v>
                </c:pt>
                <c:pt idx="8">
                  <c:v>14</c:v>
                </c:pt>
                <c:pt idx="9">
                  <c:v>15</c:v>
                </c:pt>
                <c:pt idx="10">
                  <c:v>11</c:v>
                </c:pt>
                <c:pt idx="11">
                  <c:v>7</c:v>
                </c:pt>
              </c:numCache>
            </c:numRef>
          </c:val>
          <c:extLst>
            <c:ext xmlns:c16="http://schemas.microsoft.com/office/drawing/2014/chart" uri="{C3380CC4-5D6E-409C-BE32-E72D297353CC}">
              <c16:uniqueId val="{00000004-37A7-41A8-BE05-41A05C66E461}"/>
            </c:ext>
          </c:extLst>
        </c:ser>
        <c:dLbls>
          <c:showLegendKey val="0"/>
          <c:showVal val="0"/>
          <c:showCatName val="0"/>
          <c:showSerName val="0"/>
          <c:showPercent val="0"/>
          <c:showBubbleSize val="0"/>
        </c:dLbls>
        <c:gapWidth val="219"/>
        <c:overlap val="-27"/>
        <c:axId val="639719999"/>
        <c:axId val="639718751"/>
      </c:barChart>
      <c:catAx>
        <c:axId val="6397199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9718751"/>
        <c:crosses val="autoZero"/>
        <c:auto val="1"/>
        <c:lblAlgn val="ctr"/>
        <c:lblOffset val="100"/>
        <c:noMultiLvlLbl val="0"/>
      </c:catAx>
      <c:valAx>
        <c:axId val="63971875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971999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Student enrollment in the school</c:v>
                </c:pt>
              </c:strCache>
            </c:strRef>
          </c:tx>
          <c:spPr>
            <a:solidFill>
              <a:schemeClr val="accent1"/>
            </a:solidFill>
            <a:ln>
              <a:noFill/>
            </a:ln>
            <a:effectLst/>
          </c:spPr>
          <c:invertIfNegative val="0"/>
          <c:cat>
            <c:strRef>
              <c:f>Sheet1!$A$2:$A$5</c:f>
              <c:strCache>
                <c:ptCount val="4"/>
                <c:pt idx="0">
                  <c:v>2017-18</c:v>
                </c:pt>
                <c:pt idx="1">
                  <c:v>2018-19</c:v>
                </c:pt>
                <c:pt idx="2">
                  <c:v>2019-20</c:v>
                </c:pt>
                <c:pt idx="3">
                  <c:v>2020-21</c:v>
                </c:pt>
              </c:strCache>
            </c:strRef>
          </c:cat>
          <c:val>
            <c:numRef>
              <c:f>Sheet1!$B$2:$B$5</c:f>
              <c:numCache>
                <c:formatCode>General</c:formatCode>
                <c:ptCount val="4"/>
                <c:pt idx="0">
                  <c:v>13000</c:v>
                </c:pt>
                <c:pt idx="1">
                  <c:v>13564</c:v>
                </c:pt>
                <c:pt idx="2">
                  <c:v>14128</c:v>
                </c:pt>
                <c:pt idx="3">
                  <c:v>11397</c:v>
                </c:pt>
              </c:numCache>
            </c:numRef>
          </c:val>
          <c:extLst>
            <c:ext xmlns:c16="http://schemas.microsoft.com/office/drawing/2014/chart" uri="{C3380CC4-5D6E-409C-BE32-E72D297353CC}">
              <c16:uniqueId val="{00000000-F0D3-4280-9818-604DF7B0A7E3}"/>
            </c:ext>
          </c:extLst>
        </c:ser>
        <c:ser>
          <c:idx val="1"/>
          <c:order val="1"/>
          <c:tx>
            <c:strRef>
              <c:f>Sheet1!$C$1</c:f>
              <c:strCache>
                <c:ptCount val="1"/>
                <c:pt idx="0">
                  <c:v>Number of Boys</c:v>
                </c:pt>
              </c:strCache>
            </c:strRef>
          </c:tx>
          <c:spPr>
            <a:solidFill>
              <a:schemeClr val="accent3"/>
            </a:solidFill>
            <a:ln>
              <a:noFill/>
            </a:ln>
            <a:effectLst/>
          </c:spPr>
          <c:invertIfNegative val="0"/>
          <c:cat>
            <c:strRef>
              <c:f>Sheet1!$A$2:$A$5</c:f>
              <c:strCache>
                <c:ptCount val="4"/>
                <c:pt idx="0">
                  <c:v>2017-18</c:v>
                </c:pt>
                <c:pt idx="1">
                  <c:v>2018-19</c:v>
                </c:pt>
                <c:pt idx="2">
                  <c:v>2019-20</c:v>
                </c:pt>
                <c:pt idx="3">
                  <c:v>2020-21</c:v>
                </c:pt>
              </c:strCache>
            </c:strRef>
          </c:cat>
          <c:val>
            <c:numRef>
              <c:f>Sheet1!$C$2:$C$5</c:f>
              <c:numCache>
                <c:formatCode>General</c:formatCode>
                <c:ptCount val="4"/>
                <c:pt idx="0">
                  <c:v>7682</c:v>
                </c:pt>
                <c:pt idx="1">
                  <c:v>8243</c:v>
                </c:pt>
                <c:pt idx="2">
                  <c:v>8367</c:v>
                </c:pt>
                <c:pt idx="3">
                  <c:v>6267</c:v>
                </c:pt>
              </c:numCache>
            </c:numRef>
          </c:val>
          <c:extLst>
            <c:ext xmlns:c16="http://schemas.microsoft.com/office/drawing/2014/chart" uri="{C3380CC4-5D6E-409C-BE32-E72D297353CC}">
              <c16:uniqueId val="{00000001-F0D3-4280-9818-604DF7B0A7E3}"/>
            </c:ext>
          </c:extLst>
        </c:ser>
        <c:ser>
          <c:idx val="2"/>
          <c:order val="2"/>
          <c:tx>
            <c:strRef>
              <c:f>Sheet1!$D$1</c:f>
              <c:strCache>
                <c:ptCount val="1"/>
                <c:pt idx="0">
                  <c:v>Number of girls</c:v>
                </c:pt>
              </c:strCache>
            </c:strRef>
          </c:tx>
          <c:spPr>
            <a:solidFill>
              <a:schemeClr val="accent5"/>
            </a:solidFill>
            <a:ln>
              <a:noFill/>
            </a:ln>
            <a:effectLst/>
          </c:spPr>
          <c:invertIfNegative val="0"/>
          <c:cat>
            <c:strRef>
              <c:f>Sheet1!$A$2:$A$5</c:f>
              <c:strCache>
                <c:ptCount val="4"/>
                <c:pt idx="0">
                  <c:v>2017-18</c:v>
                </c:pt>
                <c:pt idx="1">
                  <c:v>2018-19</c:v>
                </c:pt>
                <c:pt idx="2">
                  <c:v>2019-20</c:v>
                </c:pt>
                <c:pt idx="3">
                  <c:v>2020-21</c:v>
                </c:pt>
              </c:strCache>
            </c:strRef>
          </c:cat>
          <c:val>
            <c:numRef>
              <c:f>Sheet1!$D$2:$D$5</c:f>
              <c:numCache>
                <c:formatCode>General</c:formatCode>
                <c:ptCount val="4"/>
                <c:pt idx="0">
                  <c:v>5318</c:v>
                </c:pt>
                <c:pt idx="1">
                  <c:v>5321</c:v>
                </c:pt>
                <c:pt idx="2">
                  <c:v>5761</c:v>
                </c:pt>
                <c:pt idx="3">
                  <c:v>5130</c:v>
                </c:pt>
              </c:numCache>
            </c:numRef>
          </c:val>
          <c:extLst>
            <c:ext xmlns:c16="http://schemas.microsoft.com/office/drawing/2014/chart" uri="{C3380CC4-5D6E-409C-BE32-E72D297353CC}">
              <c16:uniqueId val="{00000002-F0D3-4280-9818-604DF7B0A7E3}"/>
            </c:ext>
          </c:extLst>
        </c:ser>
        <c:dLbls>
          <c:showLegendKey val="0"/>
          <c:showVal val="0"/>
          <c:showCatName val="0"/>
          <c:showSerName val="0"/>
          <c:showPercent val="0"/>
          <c:showBubbleSize val="0"/>
        </c:dLbls>
        <c:gapWidth val="219"/>
        <c:overlap val="-27"/>
        <c:axId val="279137296"/>
        <c:axId val="279139376"/>
      </c:barChart>
      <c:catAx>
        <c:axId val="279137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9139376"/>
        <c:crosses val="autoZero"/>
        <c:auto val="1"/>
        <c:lblAlgn val="ctr"/>
        <c:lblOffset val="100"/>
        <c:noMultiLvlLbl val="0"/>
      </c:catAx>
      <c:valAx>
        <c:axId val="279139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9137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Dari</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2017-18</c:v>
                </c:pt>
                <c:pt idx="1">
                  <c:v>2018-19</c:v>
                </c:pt>
                <c:pt idx="2">
                  <c:v>2019-20</c:v>
                </c:pt>
                <c:pt idx="3">
                  <c:v>2020-21</c:v>
                </c:pt>
              </c:strCache>
            </c:strRef>
          </c:cat>
          <c:val>
            <c:numRef>
              <c:f>Sheet1!$B$2:$B$5</c:f>
              <c:numCache>
                <c:formatCode>General</c:formatCode>
                <c:ptCount val="4"/>
                <c:pt idx="0">
                  <c:v>2990</c:v>
                </c:pt>
                <c:pt idx="1">
                  <c:v>2848</c:v>
                </c:pt>
                <c:pt idx="2">
                  <c:v>3108</c:v>
                </c:pt>
                <c:pt idx="3">
                  <c:v>3305</c:v>
                </c:pt>
              </c:numCache>
            </c:numRef>
          </c:val>
          <c:extLst>
            <c:ext xmlns:c16="http://schemas.microsoft.com/office/drawing/2014/chart" uri="{C3380CC4-5D6E-409C-BE32-E72D297353CC}">
              <c16:uniqueId val="{00000000-F86F-4FFF-88DE-4C69C8DA420E}"/>
            </c:ext>
          </c:extLst>
        </c:ser>
        <c:ser>
          <c:idx val="1"/>
          <c:order val="1"/>
          <c:tx>
            <c:strRef>
              <c:f>Sheet1!$C$1</c:f>
              <c:strCache>
                <c:ptCount val="1"/>
                <c:pt idx="0">
                  <c:v>Pashto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2017-18</c:v>
                </c:pt>
                <c:pt idx="1">
                  <c:v>2018-19</c:v>
                </c:pt>
                <c:pt idx="2">
                  <c:v>2019-20</c:v>
                </c:pt>
                <c:pt idx="3">
                  <c:v>2020-21</c:v>
                </c:pt>
              </c:strCache>
            </c:strRef>
          </c:cat>
          <c:val>
            <c:numRef>
              <c:f>Sheet1!$C$2:$C$5</c:f>
              <c:numCache>
                <c:formatCode>General</c:formatCode>
                <c:ptCount val="4"/>
                <c:pt idx="0">
                  <c:v>8710</c:v>
                </c:pt>
                <c:pt idx="1">
                  <c:v>9495</c:v>
                </c:pt>
                <c:pt idx="2">
                  <c:v>9890</c:v>
                </c:pt>
                <c:pt idx="3">
                  <c:v>7750</c:v>
                </c:pt>
              </c:numCache>
            </c:numRef>
          </c:val>
          <c:extLst>
            <c:ext xmlns:c16="http://schemas.microsoft.com/office/drawing/2014/chart" uri="{C3380CC4-5D6E-409C-BE32-E72D297353CC}">
              <c16:uniqueId val="{00000001-F86F-4FFF-88DE-4C69C8DA420E}"/>
            </c:ext>
          </c:extLst>
        </c:ser>
        <c:ser>
          <c:idx val="2"/>
          <c:order val="2"/>
          <c:tx>
            <c:strRef>
              <c:f>Sheet1!$D$1</c:f>
              <c:strCache>
                <c:ptCount val="1"/>
                <c:pt idx="0">
                  <c:v>Others</c:v>
                </c:pt>
              </c:strCache>
            </c:strRef>
          </c:tx>
          <c:spPr>
            <a:solidFill>
              <a:schemeClr val="accent5"/>
            </a:solidFill>
            <a:ln>
              <a:noFill/>
            </a:ln>
            <a:effectLst/>
          </c:spPr>
          <c:invertIfNegative val="0"/>
          <c:dLbls>
            <c:dLbl>
              <c:idx val="3"/>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5.2945556074195495E-2"/>
                      <c:h val="6.7731392258147713E-2"/>
                    </c:manualLayout>
                  </c15:layout>
                </c:ext>
                <c:ext xmlns:c16="http://schemas.microsoft.com/office/drawing/2014/chart" uri="{C3380CC4-5D6E-409C-BE32-E72D297353CC}">
                  <c16:uniqueId val="{00000005-F86F-4FFF-88DE-4C69C8DA420E}"/>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2017-18</c:v>
                </c:pt>
                <c:pt idx="1">
                  <c:v>2018-19</c:v>
                </c:pt>
                <c:pt idx="2">
                  <c:v>2019-20</c:v>
                </c:pt>
                <c:pt idx="3">
                  <c:v>2020-21</c:v>
                </c:pt>
              </c:strCache>
            </c:strRef>
          </c:cat>
          <c:val>
            <c:numRef>
              <c:f>Sheet1!$D$2:$D$5</c:f>
              <c:numCache>
                <c:formatCode>General</c:formatCode>
                <c:ptCount val="4"/>
                <c:pt idx="0">
                  <c:v>1300</c:v>
                </c:pt>
                <c:pt idx="1">
                  <c:v>1221</c:v>
                </c:pt>
                <c:pt idx="2">
                  <c:v>1130</c:v>
                </c:pt>
                <c:pt idx="3">
                  <c:v>342</c:v>
                </c:pt>
              </c:numCache>
            </c:numRef>
          </c:val>
          <c:extLst>
            <c:ext xmlns:c16="http://schemas.microsoft.com/office/drawing/2014/chart" uri="{C3380CC4-5D6E-409C-BE32-E72D297353CC}">
              <c16:uniqueId val="{00000002-F86F-4FFF-88DE-4C69C8DA420E}"/>
            </c:ext>
          </c:extLst>
        </c:ser>
        <c:ser>
          <c:idx val="3"/>
          <c:order val="3"/>
          <c:tx>
            <c:strRef>
              <c:f>Sheet1!#REF!</c:f>
              <c:strCache>
                <c:ptCount val="1"/>
                <c:pt idx="0">
                  <c:v>#REF!</c:v>
                </c:pt>
              </c:strCache>
            </c:strRef>
          </c:tx>
          <c:spPr>
            <a:solidFill>
              <a:schemeClr val="accent1">
                <a:lumMod val="60000"/>
              </a:schemeClr>
            </a:solidFill>
            <a:ln>
              <a:noFill/>
            </a:ln>
            <a:effectLst/>
          </c:spPr>
          <c:invertIfNegative val="0"/>
          <c:dLbls>
            <c:delete val="1"/>
          </c:dLbls>
          <c:cat>
            <c:strRef>
              <c:f>Sheet1!$A$2:$A$5</c:f>
              <c:strCache>
                <c:ptCount val="4"/>
                <c:pt idx="0">
                  <c:v>2017-18</c:v>
                </c:pt>
                <c:pt idx="1">
                  <c:v>2018-19</c:v>
                </c:pt>
                <c:pt idx="2">
                  <c:v>2019-20</c:v>
                </c:pt>
                <c:pt idx="3">
                  <c:v>2020-21</c:v>
                </c:pt>
              </c:strCache>
            </c:strRef>
          </c:cat>
          <c:val>
            <c:numRef>
              <c:f>Sheet1!#REF!</c:f>
              <c:numCache>
                <c:formatCode>General</c:formatCode>
                <c:ptCount val="1"/>
                <c:pt idx="0">
                  <c:v>1</c:v>
                </c:pt>
              </c:numCache>
            </c:numRef>
          </c:val>
          <c:extLst>
            <c:ext xmlns:c16="http://schemas.microsoft.com/office/drawing/2014/chart" uri="{C3380CC4-5D6E-409C-BE32-E72D297353CC}">
              <c16:uniqueId val="{00000004-F86F-4FFF-88DE-4C69C8DA420E}"/>
            </c:ext>
          </c:extLst>
        </c:ser>
        <c:dLbls>
          <c:dLblPos val="ctr"/>
          <c:showLegendKey val="0"/>
          <c:showVal val="1"/>
          <c:showCatName val="0"/>
          <c:showSerName val="0"/>
          <c:showPercent val="0"/>
          <c:showBubbleSize val="0"/>
        </c:dLbls>
        <c:gapWidth val="219"/>
        <c:overlap val="100"/>
        <c:axId val="180054272"/>
        <c:axId val="180054688"/>
      </c:barChart>
      <c:catAx>
        <c:axId val="180054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54688"/>
        <c:crosses val="autoZero"/>
        <c:auto val="1"/>
        <c:lblAlgn val="ctr"/>
        <c:lblOffset val="100"/>
        <c:noMultiLvlLbl val="0"/>
      </c:catAx>
      <c:valAx>
        <c:axId val="1800546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54272"/>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Dari</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2017-18</c:v>
                </c:pt>
                <c:pt idx="1">
                  <c:v>2018-19</c:v>
                </c:pt>
                <c:pt idx="2">
                  <c:v>2019-20</c:v>
                </c:pt>
                <c:pt idx="3">
                  <c:v>2020-21</c:v>
                </c:pt>
              </c:strCache>
            </c:strRef>
          </c:cat>
          <c:val>
            <c:numRef>
              <c:f>Sheet1!$B$2:$B$5</c:f>
              <c:numCache>
                <c:formatCode>General</c:formatCode>
                <c:ptCount val="4"/>
                <c:pt idx="0">
                  <c:v>2990</c:v>
                </c:pt>
                <c:pt idx="1">
                  <c:v>2848</c:v>
                </c:pt>
                <c:pt idx="2">
                  <c:v>3108</c:v>
                </c:pt>
                <c:pt idx="3">
                  <c:v>3305</c:v>
                </c:pt>
              </c:numCache>
            </c:numRef>
          </c:val>
          <c:extLst>
            <c:ext xmlns:c16="http://schemas.microsoft.com/office/drawing/2014/chart" uri="{C3380CC4-5D6E-409C-BE32-E72D297353CC}">
              <c16:uniqueId val="{00000000-F86F-4FFF-88DE-4C69C8DA420E}"/>
            </c:ext>
          </c:extLst>
        </c:ser>
        <c:ser>
          <c:idx val="1"/>
          <c:order val="1"/>
          <c:tx>
            <c:strRef>
              <c:f>Sheet1!$C$1</c:f>
              <c:strCache>
                <c:ptCount val="1"/>
                <c:pt idx="0">
                  <c:v>Pashto</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2017-18</c:v>
                </c:pt>
                <c:pt idx="1">
                  <c:v>2018-19</c:v>
                </c:pt>
                <c:pt idx="2">
                  <c:v>2019-20</c:v>
                </c:pt>
                <c:pt idx="3">
                  <c:v>2020-21</c:v>
                </c:pt>
              </c:strCache>
            </c:strRef>
          </c:cat>
          <c:val>
            <c:numRef>
              <c:f>Sheet1!$C$2:$C$5</c:f>
              <c:numCache>
                <c:formatCode>General</c:formatCode>
                <c:ptCount val="4"/>
                <c:pt idx="0">
                  <c:v>8710</c:v>
                </c:pt>
                <c:pt idx="1">
                  <c:v>9495</c:v>
                </c:pt>
                <c:pt idx="2">
                  <c:v>9890</c:v>
                </c:pt>
                <c:pt idx="3">
                  <c:v>7750</c:v>
                </c:pt>
              </c:numCache>
            </c:numRef>
          </c:val>
          <c:extLst>
            <c:ext xmlns:c16="http://schemas.microsoft.com/office/drawing/2014/chart" uri="{C3380CC4-5D6E-409C-BE32-E72D297353CC}">
              <c16:uniqueId val="{00000001-F86F-4FFF-88DE-4C69C8DA420E}"/>
            </c:ext>
          </c:extLst>
        </c:ser>
        <c:ser>
          <c:idx val="2"/>
          <c:order val="2"/>
          <c:tx>
            <c:strRef>
              <c:f>Sheet1!$D$1</c:f>
              <c:strCache>
                <c:ptCount val="1"/>
                <c:pt idx="0">
                  <c:v>Others</c:v>
                </c:pt>
              </c:strCache>
            </c:strRef>
          </c:tx>
          <c:spPr>
            <a:solidFill>
              <a:schemeClr val="accent5"/>
            </a:solidFill>
            <a:ln>
              <a:noFill/>
            </a:ln>
            <a:effectLst/>
          </c:spPr>
          <c:invertIfNegative val="0"/>
          <c:dLbls>
            <c:dLbl>
              <c:idx val="3"/>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5.2945556074195495E-2"/>
                      <c:h val="6.7731392258147713E-2"/>
                    </c:manualLayout>
                  </c15:layout>
                </c:ext>
                <c:ext xmlns:c16="http://schemas.microsoft.com/office/drawing/2014/chart" uri="{C3380CC4-5D6E-409C-BE32-E72D297353CC}">
                  <c16:uniqueId val="{00000005-F86F-4FFF-88DE-4C69C8DA420E}"/>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2017-18</c:v>
                </c:pt>
                <c:pt idx="1">
                  <c:v>2018-19</c:v>
                </c:pt>
                <c:pt idx="2">
                  <c:v>2019-20</c:v>
                </c:pt>
                <c:pt idx="3">
                  <c:v>2020-21</c:v>
                </c:pt>
              </c:strCache>
            </c:strRef>
          </c:cat>
          <c:val>
            <c:numRef>
              <c:f>Sheet1!$D$2:$D$5</c:f>
              <c:numCache>
                <c:formatCode>General</c:formatCode>
                <c:ptCount val="4"/>
                <c:pt idx="0">
                  <c:v>1300</c:v>
                </c:pt>
                <c:pt idx="1">
                  <c:v>1221</c:v>
                </c:pt>
                <c:pt idx="2">
                  <c:v>1130</c:v>
                </c:pt>
                <c:pt idx="3">
                  <c:v>342</c:v>
                </c:pt>
              </c:numCache>
            </c:numRef>
          </c:val>
          <c:extLst>
            <c:ext xmlns:c16="http://schemas.microsoft.com/office/drawing/2014/chart" uri="{C3380CC4-5D6E-409C-BE32-E72D297353CC}">
              <c16:uniqueId val="{00000002-F86F-4FFF-88DE-4C69C8DA420E}"/>
            </c:ext>
          </c:extLst>
        </c:ser>
        <c:ser>
          <c:idx val="3"/>
          <c:order val="3"/>
          <c:tx>
            <c:strRef>
              <c:f>Sheet1!#REF!</c:f>
              <c:strCache>
                <c:ptCount val="1"/>
                <c:pt idx="0">
                  <c:v>#REF!</c:v>
                </c:pt>
              </c:strCache>
            </c:strRef>
          </c:tx>
          <c:spPr>
            <a:solidFill>
              <a:schemeClr val="accent1">
                <a:lumMod val="60000"/>
              </a:schemeClr>
            </a:solidFill>
            <a:ln>
              <a:noFill/>
            </a:ln>
            <a:effectLst/>
          </c:spPr>
          <c:invertIfNegative val="0"/>
          <c:dLbls>
            <c:delete val="1"/>
          </c:dLbls>
          <c:cat>
            <c:strRef>
              <c:f>Sheet1!$A$2:$A$5</c:f>
              <c:strCache>
                <c:ptCount val="4"/>
                <c:pt idx="0">
                  <c:v>2017-18</c:v>
                </c:pt>
                <c:pt idx="1">
                  <c:v>2018-19</c:v>
                </c:pt>
                <c:pt idx="2">
                  <c:v>2019-20</c:v>
                </c:pt>
                <c:pt idx="3">
                  <c:v>2020-21</c:v>
                </c:pt>
              </c:strCache>
            </c:strRef>
          </c:cat>
          <c:val>
            <c:numRef>
              <c:f>Sheet1!#REF!</c:f>
              <c:numCache>
                <c:formatCode>General</c:formatCode>
                <c:ptCount val="1"/>
                <c:pt idx="0">
                  <c:v>1</c:v>
                </c:pt>
              </c:numCache>
            </c:numRef>
          </c:val>
          <c:extLst>
            <c:ext xmlns:c16="http://schemas.microsoft.com/office/drawing/2014/chart" uri="{C3380CC4-5D6E-409C-BE32-E72D297353CC}">
              <c16:uniqueId val="{00000004-F86F-4FFF-88DE-4C69C8DA420E}"/>
            </c:ext>
          </c:extLst>
        </c:ser>
        <c:dLbls>
          <c:dLblPos val="ctr"/>
          <c:showLegendKey val="0"/>
          <c:showVal val="1"/>
          <c:showCatName val="0"/>
          <c:showSerName val="0"/>
          <c:showPercent val="0"/>
          <c:showBubbleSize val="0"/>
        </c:dLbls>
        <c:gapWidth val="219"/>
        <c:axId val="180054272"/>
        <c:axId val="180054688"/>
      </c:barChart>
      <c:catAx>
        <c:axId val="1800542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54688"/>
        <c:crosses val="autoZero"/>
        <c:auto val="1"/>
        <c:lblAlgn val="ctr"/>
        <c:lblOffset val="100"/>
        <c:noMultiLvlLbl val="0"/>
      </c:catAx>
      <c:valAx>
        <c:axId val="1800546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54272"/>
        <c:crosses val="autoZero"/>
        <c:crossBetween val="between"/>
      </c:valAx>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Number of students</c:v>
                </c:pt>
              </c:strCache>
            </c:strRef>
          </c:tx>
          <c:spPr>
            <a:solidFill>
              <a:schemeClr val="accent2"/>
            </a:solidFill>
            <a:ln>
              <a:noFill/>
            </a:ln>
            <a:effectLst/>
          </c:spPr>
          <c:invertIfNegative val="0"/>
          <c:cat>
            <c:strRef>
              <c:f>Sheet1!$A$2:$A$5</c:f>
              <c:strCache>
                <c:ptCount val="4"/>
                <c:pt idx="0">
                  <c:v>2017-18</c:v>
                </c:pt>
                <c:pt idx="1">
                  <c:v>2018-19</c:v>
                </c:pt>
                <c:pt idx="2">
                  <c:v>2019-20</c:v>
                </c:pt>
                <c:pt idx="3">
                  <c:v>2020-21</c:v>
                </c:pt>
              </c:strCache>
            </c:strRef>
          </c:cat>
          <c:val>
            <c:numRef>
              <c:f>Sheet1!$B$2:$B$5</c:f>
              <c:numCache>
                <c:formatCode>General</c:formatCode>
                <c:ptCount val="4"/>
                <c:pt idx="0">
                  <c:v>4233</c:v>
                </c:pt>
                <c:pt idx="1">
                  <c:v>4506</c:v>
                </c:pt>
                <c:pt idx="2">
                  <c:v>5014</c:v>
                </c:pt>
                <c:pt idx="3">
                  <c:v>4632</c:v>
                </c:pt>
              </c:numCache>
            </c:numRef>
          </c:val>
          <c:extLst>
            <c:ext xmlns:c16="http://schemas.microsoft.com/office/drawing/2014/chart" uri="{C3380CC4-5D6E-409C-BE32-E72D297353CC}">
              <c16:uniqueId val="{00000000-B2A6-4656-BD96-784E33327DB7}"/>
            </c:ext>
          </c:extLst>
        </c:ser>
        <c:dLbls>
          <c:showLegendKey val="0"/>
          <c:showVal val="0"/>
          <c:showCatName val="0"/>
          <c:showSerName val="0"/>
          <c:showPercent val="0"/>
          <c:showBubbleSize val="0"/>
        </c:dLbls>
        <c:gapWidth val="219"/>
        <c:axId val="180013504"/>
        <c:axId val="180013920"/>
      </c:barChart>
      <c:catAx>
        <c:axId val="1800135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13920"/>
        <c:crosses val="autoZero"/>
        <c:auto val="1"/>
        <c:lblAlgn val="ctr"/>
        <c:lblOffset val="100"/>
        <c:noMultiLvlLbl val="0"/>
      </c:catAx>
      <c:valAx>
        <c:axId val="1800139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13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2019-2020</c:v>
                </c:pt>
              </c:strCache>
            </c:strRef>
          </c:tx>
          <c:spPr>
            <a:solidFill>
              <a:schemeClr val="accent2"/>
            </a:solidFill>
            <a:ln>
              <a:noFill/>
            </a:ln>
            <a:effectLst/>
          </c:spPr>
          <c:invertIfNegative val="0"/>
          <c:dPt>
            <c:idx val="6"/>
            <c:invertIfNegative val="0"/>
            <c:bubble3D val="0"/>
            <c:extLst>
              <c:ext xmlns:c16="http://schemas.microsoft.com/office/drawing/2014/chart" uri="{C3380CC4-5D6E-409C-BE32-E72D297353CC}">
                <c16:uniqueId val="{00000013-8A85-4300-BCBC-8B10D6DDF894}"/>
              </c:ext>
            </c:extLst>
          </c:dPt>
          <c:dPt>
            <c:idx val="7"/>
            <c:invertIfNegative val="0"/>
            <c:bubble3D val="0"/>
            <c:extLst>
              <c:ext xmlns:c16="http://schemas.microsoft.com/office/drawing/2014/chart" uri="{C3380CC4-5D6E-409C-BE32-E72D297353CC}">
                <c16:uniqueId val="{00000014-8A85-4300-BCBC-8B10D6DDF894}"/>
              </c:ext>
            </c:extLst>
          </c:dPt>
          <c:dPt>
            <c:idx val="8"/>
            <c:invertIfNegative val="0"/>
            <c:bubble3D val="0"/>
            <c:extLst>
              <c:ext xmlns:c16="http://schemas.microsoft.com/office/drawing/2014/chart" uri="{C3380CC4-5D6E-409C-BE32-E72D297353CC}">
                <c16:uniqueId val="{00000015-8A85-4300-BCBC-8B10D6DDF894}"/>
              </c:ext>
            </c:extLst>
          </c:dPt>
          <c:dPt>
            <c:idx val="9"/>
            <c:invertIfNegative val="0"/>
            <c:bubble3D val="0"/>
            <c:extLst>
              <c:ext xmlns:c16="http://schemas.microsoft.com/office/drawing/2014/chart" uri="{C3380CC4-5D6E-409C-BE32-E72D297353CC}">
                <c16:uniqueId val="{00000010-8A85-4300-BCBC-8B10D6DDF894}"/>
              </c:ext>
            </c:extLst>
          </c:dPt>
          <c:dPt>
            <c:idx val="10"/>
            <c:invertIfNegative val="0"/>
            <c:bubble3D val="0"/>
            <c:extLst>
              <c:ext xmlns:c16="http://schemas.microsoft.com/office/drawing/2014/chart" uri="{C3380CC4-5D6E-409C-BE32-E72D297353CC}">
                <c16:uniqueId val="{00000011-8A85-4300-BCBC-8B10D6DDF894}"/>
              </c:ext>
            </c:extLst>
          </c:dPt>
          <c:dPt>
            <c:idx val="11"/>
            <c:invertIfNegative val="0"/>
            <c:bubble3D val="0"/>
            <c:extLst>
              <c:ext xmlns:c16="http://schemas.microsoft.com/office/drawing/2014/chart" uri="{C3380CC4-5D6E-409C-BE32-E72D297353CC}">
                <c16:uniqueId val="{00000012-8A85-4300-BCBC-8B10D6DDF894}"/>
              </c:ext>
            </c:extLst>
          </c:dPt>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Sheet1!$B$2:$B$13</c:f>
              <c:numCache>
                <c:formatCode>General</c:formatCode>
                <c:ptCount val="12"/>
                <c:pt idx="0">
                  <c:v>405</c:v>
                </c:pt>
                <c:pt idx="1">
                  <c:v>448</c:v>
                </c:pt>
                <c:pt idx="2">
                  <c:v>414</c:v>
                </c:pt>
                <c:pt idx="3">
                  <c:v>579</c:v>
                </c:pt>
                <c:pt idx="4">
                  <c:v>380</c:v>
                </c:pt>
                <c:pt idx="5">
                  <c:v>470</c:v>
                </c:pt>
                <c:pt idx="6">
                  <c:v>379</c:v>
                </c:pt>
                <c:pt idx="7">
                  <c:v>241</c:v>
                </c:pt>
                <c:pt idx="8">
                  <c:v>213</c:v>
                </c:pt>
                <c:pt idx="9">
                  <c:v>219</c:v>
                </c:pt>
                <c:pt idx="10">
                  <c:v>156</c:v>
                </c:pt>
                <c:pt idx="11">
                  <c:v>110</c:v>
                </c:pt>
              </c:numCache>
            </c:numRef>
          </c:val>
          <c:extLst>
            <c:ext xmlns:c16="http://schemas.microsoft.com/office/drawing/2014/chart" uri="{C3380CC4-5D6E-409C-BE32-E72D297353CC}">
              <c16:uniqueId val="{00000000-D98F-4C88-87BC-713FFDF6C061}"/>
            </c:ext>
          </c:extLst>
        </c:ser>
        <c:dLbls>
          <c:showLegendKey val="0"/>
          <c:showVal val="0"/>
          <c:showCatName val="0"/>
          <c:showSerName val="0"/>
          <c:showPercent val="0"/>
          <c:showBubbleSize val="0"/>
        </c:dLbls>
        <c:gapWidth val="219"/>
        <c:overlap val="-27"/>
        <c:axId val="1429296928"/>
        <c:axId val="1429291936"/>
      </c:barChart>
      <c:catAx>
        <c:axId val="142929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429291936"/>
        <c:crosses val="autoZero"/>
        <c:auto val="1"/>
        <c:lblAlgn val="ctr"/>
        <c:lblOffset val="100"/>
        <c:noMultiLvlLbl val="0"/>
      </c:catAx>
      <c:valAx>
        <c:axId val="14292919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292969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Pashto</c:v>
                </c:pt>
              </c:strCache>
            </c:strRef>
          </c:tx>
          <c:spPr>
            <a:solidFill>
              <a:schemeClr val="accent2"/>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Sheet1!$B$2:$B$13</c:f>
              <c:numCache>
                <c:formatCode>General</c:formatCode>
                <c:ptCount val="12"/>
                <c:pt idx="0">
                  <c:v>142</c:v>
                </c:pt>
                <c:pt idx="1">
                  <c:v>314</c:v>
                </c:pt>
                <c:pt idx="2">
                  <c:v>290</c:v>
                </c:pt>
                <c:pt idx="3">
                  <c:v>405</c:v>
                </c:pt>
                <c:pt idx="4">
                  <c:v>134</c:v>
                </c:pt>
                <c:pt idx="5">
                  <c:v>173</c:v>
                </c:pt>
                <c:pt idx="6">
                  <c:v>140</c:v>
                </c:pt>
                <c:pt idx="7">
                  <c:v>169</c:v>
                </c:pt>
                <c:pt idx="8">
                  <c:v>76</c:v>
                </c:pt>
                <c:pt idx="9">
                  <c:v>76</c:v>
                </c:pt>
                <c:pt idx="10">
                  <c:v>140</c:v>
                </c:pt>
                <c:pt idx="11">
                  <c:v>99</c:v>
                </c:pt>
              </c:numCache>
            </c:numRef>
          </c:val>
          <c:extLst>
            <c:ext xmlns:c16="http://schemas.microsoft.com/office/drawing/2014/chart" uri="{C3380CC4-5D6E-409C-BE32-E72D297353CC}">
              <c16:uniqueId val="{00000000-F86F-4FFF-88DE-4C69C8DA420E}"/>
            </c:ext>
          </c:extLst>
        </c:ser>
        <c:ser>
          <c:idx val="1"/>
          <c:order val="1"/>
          <c:tx>
            <c:strRef>
              <c:f>Sheet1!$C$1</c:f>
              <c:strCache>
                <c:ptCount val="1"/>
                <c:pt idx="0">
                  <c:v>Dari </c:v>
                </c:pt>
              </c:strCache>
            </c:strRef>
          </c:tx>
          <c:spPr>
            <a:solidFill>
              <a:schemeClr val="accent4"/>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Sheet1!$C$2:$C$13</c:f>
              <c:numCache>
                <c:formatCode>General</c:formatCode>
                <c:ptCount val="12"/>
                <c:pt idx="0">
                  <c:v>255</c:v>
                </c:pt>
                <c:pt idx="1">
                  <c:v>122</c:v>
                </c:pt>
                <c:pt idx="2">
                  <c:v>120</c:v>
                </c:pt>
                <c:pt idx="3">
                  <c:v>159</c:v>
                </c:pt>
                <c:pt idx="4">
                  <c:v>239</c:v>
                </c:pt>
                <c:pt idx="5">
                  <c:v>296</c:v>
                </c:pt>
                <c:pt idx="6">
                  <c:v>239</c:v>
                </c:pt>
                <c:pt idx="7">
                  <c:v>70</c:v>
                </c:pt>
                <c:pt idx="8">
                  <c:v>134</c:v>
                </c:pt>
                <c:pt idx="9">
                  <c:v>138</c:v>
                </c:pt>
                <c:pt idx="10">
                  <c:v>11</c:v>
                </c:pt>
                <c:pt idx="11">
                  <c:v>11</c:v>
                </c:pt>
              </c:numCache>
            </c:numRef>
          </c:val>
          <c:extLst>
            <c:ext xmlns:c16="http://schemas.microsoft.com/office/drawing/2014/chart" uri="{C3380CC4-5D6E-409C-BE32-E72D297353CC}">
              <c16:uniqueId val="{00000001-F86F-4FFF-88DE-4C69C8DA420E}"/>
            </c:ext>
          </c:extLst>
        </c:ser>
        <c:ser>
          <c:idx val="2"/>
          <c:order val="2"/>
          <c:tx>
            <c:strRef>
              <c:f>Sheet1!$D$1</c:f>
              <c:strCache>
                <c:ptCount val="1"/>
                <c:pt idx="0">
                  <c:v>Others</c:v>
                </c:pt>
              </c:strCache>
            </c:strRef>
          </c:tx>
          <c:spPr>
            <a:solidFill>
              <a:schemeClr val="accent6"/>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Sheet1!$D$2:$D$13</c:f>
              <c:numCache>
                <c:formatCode>General</c:formatCode>
                <c:ptCount val="12"/>
                <c:pt idx="0">
                  <c:v>8</c:v>
                </c:pt>
                <c:pt idx="1">
                  <c:v>12</c:v>
                </c:pt>
                <c:pt idx="2">
                  <c:v>4</c:v>
                </c:pt>
                <c:pt idx="3">
                  <c:v>15</c:v>
                </c:pt>
                <c:pt idx="4">
                  <c:v>7</c:v>
                </c:pt>
                <c:pt idx="5">
                  <c:v>1</c:v>
                </c:pt>
                <c:pt idx="6">
                  <c:v>0</c:v>
                </c:pt>
                <c:pt idx="7">
                  <c:v>2</c:v>
                </c:pt>
                <c:pt idx="8">
                  <c:v>3</c:v>
                </c:pt>
                <c:pt idx="9">
                  <c:v>5</c:v>
                </c:pt>
                <c:pt idx="10">
                  <c:v>5</c:v>
                </c:pt>
                <c:pt idx="11">
                  <c:v>0</c:v>
                </c:pt>
              </c:numCache>
            </c:numRef>
          </c:val>
          <c:extLst>
            <c:ext xmlns:c16="http://schemas.microsoft.com/office/drawing/2014/chart" uri="{C3380CC4-5D6E-409C-BE32-E72D297353CC}">
              <c16:uniqueId val="{00000002-F86F-4FFF-88DE-4C69C8DA420E}"/>
            </c:ext>
          </c:extLst>
        </c:ser>
        <c:ser>
          <c:idx val="3"/>
          <c:order val="3"/>
          <c:tx>
            <c:strRef>
              <c:f>Sheet1!$E$1</c:f>
              <c:strCache>
                <c:ptCount val="1"/>
                <c:pt idx="0">
                  <c:v>Column1</c:v>
                </c:pt>
              </c:strCache>
            </c:strRef>
          </c:tx>
          <c:spPr>
            <a:solidFill>
              <a:schemeClr val="accent2">
                <a:lumMod val="60000"/>
              </a:schemeClr>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Sheet1!$E$2:$E$13</c:f>
              <c:numCache>
                <c:formatCode>General</c:formatCode>
                <c:ptCount val="12"/>
              </c:numCache>
            </c:numRef>
          </c:val>
          <c:extLst>
            <c:ext xmlns:c16="http://schemas.microsoft.com/office/drawing/2014/chart" uri="{C3380CC4-5D6E-409C-BE32-E72D297353CC}">
              <c16:uniqueId val="{00000004-F86F-4FFF-88DE-4C69C8DA420E}"/>
            </c:ext>
          </c:extLst>
        </c:ser>
        <c:dLbls>
          <c:showLegendKey val="0"/>
          <c:showVal val="0"/>
          <c:showCatName val="0"/>
          <c:showSerName val="0"/>
          <c:showPercent val="0"/>
          <c:showBubbleSize val="0"/>
        </c:dLbls>
        <c:gapWidth val="219"/>
        <c:overlap val="100"/>
        <c:axId val="180054272"/>
        <c:axId val="180054688"/>
      </c:barChart>
      <c:catAx>
        <c:axId val="180054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54688"/>
        <c:crosses val="autoZero"/>
        <c:auto val="1"/>
        <c:lblAlgn val="ctr"/>
        <c:lblOffset val="100"/>
        <c:noMultiLvlLbl val="0"/>
      </c:catAx>
      <c:valAx>
        <c:axId val="1800546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54272"/>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Pass</c:v>
                </c:pt>
              </c:strCache>
            </c:strRef>
          </c:tx>
          <c:spPr>
            <a:solidFill>
              <a:schemeClr val="accent2"/>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Sheet1!$B$2:$B$13</c:f>
              <c:numCache>
                <c:formatCode>0</c:formatCode>
                <c:ptCount val="12"/>
                <c:pt idx="0">
                  <c:v>392.84999999999997</c:v>
                </c:pt>
                <c:pt idx="1">
                  <c:v>430.08</c:v>
                </c:pt>
                <c:pt idx="2">
                  <c:v>393.29999999999995</c:v>
                </c:pt>
                <c:pt idx="3">
                  <c:v>567.41999999999996</c:v>
                </c:pt>
                <c:pt idx="4">
                  <c:v>364.8</c:v>
                </c:pt>
                <c:pt idx="5">
                  <c:v>455.9</c:v>
                </c:pt>
                <c:pt idx="6">
                  <c:v>322.14999999999998</c:v>
                </c:pt>
                <c:pt idx="7">
                  <c:v>200.03</c:v>
                </c:pt>
                <c:pt idx="8">
                  <c:v>185.31</c:v>
                </c:pt>
                <c:pt idx="9">
                  <c:v>168.63</c:v>
                </c:pt>
                <c:pt idx="10">
                  <c:v>109.19999999999999</c:v>
                </c:pt>
                <c:pt idx="11">
                  <c:v>74.800000000000011</c:v>
                </c:pt>
              </c:numCache>
            </c:numRef>
          </c:val>
          <c:extLst>
            <c:ext xmlns:c16="http://schemas.microsoft.com/office/drawing/2014/chart" uri="{C3380CC4-5D6E-409C-BE32-E72D297353CC}">
              <c16:uniqueId val="{00000000-0F9D-43D8-B446-8D489FBF7C84}"/>
            </c:ext>
          </c:extLst>
        </c:ser>
        <c:ser>
          <c:idx val="1"/>
          <c:order val="1"/>
          <c:tx>
            <c:strRef>
              <c:f>Sheet1!$C$1</c:f>
              <c:strCache>
                <c:ptCount val="1"/>
                <c:pt idx="0">
                  <c:v>Fail</c:v>
                </c:pt>
              </c:strCache>
            </c:strRef>
          </c:tx>
          <c:spPr>
            <a:solidFill>
              <a:schemeClr val="accent4"/>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Sheet1!$C$2:$C$13</c:f>
              <c:numCache>
                <c:formatCode>0</c:formatCode>
                <c:ptCount val="12"/>
                <c:pt idx="0">
                  <c:v>0.15000000000003411</c:v>
                </c:pt>
                <c:pt idx="1">
                  <c:v>7.9200000000000159</c:v>
                </c:pt>
                <c:pt idx="2">
                  <c:v>0.70000000000004547</c:v>
                </c:pt>
                <c:pt idx="3">
                  <c:v>3.5800000000000409</c:v>
                </c:pt>
                <c:pt idx="4">
                  <c:v>10.199999999999989</c:v>
                </c:pt>
                <c:pt idx="5">
                  <c:v>4.1000000000000227</c:v>
                </c:pt>
                <c:pt idx="6">
                  <c:v>14.850000000000023</c:v>
                </c:pt>
                <c:pt idx="7">
                  <c:v>5.9699999999999989</c:v>
                </c:pt>
                <c:pt idx="8">
                  <c:v>2.6899999999999977</c:v>
                </c:pt>
                <c:pt idx="9">
                  <c:v>4.3700000000000045</c:v>
                </c:pt>
                <c:pt idx="10">
                  <c:v>1.8000000000000114</c:v>
                </c:pt>
                <c:pt idx="11">
                  <c:v>3.1999999999999886</c:v>
                </c:pt>
              </c:numCache>
            </c:numRef>
          </c:val>
          <c:extLst>
            <c:ext xmlns:c16="http://schemas.microsoft.com/office/drawing/2014/chart" uri="{C3380CC4-5D6E-409C-BE32-E72D297353CC}">
              <c16:uniqueId val="{00000001-0F9D-43D8-B446-8D489FBF7C84}"/>
            </c:ext>
          </c:extLst>
        </c:ser>
        <c:ser>
          <c:idx val="2"/>
          <c:order val="2"/>
          <c:tx>
            <c:strRef>
              <c:f>Sheet1!$D$1</c:f>
              <c:strCache>
                <c:ptCount val="1"/>
                <c:pt idx="0">
                  <c:v>Excluded</c:v>
                </c:pt>
              </c:strCache>
            </c:strRef>
          </c:tx>
          <c:spPr>
            <a:solidFill>
              <a:schemeClr val="accent6"/>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Sheet1!$D$2:$D$13</c:f>
              <c:numCache>
                <c:formatCode>General</c:formatCode>
                <c:ptCount val="12"/>
                <c:pt idx="0">
                  <c:v>12</c:v>
                </c:pt>
                <c:pt idx="1">
                  <c:v>10</c:v>
                </c:pt>
                <c:pt idx="2">
                  <c:v>20</c:v>
                </c:pt>
                <c:pt idx="3">
                  <c:v>8</c:v>
                </c:pt>
                <c:pt idx="4">
                  <c:v>5</c:v>
                </c:pt>
                <c:pt idx="5">
                  <c:v>10</c:v>
                </c:pt>
                <c:pt idx="6">
                  <c:v>42</c:v>
                </c:pt>
                <c:pt idx="7">
                  <c:v>35</c:v>
                </c:pt>
                <c:pt idx="8">
                  <c:v>25</c:v>
                </c:pt>
                <c:pt idx="9">
                  <c:v>46</c:v>
                </c:pt>
                <c:pt idx="10">
                  <c:v>45</c:v>
                </c:pt>
                <c:pt idx="11">
                  <c:v>32</c:v>
                </c:pt>
              </c:numCache>
            </c:numRef>
          </c:val>
          <c:extLst>
            <c:ext xmlns:c16="http://schemas.microsoft.com/office/drawing/2014/chart" uri="{C3380CC4-5D6E-409C-BE32-E72D297353CC}">
              <c16:uniqueId val="{00000002-0F9D-43D8-B446-8D489FBF7C84}"/>
            </c:ext>
          </c:extLst>
        </c:ser>
        <c:dLbls>
          <c:showLegendKey val="0"/>
          <c:showVal val="0"/>
          <c:showCatName val="0"/>
          <c:showSerName val="0"/>
          <c:showPercent val="0"/>
          <c:showBubbleSize val="0"/>
        </c:dLbls>
        <c:gapWidth val="182"/>
        <c:overlap val="100"/>
        <c:axId val="180058016"/>
        <c:axId val="180055104"/>
      </c:barChart>
      <c:catAx>
        <c:axId val="180058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055104"/>
        <c:crosses val="autoZero"/>
        <c:auto val="1"/>
        <c:lblAlgn val="ctr"/>
        <c:lblOffset val="100"/>
        <c:noMultiLvlLbl val="0"/>
      </c:catAx>
      <c:valAx>
        <c:axId val="1800551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0058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Attendance more than 90%</c:v>
                </c:pt>
              </c:strCache>
            </c:strRef>
          </c:tx>
          <c:spPr>
            <a:solidFill>
              <a:schemeClr val="accent2"/>
            </a:solidFill>
            <a:ln>
              <a:noFill/>
            </a:ln>
            <a:effectLst/>
          </c:spPr>
          <c:invertIfNegative val="0"/>
          <c:cat>
            <c:strRef>
              <c:f>Sheet1!$A$2:$A$13</c:f>
              <c:strCache>
                <c:ptCount val="12"/>
                <c:pt idx="0">
                  <c:v>Grade 1</c:v>
                </c:pt>
                <c:pt idx="1">
                  <c:v>Grade 2</c:v>
                </c:pt>
                <c:pt idx="2">
                  <c:v>Grade 3</c:v>
                </c:pt>
                <c:pt idx="3">
                  <c:v>Grade 4</c:v>
                </c:pt>
                <c:pt idx="4">
                  <c:v>Grade 5</c:v>
                </c:pt>
                <c:pt idx="5">
                  <c:v>Grade 6</c:v>
                </c:pt>
                <c:pt idx="6">
                  <c:v>Grade 7</c:v>
                </c:pt>
                <c:pt idx="7">
                  <c:v>Grade 8</c:v>
                </c:pt>
                <c:pt idx="8">
                  <c:v>Grade 9</c:v>
                </c:pt>
                <c:pt idx="9">
                  <c:v>Grade 10</c:v>
                </c:pt>
                <c:pt idx="10">
                  <c:v>Grade 11</c:v>
                </c:pt>
                <c:pt idx="11">
                  <c:v>Grade 12</c:v>
                </c:pt>
              </c:strCache>
            </c:strRef>
          </c:cat>
          <c:val>
            <c:numRef>
              <c:f>Sheet1!$B$2:$B$13</c:f>
              <c:numCache>
                <c:formatCode>0</c:formatCode>
                <c:ptCount val="12"/>
                <c:pt idx="0">
                  <c:v>364.5</c:v>
                </c:pt>
                <c:pt idx="1">
                  <c:v>425.59999999999997</c:v>
                </c:pt>
                <c:pt idx="2">
                  <c:v>385.02000000000004</c:v>
                </c:pt>
                <c:pt idx="3">
                  <c:v>567.41999999999996</c:v>
                </c:pt>
                <c:pt idx="4">
                  <c:v>372.4</c:v>
                </c:pt>
                <c:pt idx="5">
                  <c:v>465.3</c:v>
                </c:pt>
                <c:pt idx="6">
                  <c:v>303.2</c:v>
                </c:pt>
                <c:pt idx="7">
                  <c:v>212.08</c:v>
                </c:pt>
                <c:pt idx="8">
                  <c:v>181.04999999999998</c:v>
                </c:pt>
                <c:pt idx="9">
                  <c:v>166.44</c:v>
                </c:pt>
                <c:pt idx="10">
                  <c:v>121.68</c:v>
                </c:pt>
                <c:pt idx="11">
                  <c:v>77</c:v>
                </c:pt>
              </c:numCache>
            </c:numRef>
          </c:val>
          <c:extLst>
            <c:ext xmlns:c16="http://schemas.microsoft.com/office/drawing/2014/chart" uri="{C3380CC4-5D6E-409C-BE32-E72D297353CC}">
              <c16:uniqueId val="{00000000-2A35-4B95-BDD5-EE4077F43981}"/>
            </c:ext>
          </c:extLst>
        </c:ser>
        <c:dLbls>
          <c:showLegendKey val="0"/>
          <c:showVal val="0"/>
          <c:showCatName val="0"/>
          <c:showSerName val="0"/>
          <c:showPercent val="0"/>
          <c:showBubbleSize val="0"/>
        </c:dLbls>
        <c:gapWidth val="182"/>
        <c:axId val="311075984"/>
        <c:axId val="311068080"/>
      </c:barChart>
      <c:catAx>
        <c:axId val="3110759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1068080"/>
        <c:crosses val="autoZero"/>
        <c:auto val="1"/>
        <c:lblAlgn val="ctr"/>
        <c:lblOffset val="100"/>
        <c:noMultiLvlLbl val="0"/>
      </c:catAx>
      <c:valAx>
        <c:axId val="31106808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110759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C16ECF-B8DE-4BBD-AAC0-043931E1212B}"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6B1568-97CA-4939-A856-D418DFF282C0}" type="slidenum">
              <a:rPr lang="en-US" smtClean="0"/>
              <a:t>‹#›</a:t>
            </a:fld>
            <a:endParaRPr lang="en-US"/>
          </a:p>
        </p:txBody>
      </p:sp>
    </p:spTree>
    <p:extLst>
      <p:ext uri="{BB962C8B-B14F-4D97-AF65-F5344CB8AC3E}">
        <p14:creationId xmlns:p14="http://schemas.microsoft.com/office/powerpoint/2010/main" val="84814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increasing/ decreasing or steady enrollment?</a:t>
            </a:r>
          </a:p>
          <a:p>
            <a:r>
              <a:rPr lang="en-US" dirty="0"/>
              <a:t>Think about- Does this enrollment rate make sense? Are there any services that need to be adjusted for making sense of this enrollment pattern? What other data would make this chart more meaningful?</a:t>
            </a:r>
          </a:p>
        </p:txBody>
      </p:sp>
      <p:sp>
        <p:nvSpPr>
          <p:cNvPr id="4" name="Slide Number Placeholder 3"/>
          <p:cNvSpPr>
            <a:spLocks noGrp="1"/>
          </p:cNvSpPr>
          <p:nvPr>
            <p:ph type="sldNum" sz="quarter" idx="5"/>
          </p:nvPr>
        </p:nvSpPr>
        <p:spPr/>
        <p:txBody>
          <a:bodyPr/>
          <a:lstStyle/>
          <a:p>
            <a:fld id="{3F6B1568-97CA-4939-A856-D418DFF282C0}" type="slidenum">
              <a:rPr lang="en-US" smtClean="0"/>
              <a:t>2</a:t>
            </a:fld>
            <a:endParaRPr lang="en-US"/>
          </a:p>
        </p:txBody>
      </p:sp>
    </p:spTree>
    <p:extLst>
      <p:ext uri="{BB962C8B-B14F-4D97-AF65-F5344CB8AC3E}">
        <p14:creationId xmlns:p14="http://schemas.microsoft.com/office/powerpoint/2010/main" val="2602169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which students are staying most absent? What could be the reason for their low attendance? Who do you need to speak to about this? </a:t>
            </a:r>
          </a:p>
          <a:p>
            <a:r>
              <a:rPr lang="en-US" dirty="0"/>
              <a:t>Think about- Which other kind of distribution for attendance would be useful?</a:t>
            </a:r>
          </a:p>
        </p:txBody>
      </p:sp>
      <p:sp>
        <p:nvSpPr>
          <p:cNvPr id="4" name="Slide Number Placeholder 3"/>
          <p:cNvSpPr>
            <a:spLocks noGrp="1"/>
          </p:cNvSpPr>
          <p:nvPr>
            <p:ph type="sldNum" sz="quarter" idx="5"/>
          </p:nvPr>
        </p:nvSpPr>
        <p:spPr/>
        <p:txBody>
          <a:bodyPr/>
          <a:lstStyle/>
          <a:p>
            <a:fld id="{3F6B1568-97CA-4939-A856-D418DFF282C0}" type="slidenum">
              <a:rPr lang="en-US" smtClean="0"/>
              <a:t>11</a:t>
            </a:fld>
            <a:endParaRPr lang="en-US"/>
          </a:p>
        </p:txBody>
      </p:sp>
    </p:spTree>
    <p:extLst>
      <p:ext uri="{BB962C8B-B14F-4D97-AF65-F5344CB8AC3E}">
        <p14:creationId xmlns:p14="http://schemas.microsoft.com/office/powerpoint/2010/main" val="17215809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Increase/ decrease in the number of </a:t>
            </a:r>
            <a:r>
              <a:rPr lang="en-US" dirty="0" err="1"/>
              <a:t>teachersovertime</a:t>
            </a:r>
            <a:r>
              <a:rPr lang="en-US" dirty="0"/>
              <a:t>. Is it aligned with the student performance over time? </a:t>
            </a:r>
          </a:p>
          <a:p>
            <a:endParaRPr lang="en-US" dirty="0"/>
          </a:p>
        </p:txBody>
      </p:sp>
      <p:sp>
        <p:nvSpPr>
          <p:cNvPr id="4" name="Slide Number Placeholder 3"/>
          <p:cNvSpPr>
            <a:spLocks noGrp="1"/>
          </p:cNvSpPr>
          <p:nvPr>
            <p:ph type="sldNum" sz="quarter" idx="5"/>
          </p:nvPr>
        </p:nvSpPr>
        <p:spPr/>
        <p:txBody>
          <a:bodyPr/>
          <a:lstStyle/>
          <a:p>
            <a:fld id="{3F6B1568-97CA-4939-A856-D418DFF282C0}" type="slidenum">
              <a:rPr lang="en-US" smtClean="0"/>
              <a:t>12</a:t>
            </a:fld>
            <a:endParaRPr lang="en-US"/>
          </a:p>
        </p:txBody>
      </p:sp>
    </p:spTree>
    <p:extLst>
      <p:ext uri="{BB962C8B-B14F-4D97-AF65-F5344CB8AC3E}">
        <p14:creationId xmlns:p14="http://schemas.microsoft.com/office/powerpoint/2010/main" val="100011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are there any vacancies? Do all grades have their teachers?</a:t>
            </a:r>
          </a:p>
          <a:p>
            <a:r>
              <a:rPr lang="en-US" dirty="0"/>
              <a:t>Given the number of students in the school, is the number of teachers appropriate (according to managing classroom/ Afghan policies)?</a:t>
            </a:r>
          </a:p>
        </p:txBody>
      </p:sp>
      <p:sp>
        <p:nvSpPr>
          <p:cNvPr id="4" name="Slide Number Placeholder 3"/>
          <p:cNvSpPr>
            <a:spLocks noGrp="1"/>
          </p:cNvSpPr>
          <p:nvPr>
            <p:ph type="sldNum" sz="quarter" idx="5"/>
          </p:nvPr>
        </p:nvSpPr>
        <p:spPr/>
        <p:txBody>
          <a:bodyPr/>
          <a:lstStyle/>
          <a:p>
            <a:fld id="{3F6B1568-97CA-4939-A856-D418DFF282C0}" type="slidenum">
              <a:rPr lang="en-US" smtClean="0"/>
              <a:t>13</a:t>
            </a:fld>
            <a:endParaRPr lang="en-US"/>
          </a:p>
        </p:txBody>
      </p:sp>
    </p:spTree>
    <p:extLst>
      <p:ext uri="{BB962C8B-B14F-4D97-AF65-F5344CB8AC3E}">
        <p14:creationId xmlns:p14="http://schemas.microsoft.com/office/powerpoint/2010/main" val="4234511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Overall student learning gains/ losses. Which student groups have the highest and lowest %ages of students who are proficient?</a:t>
            </a:r>
          </a:p>
          <a:p>
            <a:r>
              <a:rPr lang="en-US" dirty="0"/>
              <a:t>Think about- Which other services can be provided for student groups that are not scoring well? Do teachers need more training? </a:t>
            </a:r>
          </a:p>
        </p:txBody>
      </p:sp>
      <p:sp>
        <p:nvSpPr>
          <p:cNvPr id="4" name="Slide Number Placeholder 3"/>
          <p:cNvSpPr>
            <a:spLocks noGrp="1"/>
          </p:cNvSpPr>
          <p:nvPr>
            <p:ph type="sldNum" sz="quarter" idx="5"/>
          </p:nvPr>
        </p:nvSpPr>
        <p:spPr/>
        <p:txBody>
          <a:bodyPr/>
          <a:lstStyle/>
          <a:p>
            <a:fld id="{3F6B1568-97CA-4939-A856-D418DFF282C0}" type="slidenum">
              <a:rPr lang="en-US" smtClean="0"/>
              <a:t>14</a:t>
            </a:fld>
            <a:endParaRPr lang="en-US"/>
          </a:p>
        </p:txBody>
      </p:sp>
    </p:spTree>
    <p:extLst>
      <p:ext uri="{BB962C8B-B14F-4D97-AF65-F5344CB8AC3E}">
        <p14:creationId xmlns:p14="http://schemas.microsoft.com/office/powerpoint/2010/main" val="633510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Overall student learning gains/ losses. Which student groups have the highest and lowest %ages of students who are proficient?</a:t>
            </a:r>
          </a:p>
          <a:p>
            <a:r>
              <a:rPr lang="en-US" dirty="0"/>
              <a:t>Think about- Which other services can be provided for student groups that are not scoring well? Do teachers need more training? </a:t>
            </a:r>
          </a:p>
        </p:txBody>
      </p:sp>
      <p:sp>
        <p:nvSpPr>
          <p:cNvPr id="4" name="Slide Number Placeholder 3"/>
          <p:cNvSpPr>
            <a:spLocks noGrp="1"/>
          </p:cNvSpPr>
          <p:nvPr>
            <p:ph type="sldNum" sz="quarter" idx="5"/>
          </p:nvPr>
        </p:nvSpPr>
        <p:spPr/>
        <p:txBody>
          <a:bodyPr/>
          <a:lstStyle/>
          <a:p>
            <a:fld id="{3F6B1568-97CA-4939-A856-D418DFF282C0}" type="slidenum">
              <a:rPr lang="en-US" smtClean="0"/>
              <a:t>15</a:t>
            </a:fld>
            <a:endParaRPr lang="en-US"/>
          </a:p>
        </p:txBody>
      </p:sp>
    </p:spTree>
    <p:extLst>
      <p:ext uri="{BB962C8B-B14F-4D97-AF65-F5344CB8AC3E}">
        <p14:creationId xmlns:p14="http://schemas.microsoft.com/office/powerpoint/2010/main" val="9358272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Overall student learning gains/ losses. Which student groups have the highest and lowest %ages of students who are proficient?</a:t>
            </a:r>
          </a:p>
          <a:p>
            <a:r>
              <a:rPr lang="en-US" dirty="0"/>
              <a:t>Think about- Which other services can be provided for student groups that are not scoring well? Do teachers need more training? </a:t>
            </a:r>
          </a:p>
        </p:txBody>
      </p:sp>
      <p:sp>
        <p:nvSpPr>
          <p:cNvPr id="4" name="Slide Number Placeholder 3"/>
          <p:cNvSpPr>
            <a:spLocks noGrp="1"/>
          </p:cNvSpPr>
          <p:nvPr>
            <p:ph type="sldNum" sz="quarter" idx="5"/>
          </p:nvPr>
        </p:nvSpPr>
        <p:spPr/>
        <p:txBody>
          <a:bodyPr/>
          <a:lstStyle/>
          <a:p>
            <a:fld id="{3F6B1568-97CA-4939-A856-D418DFF282C0}" type="slidenum">
              <a:rPr lang="en-US" smtClean="0"/>
              <a:t>16</a:t>
            </a:fld>
            <a:endParaRPr lang="en-US"/>
          </a:p>
        </p:txBody>
      </p:sp>
    </p:spTree>
    <p:extLst>
      <p:ext uri="{BB962C8B-B14F-4D97-AF65-F5344CB8AC3E}">
        <p14:creationId xmlns:p14="http://schemas.microsoft.com/office/powerpoint/2010/main" val="1725309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Overall student learning gains/ losses. Which student groups have the highest and lowest %ages of students who are proficient?</a:t>
            </a:r>
          </a:p>
          <a:p>
            <a:r>
              <a:rPr lang="en-US" dirty="0"/>
              <a:t>Think about- Which other services can be provided for student groups that are not scoring well? Do teachers need more training? </a:t>
            </a:r>
          </a:p>
        </p:txBody>
      </p:sp>
      <p:sp>
        <p:nvSpPr>
          <p:cNvPr id="4" name="Slide Number Placeholder 3"/>
          <p:cNvSpPr>
            <a:spLocks noGrp="1"/>
          </p:cNvSpPr>
          <p:nvPr>
            <p:ph type="sldNum" sz="quarter" idx="5"/>
          </p:nvPr>
        </p:nvSpPr>
        <p:spPr/>
        <p:txBody>
          <a:bodyPr/>
          <a:lstStyle/>
          <a:p>
            <a:fld id="{3F6B1568-97CA-4939-A856-D418DFF282C0}" type="slidenum">
              <a:rPr lang="en-US" smtClean="0"/>
              <a:t>17</a:t>
            </a:fld>
            <a:endParaRPr lang="en-US"/>
          </a:p>
        </p:txBody>
      </p:sp>
    </p:spTree>
    <p:extLst>
      <p:ext uri="{BB962C8B-B14F-4D97-AF65-F5344CB8AC3E}">
        <p14:creationId xmlns:p14="http://schemas.microsoft.com/office/powerpoint/2010/main" val="1034195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Items which students are in agreement or disagreement? </a:t>
            </a:r>
          </a:p>
          <a:p>
            <a:r>
              <a:rPr lang="en-US" dirty="0"/>
              <a:t>Think about- where can the school/ supervisor provide leadership with respect to the school?</a:t>
            </a:r>
          </a:p>
        </p:txBody>
      </p:sp>
      <p:sp>
        <p:nvSpPr>
          <p:cNvPr id="4" name="Slide Number Placeholder 3"/>
          <p:cNvSpPr>
            <a:spLocks noGrp="1"/>
          </p:cNvSpPr>
          <p:nvPr>
            <p:ph type="sldNum" sz="quarter" idx="5"/>
          </p:nvPr>
        </p:nvSpPr>
        <p:spPr/>
        <p:txBody>
          <a:bodyPr/>
          <a:lstStyle/>
          <a:p>
            <a:fld id="{3F6B1568-97CA-4939-A856-D418DFF282C0}" type="slidenum">
              <a:rPr lang="en-US" smtClean="0"/>
              <a:t>18</a:t>
            </a:fld>
            <a:endParaRPr lang="en-US"/>
          </a:p>
        </p:txBody>
      </p:sp>
    </p:spTree>
    <p:extLst>
      <p:ext uri="{BB962C8B-B14F-4D97-AF65-F5344CB8AC3E}">
        <p14:creationId xmlns:p14="http://schemas.microsoft.com/office/powerpoint/2010/main" val="21032096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 to think about- What is missing in this data table? A: Gender distribution for year 2020. </a:t>
            </a:r>
          </a:p>
        </p:txBody>
      </p:sp>
      <p:sp>
        <p:nvSpPr>
          <p:cNvPr id="4" name="Slide Number Placeholder 3"/>
          <p:cNvSpPr>
            <a:spLocks noGrp="1"/>
          </p:cNvSpPr>
          <p:nvPr>
            <p:ph type="sldNum" sz="quarter" idx="5"/>
          </p:nvPr>
        </p:nvSpPr>
        <p:spPr/>
        <p:txBody>
          <a:bodyPr/>
          <a:lstStyle/>
          <a:p>
            <a:fld id="{3F6B1568-97CA-4939-A856-D418DFF282C0}" type="slidenum">
              <a:rPr lang="en-US" smtClean="0"/>
              <a:t>19</a:t>
            </a:fld>
            <a:endParaRPr lang="en-US"/>
          </a:p>
        </p:txBody>
      </p:sp>
    </p:spTree>
    <p:extLst>
      <p:ext uri="{BB962C8B-B14F-4D97-AF65-F5344CB8AC3E}">
        <p14:creationId xmlns:p14="http://schemas.microsoft.com/office/powerpoint/2010/main" val="3485516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changes in student enrollment according to gender and changes in diversity?</a:t>
            </a:r>
          </a:p>
          <a:p>
            <a:r>
              <a:rPr lang="en-US" dirty="0"/>
              <a:t>Think about- Is this change expects? Is anything unusual?</a:t>
            </a:r>
          </a:p>
          <a:p>
            <a:r>
              <a:rPr lang="en-US" dirty="0"/>
              <a:t>Does the staff have the trainings to meet the needs of a gender diverse student population?</a:t>
            </a:r>
          </a:p>
        </p:txBody>
      </p:sp>
      <p:sp>
        <p:nvSpPr>
          <p:cNvPr id="4" name="Slide Number Placeholder 3"/>
          <p:cNvSpPr>
            <a:spLocks noGrp="1"/>
          </p:cNvSpPr>
          <p:nvPr>
            <p:ph type="sldNum" sz="quarter" idx="5"/>
          </p:nvPr>
        </p:nvSpPr>
        <p:spPr/>
        <p:txBody>
          <a:bodyPr/>
          <a:lstStyle/>
          <a:p>
            <a:fld id="{3F6B1568-97CA-4939-A856-D418DFF282C0}" type="slidenum">
              <a:rPr lang="en-US" smtClean="0"/>
              <a:t>3</a:t>
            </a:fld>
            <a:endParaRPr lang="en-US"/>
          </a:p>
        </p:txBody>
      </p:sp>
    </p:spTree>
    <p:extLst>
      <p:ext uri="{BB962C8B-B14F-4D97-AF65-F5344CB8AC3E}">
        <p14:creationId xmlns:p14="http://schemas.microsoft.com/office/powerpoint/2010/main" val="3986476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changes in the number of students enrolled over the years in the district according to languages. </a:t>
            </a:r>
          </a:p>
          <a:p>
            <a:r>
              <a:rPr lang="en-US" dirty="0"/>
              <a:t>Think about- why are the changes in student population happening? Is it true across al the districts? </a:t>
            </a:r>
          </a:p>
        </p:txBody>
      </p:sp>
      <p:sp>
        <p:nvSpPr>
          <p:cNvPr id="4" name="Slide Number Placeholder 3"/>
          <p:cNvSpPr>
            <a:spLocks noGrp="1"/>
          </p:cNvSpPr>
          <p:nvPr>
            <p:ph type="sldNum" sz="quarter" idx="5"/>
          </p:nvPr>
        </p:nvSpPr>
        <p:spPr/>
        <p:txBody>
          <a:bodyPr/>
          <a:lstStyle/>
          <a:p>
            <a:fld id="{3F6B1568-97CA-4939-A856-D418DFF282C0}" type="slidenum">
              <a:rPr lang="en-US" smtClean="0"/>
              <a:t>4</a:t>
            </a:fld>
            <a:endParaRPr lang="en-US"/>
          </a:p>
        </p:txBody>
      </p:sp>
    </p:spTree>
    <p:extLst>
      <p:ext uri="{BB962C8B-B14F-4D97-AF65-F5344CB8AC3E}">
        <p14:creationId xmlns:p14="http://schemas.microsoft.com/office/powerpoint/2010/main" val="4214257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changes in the number of students enrolled over the years in the district according to languages. </a:t>
            </a:r>
          </a:p>
          <a:p>
            <a:r>
              <a:rPr lang="en-US" dirty="0"/>
              <a:t>Think about- why are the changes in student population happening? Is it true across al the districts? </a:t>
            </a:r>
          </a:p>
        </p:txBody>
      </p:sp>
      <p:sp>
        <p:nvSpPr>
          <p:cNvPr id="4" name="Slide Number Placeholder 3"/>
          <p:cNvSpPr>
            <a:spLocks noGrp="1"/>
          </p:cNvSpPr>
          <p:nvPr>
            <p:ph type="sldNum" sz="quarter" idx="5"/>
          </p:nvPr>
        </p:nvSpPr>
        <p:spPr/>
        <p:txBody>
          <a:bodyPr/>
          <a:lstStyle/>
          <a:p>
            <a:fld id="{3F6B1568-97CA-4939-A856-D418DFF282C0}" type="slidenum">
              <a:rPr lang="en-US" smtClean="0"/>
              <a:t>5</a:t>
            </a:fld>
            <a:endParaRPr lang="en-US"/>
          </a:p>
        </p:txBody>
      </p:sp>
    </p:spTree>
    <p:extLst>
      <p:ext uri="{BB962C8B-B14F-4D97-AF65-F5344CB8AC3E}">
        <p14:creationId xmlns:p14="http://schemas.microsoft.com/office/powerpoint/2010/main" val="478321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changes in the student enrollment rate?</a:t>
            </a:r>
          </a:p>
          <a:p>
            <a:r>
              <a:rPr lang="en-US" dirty="0"/>
              <a:t>Think about:  What more data would you need to make sense of this?</a:t>
            </a:r>
          </a:p>
        </p:txBody>
      </p:sp>
      <p:sp>
        <p:nvSpPr>
          <p:cNvPr id="4" name="Slide Number Placeholder 3"/>
          <p:cNvSpPr>
            <a:spLocks noGrp="1"/>
          </p:cNvSpPr>
          <p:nvPr>
            <p:ph type="sldNum" sz="quarter" idx="5"/>
          </p:nvPr>
        </p:nvSpPr>
        <p:spPr/>
        <p:txBody>
          <a:bodyPr/>
          <a:lstStyle/>
          <a:p>
            <a:fld id="{3F6B1568-97CA-4939-A856-D418DFF282C0}" type="slidenum">
              <a:rPr lang="en-US" smtClean="0"/>
              <a:t>6</a:t>
            </a:fld>
            <a:endParaRPr lang="en-US"/>
          </a:p>
        </p:txBody>
      </p:sp>
    </p:spTree>
    <p:extLst>
      <p:ext uri="{BB962C8B-B14F-4D97-AF65-F5344CB8AC3E}">
        <p14:creationId xmlns:p14="http://schemas.microsoft.com/office/powerpoint/2010/main" val="723479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distribution of students across the grades?</a:t>
            </a:r>
          </a:p>
          <a:p>
            <a:r>
              <a:rPr lang="en-US" dirty="0"/>
              <a:t>Think about- what reasons can explain the above distribution of students?</a:t>
            </a:r>
          </a:p>
        </p:txBody>
      </p:sp>
      <p:sp>
        <p:nvSpPr>
          <p:cNvPr id="4" name="Slide Number Placeholder 3"/>
          <p:cNvSpPr>
            <a:spLocks noGrp="1"/>
          </p:cNvSpPr>
          <p:nvPr>
            <p:ph type="sldNum" sz="quarter" idx="5"/>
          </p:nvPr>
        </p:nvSpPr>
        <p:spPr/>
        <p:txBody>
          <a:bodyPr/>
          <a:lstStyle/>
          <a:p>
            <a:fld id="{3F6B1568-97CA-4939-A856-D418DFF282C0}" type="slidenum">
              <a:rPr lang="en-US" smtClean="0"/>
              <a:t>7</a:t>
            </a:fld>
            <a:endParaRPr lang="en-US"/>
          </a:p>
        </p:txBody>
      </p:sp>
    </p:spTree>
    <p:extLst>
      <p:ext uri="{BB962C8B-B14F-4D97-AF65-F5344CB8AC3E}">
        <p14:creationId xmlns:p14="http://schemas.microsoft.com/office/powerpoint/2010/main" val="946634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proportional representation in students according to languages spoken? </a:t>
            </a:r>
          </a:p>
          <a:p>
            <a:r>
              <a:rPr lang="en-US" dirty="0"/>
              <a:t>Think about- are there enough teachers and support staff to meet the needs of students from all languages?</a:t>
            </a:r>
          </a:p>
        </p:txBody>
      </p:sp>
      <p:sp>
        <p:nvSpPr>
          <p:cNvPr id="4" name="Slide Number Placeholder 3"/>
          <p:cNvSpPr>
            <a:spLocks noGrp="1"/>
          </p:cNvSpPr>
          <p:nvPr>
            <p:ph type="sldNum" sz="quarter" idx="5"/>
          </p:nvPr>
        </p:nvSpPr>
        <p:spPr/>
        <p:txBody>
          <a:bodyPr/>
          <a:lstStyle/>
          <a:p>
            <a:fld id="{3F6B1568-97CA-4939-A856-D418DFF282C0}" type="slidenum">
              <a:rPr lang="en-US" smtClean="0"/>
              <a:t>8</a:t>
            </a:fld>
            <a:endParaRPr lang="en-US"/>
          </a:p>
        </p:txBody>
      </p:sp>
    </p:spTree>
    <p:extLst>
      <p:ext uri="{BB962C8B-B14F-4D97-AF65-F5344CB8AC3E}">
        <p14:creationId xmlns:p14="http://schemas.microsoft.com/office/powerpoint/2010/main" val="2909517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increase/ decrease in student enrollment over time? By gender? What can explain the changes in student enrollment?</a:t>
            </a:r>
          </a:p>
          <a:p>
            <a:r>
              <a:rPr lang="en-US" dirty="0"/>
              <a:t>Think about- Which areas do new incoming students belong to? Which areas do drop out students belong to?</a:t>
            </a:r>
          </a:p>
        </p:txBody>
      </p:sp>
      <p:sp>
        <p:nvSpPr>
          <p:cNvPr id="4" name="Slide Number Placeholder 3"/>
          <p:cNvSpPr>
            <a:spLocks noGrp="1"/>
          </p:cNvSpPr>
          <p:nvPr>
            <p:ph type="sldNum" sz="quarter" idx="5"/>
          </p:nvPr>
        </p:nvSpPr>
        <p:spPr/>
        <p:txBody>
          <a:bodyPr/>
          <a:lstStyle/>
          <a:p>
            <a:fld id="{3F6B1568-97CA-4939-A856-D418DFF282C0}" type="slidenum">
              <a:rPr lang="en-US" smtClean="0"/>
              <a:t>9</a:t>
            </a:fld>
            <a:endParaRPr lang="en-US"/>
          </a:p>
        </p:txBody>
      </p:sp>
    </p:spTree>
    <p:extLst>
      <p:ext uri="{BB962C8B-B14F-4D97-AF65-F5344CB8AC3E}">
        <p14:creationId xmlns:p14="http://schemas.microsoft.com/office/powerpoint/2010/main" val="3475139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 for- which grades are passing most students? Which </a:t>
            </a:r>
            <a:r>
              <a:rPr lang="en-US" dirty="0" err="1"/>
              <a:t>sgrades</a:t>
            </a:r>
            <a:r>
              <a:rPr lang="en-US" dirty="0"/>
              <a:t> are failing most students? What could be reasons for students to be excluded? </a:t>
            </a:r>
          </a:p>
          <a:p>
            <a:r>
              <a:rPr lang="en-US" dirty="0"/>
              <a:t>Think about- What is going on in high failure classes? Are there lessons/ strategies to be shared amongst other schools with similar data? What do teachers/ principal think about improvement?</a:t>
            </a:r>
          </a:p>
        </p:txBody>
      </p:sp>
      <p:sp>
        <p:nvSpPr>
          <p:cNvPr id="4" name="Slide Number Placeholder 3"/>
          <p:cNvSpPr>
            <a:spLocks noGrp="1"/>
          </p:cNvSpPr>
          <p:nvPr>
            <p:ph type="sldNum" sz="quarter" idx="5"/>
          </p:nvPr>
        </p:nvSpPr>
        <p:spPr/>
        <p:txBody>
          <a:bodyPr/>
          <a:lstStyle/>
          <a:p>
            <a:fld id="{3F6B1568-97CA-4939-A856-D418DFF282C0}" type="slidenum">
              <a:rPr lang="en-US" smtClean="0"/>
              <a:t>10</a:t>
            </a:fld>
            <a:endParaRPr lang="en-US"/>
          </a:p>
        </p:txBody>
      </p:sp>
    </p:spTree>
    <p:extLst>
      <p:ext uri="{BB962C8B-B14F-4D97-AF65-F5344CB8AC3E}">
        <p14:creationId xmlns:p14="http://schemas.microsoft.com/office/powerpoint/2010/main" val="4167166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573A2-FD42-4BBD-99E1-A6ED565FEF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8FA9D8-4DD9-407E-84B1-4A638AB8FF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E7C172-F430-4C6A-B380-89199681298D}"/>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5" name="Footer Placeholder 4">
            <a:extLst>
              <a:ext uri="{FF2B5EF4-FFF2-40B4-BE49-F238E27FC236}">
                <a16:creationId xmlns:a16="http://schemas.microsoft.com/office/drawing/2014/main" id="{7BD3B482-37AB-4F05-AB62-C90C91C8A6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DCD9C-D901-49F3-B5F4-12DB37DDD860}"/>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1584860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BBCA1-03E8-4A5A-857F-53347EE951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7B416B2-1DD1-4DFF-A427-870BE66E7E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1E3ABB-C80F-4D02-857D-473CF8338C48}"/>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5" name="Footer Placeholder 4">
            <a:extLst>
              <a:ext uri="{FF2B5EF4-FFF2-40B4-BE49-F238E27FC236}">
                <a16:creationId xmlns:a16="http://schemas.microsoft.com/office/drawing/2014/main" id="{458C372F-FD6E-430F-956F-565805F214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4030D7-05ED-487E-B5C5-B89E3A209FE3}"/>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26429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054766-A7D3-4A44-BAE6-76DF7BEDF4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06F4B8-6E15-4173-BA5A-95908F06C4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319C9C-8EFC-4F9E-9F14-F2079F4FEDB7}"/>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5" name="Footer Placeholder 4">
            <a:extLst>
              <a:ext uri="{FF2B5EF4-FFF2-40B4-BE49-F238E27FC236}">
                <a16:creationId xmlns:a16="http://schemas.microsoft.com/office/drawing/2014/main" id="{0B7D017F-64C2-4735-8B91-370BB86F8A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9B88AF-C393-41FC-AD04-7DE655D2297A}"/>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350039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D45D2-1599-4DA4-AAB7-BB1527B6EE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90C042-A2FC-4742-85A0-A210F837F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99C8A2-99C5-495F-801A-6863FBCED34F}"/>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5" name="Footer Placeholder 4">
            <a:extLst>
              <a:ext uri="{FF2B5EF4-FFF2-40B4-BE49-F238E27FC236}">
                <a16:creationId xmlns:a16="http://schemas.microsoft.com/office/drawing/2014/main" id="{4EC614E3-3683-456B-955D-CD5EAC9F03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89EAC1-7792-4DD5-A99A-61B89094CDF8}"/>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4193581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63686-D9D4-4575-80E4-248C345B58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C20967-259A-44EE-B138-5FDB420B9C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E3B2BD-47CC-46DA-9B71-7CCDE791AA49}"/>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5" name="Footer Placeholder 4">
            <a:extLst>
              <a:ext uri="{FF2B5EF4-FFF2-40B4-BE49-F238E27FC236}">
                <a16:creationId xmlns:a16="http://schemas.microsoft.com/office/drawing/2014/main" id="{9E23955C-0DBB-4F45-9CE3-22EF2A9B1C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6C6B5-07B3-4C01-A887-D0D7D2AACB4B}"/>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2478098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B0674-BDF8-4C0E-BC37-14DE8A90DB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BFCD5A-7165-4239-8550-D5AD884426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502B08-18D4-4C7E-933D-E77037E8AE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21D2F2-C469-499C-92D2-3A059A0223F9}"/>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6" name="Footer Placeholder 5">
            <a:extLst>
              <a:ext uri="{FF2B5EF4-FFF2-40B4-BE49-F238E27FC236}">
                <a16:creationId xmlns:a16="http://schemas.microsoft.com/office/drawing/2014/main" id="{3730CDFB-024E-46E4-A1C9-4934A7AC5F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B2D758-5C3F-452D-80E5-273EEDE964B6}"/>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722147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37FCC-FD02-4B06-8325-80302E038F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620968-4F2A-48A9-AED0-4460BD79EE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D8E165-9965-43A0-AEA5-3E878E2831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F9EE08-CA84-423E-A7FA-1A9034BA9B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C51053-546C-4FF2-B59D-E35AE9C97C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D3B2B2-A66A-4460-A8B0-6BED9EB1A229}"/>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8" name="Footer Placeholder 7">
            <a:extLst>
              <a:ext uri="{FF2B5EF4-FFF2-40B4-BE49-F238E27FC236}">
                <a16:creationId xmlns:a16="http://schemas.microsoft.com/office/drawing/2014/main" id="{75D1B843-36D9-4989-A8F3-DBDFAD6256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29976B-06D9-4D69-A2AE-E75CE003A0E3}"/>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3384462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7848F-37B9-424D-84F4-3A0D56FEEF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3434DC-A14D-4F9D-9273-A7F60D429EAB}"/>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4" name="Footer Placeholder 3">
            <a:extLst>
              <a:ext uri="{FF2B5EF4-FFF2-40B4-BE49-F238E27FC236}">
                <a16:creationId xmlns:a16="http://schemas.microsoft.com/office/drawing/2014/main" id="{A5E309C9-57D7-4B58-BE1F-CEDC9782AB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9BE29B-8821-453A-88F3-A309A5E2487E}"/>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170637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9361BC-5AC6-4674-ACE0-FF81F85B8A1E}"/>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3" name="Footer Placeholder 2">
            <a:extLst>
              <a:ext uri="{FF2B5EF4-FFF2-40B4-BE49-F238E27FC236}">
                <a16:creationId xmlns:a16="http://schemas.microsoft.com/office/drawing/2014/main" id="{86A25456-F96B-44FC-8AA3-0892F3D611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8D7EBE-3772-40D4-842B-E03264240FC0}"/>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3538126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6B324-CB63-48F1-AFAF-419BC0E233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5E47A7-3AAC-4129-8A37-C4FE5DDA35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F83244-24E7-409A-BFE5-1747D26D2E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1BEA35-F751-4F56-8AA8-D76730EE6591}"/>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6" name="Footer Placeholder 5">
            <a:extLst>
              <a:ext uri="{FF2B5EF4-FFF2-40B4-BE49-F238E27FC236}">
                <a16:creationId xmlns:a16="http://schemas.microsoft.com/office/drawing/2014/main" id="{75CBCA29-5F45-432B-A8A4-68CB5167A6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8F79D8-4974-4FA9-9C07-DF893FD40DDD}"/>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3761801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80B4B-CC01-4FE9-8C3F-3F9C9A8B49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2547B4-F54D-4404-AFB7-B11FDE6C0E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4BD271-5894-4EB6-8A33-0C83CAEBAB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C840A3-39E9-4631-8A03-ABB9A4647FC6}"/>
              </a:ext>
            </a:extLst>
          </p:cNvPr>
          <p:cNvSpPr>
            <a:spLocks noGrp="1"/>
          </p:cNvSpPr>
          <p:nvPr>
            <p:ph type="dt" sz="half" idx="10"/>
          </p:nvPr>
        </p:nvSpPr>
        <p:spPr/>
        <p:txBody>
          <a:bodyPr/>
          <a:lstStyle/>
          <a:p>
            <a:fld id="{43C471F7-95CE-445B-A34D-4DA77FF47FA8}" type="datetimeFigureOut">
              <a:rPr lang="en-US" smtClean="0"/>
              <a:t>6/11/2021</a:t>
            </a:fld>
            <a:endParaRPr lang="en-US"/>
          </a:p>
        </p:txBody>
      </p:sp>
      <p:sp>
        <p:nvSpPr>
          <p:cNvPr id="6" name="Footer Placeholder 5">
            <a:extLst>
              <a:ext uri="{FF2B5EF4-FFF2-40B4-BE49-F238E27FC236}">
                <a16:creationId xmlns:a16="http://schemas.microsoft.com/office/drawing/2014/main" id="{9B1C10C4-9DB0-4A2F-B3DC-4ECB67A246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E53C7D-C98C-48C5-B421-137B60BD0A7A}"/>
              </a:ext>
            </a:extLst>
          </p:cNvPr>
          <p:cNvSpPr>
            <a:spLocks noGrp="1"/>
          </p:cNvSpPr>
          <p:nvPr>
            <p:ph type="sldNum" sz="quarter" idx="12"/>
          </p:nvPr>
        </p:nvSpPr>
        <p:spPr/>
        <p:txBody>
          <a:bodyPr/>
          <a:lstStyle/>
          <a:p>
            <a:fld id="{5CB45A87-3AF4-4A71-9DA3-2851263CE292}" type="slidenum">
              <a:rPr lang="en-US" smtClean="0"/>
              <a:t>‹#›</a:t>
            </a:fld>
            <a:endParaRPr lang="en-US"/>
          </a:p>
        </p:txBody>
      </p:sp>
    </p:spTree>
    <p:extLst>
      <p:ext uri="{BB962C8B-B14F-4D97-AF65-F5344CB8AC3E}">
        <p14:creationId xmlns:p14="http://schemas.microsoft.com/office/powerpoint/2010/main" val="1058668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60A6927-C377-4E94-8128-57DCA210B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FFAE05-3458-498B-8F4E-BF005426CD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AAF544-D93F-449F-B33F-057A5FE8E5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C471F7-95CE-445B-A34D-4DA77FF47FA8}" type="datetimeFigureOut">
              <a:rPr lang="en-US" smtClean="0"/>
              <a:t>6/11/2021</a:t>
            </a:fld>
            <a:endParaRPr lang="en-US"/>
          </a:p>
        </p:txBody>
      </p:sp>
      <p:sp>
        <p:nvSpPr>
          <p:cNvPr id="5" name="Footer Placeholder 4">
            <a:extLst>
              <a:ext uri="{FF2B5EF4-FFF2-40B4-BE49-F238E27FC236}">
                <a16:creationId xmlns:a16="http://schemas.microsoft.com/office/drawing/2014/main" id="{2B33879E-8565-4839-A639-EEA47DEBB7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B5E86E-F939-4BBB-84DD-20B134685E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B45A87-3AF4-4A71-9DA3-2851263CE292}" type="slidenum">
              <a:rPr lang="en-US" smtClean="0"/>
              <a:t>‹#›</a:t>
            </a:fld>
            <a:endParaRPr lang="en-US"/>
          </a:p>
        </p:txBody>
      </p:sp>
    </p:spTree>
    <p:extLst>
      <p:ext uri="{BB962C8B-B14F-4D97-AF65-F5344CB8AC3E}">
        <p14:creationId xmlns:p14="http://schemas.microsoft.com/office/powerpoint/2010/main" val="2170015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7"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3"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4"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5"/>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sp>
        <p:nvSpPr>
          <p:cNvPr id="17" name="Title 16">
            <a:extLst>
              <a:ext uri="{FF2B5EF4-FFF2-40B4-BE49-F238E27FC236}">
                <a16:creationId xmlns:a16="http://schemas.microsoft.com/office/drawing/2014/main" id="{1F259D4B-D517-419C-9A2B-DFBE9908F66D}"/>
              </a:ext>
            </a:extLst>
          </p:cNvPr>
          <p:cNvSpPr>
            <a:spLocks noGrp="1"/>
          </p:cNvSpPr>
          <p:nvPr>
            <p:ph type="title"/>
          </p:nvPr>
        </p:nvSpPr>
        <p:spPr>
          <a:xfrm>
            <a:off x="880977" y="1187606"/>
            <a:ext cx="10515600" cy="1325563"/>
          </a:xfrm>
        </p:spPr>
        <p:txBody>
          <a:bodyPr/>
          <a:lstStyle/>
          <a:p>
            <a:r>
              <a:rPr lang="en-US" dirty="0"/>
              <a:t>Sample School Data Profile</a:t>
            </a:r>
          </a:p>
        </p:txBody>
      </p:sp>
    </p:spTree>
    <p:extLst>
      <p:ext uri="{BB962C8B-B14F-4D97-AF65-F5344CB8AC3E}">
        <p14:creationId xmlns:p14="http://schemas.microsoft.com/office/powerpoint/2010/main" val="857408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3701449" y="1635203"/>
            <a:ext cx="4570996" cy="369332"/>
          </a:xfrm>
          <a:prstGeom prst="rect">
            <a:avLst/>
          </a:prstGeom>
          <a:noFill/>
        </p:spPr>
        <p:txBody>
          <a:bodyPr wrap="square">
            <a:spAutoFit/>
          </a:bodyPr>
          <a:lstStyle/>
          <a:p>
            <a:r>
              <a:rPr lang="en-US" dirty="0">
                <a:solidFill>
                  <a:srgbClr val="000000"/>
                </a:solidFill>
                <a:latin typeface="Calibri" panose="020F0502020204030204" pitchFamily="34" charset="0"/>
              </a:rPr>
              <a:t>Student retention (Pass/ Fail) by grade in 2020</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3" name="Table 2">
            <a:extLst>
              <a:ext uri="{FF2B5EF4-FFF2-40B4-BE49-F238E27FC236}">
                <a16:creationId xmlns:a16="http://schemas.microsoft.com/office/drawing/2014/main" id="{44E560D5-386D-4F77-AC9D-80DAB60C4270}"/>
              </a:ext>
            </a:extLst>
          </p:cNvPr>
          <p:cNvGraphicFramePr>
            <a:graphicFrameLocks noGrp="1"/>
          </p:cNvGraphicFramePr>
          <p:nvPr>
            <p:extLst>
              <p:ext uri="{D42A27DB-BD31-4B8C-83A1-F6EECF244321}">
                <p14:modId xmlns:p14="http://schemas.microsoft.com/office/powerpoint/2010/main" val="1079051614"/>
              </p:ext>
            </p:extLst>
          </p:nvPr>
        </p:nvGraphicFramePr>
        <p:xfrm>
          <a:off x="955566" y="2890991"/>
          <a:ext cx="3048000" cy="2393950"/>
        </p:xfrm>
        <a:graphic>
          <a:graphicData uri="http://schemas.openxmlformats.org/drawingml/2006/table">
            <a:tbl>
              <a:tblPr firstRow="1" firstCol="1" bandRow="1">
                <a:tableStyleId>{5940675A-B579-460E-94D1-54222C63F5DA}</a:tableStyleId>
              </a:tblPr>
              <a:tblGrid>
                <a:gridCol w="609600">
                  <a:extLst>
                    <a:ext uri="{9D8B030D-6E8A-4147-A177-3AD203B41FA5}">
                      <a16:colId xmlns:a16="http://schemas.microsoft.com/office/drawing/2014/main" val="1769408283"/>
                    </a:ext>
                  </a:extLst>
                </a:gridCol>
                <a:gridCol w="609600">
                  <a:extLst>
                    <a:ext uri="{9D8B030D-6E8A-4147-A177-3AD203B41FA5}">
                      <a16:colId xmlns:a16="http://schemas.microsoft.com/office/drawing/2014/main" val="1457443426"/>
                    </a:ext>
                  </a:extLst>
                </a:gridCol>
                <a:gridCol w="609600">
                  <a:extLst>
                    <a:ext uri="{9D8B030D-6E8A-4147-A177-3AD203B41FA5}">
                      <a16:colId xmlns:a16="http://schemas.microsoft.com/office/drawing/2014/main" val="551512828"/>
                    </a:ext>
                  </a:extLst>
                </a:gridCol>
                <a:gridCol w="609600">
                  <a:extLst>
                    <a:ext uri="{9D8B030D-6E8A-4147-A177-3AD203B41FA5}">
                      <a16:colId xmlns:a16="http://schemas.microsoft.com/office/drawing/2014/main" val="2800705471"/>
                    </a:ext>
                  </a:extLst>
                </a:gridCol>
                <a:gridCol w="609600">
                  <a:extLst>
                    <a:ext uri="{9D8B030D-6E8A-4147-A177-3AD203B41FA5}">
                      <a16:colId xmlns:a16="http://schemas.microsoft.com/office/drawing/2014/main" val="2325985079"/>
                    </a:ext>
                  </a:extLst>
                </a:gridCol>
              </a:tblGrid>
              <a:tr h="184150">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100" u="none" strike="noStrike">
                          <a:effectLst/>
                        </a:rPr>
                        <a:t>Pass</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100" u="none" strike="noStrike">
                          <a:effectLst/>
                        </a:rPr>
                        <a:t>Fail</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100" u="none" strike="noStrike">
                          <a:effectLst/>
                        </a:rPr>
                        <a:t>Excluded</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693750534"/>
                  </a:ext>
                </a:extLst>
              </a:tr>
              <a:tr h="184150">
                <a:tc>
                  <a:txBody>
                    <a:bodyPr/>
                    <a:lstStyle/>
                    <a:p>
                      <a:pPr algn="l" fontAlgn="b"/>
                      <a:r>
                        <a:rPr lang="en-US" sz="1100" u="none" strike="noStrike" dirty="0">
                          <a:effectLst/>
                        </a:rPr>
                        <a:t>Grade 1</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393</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405</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167459537"/>
                  </a:ext>
                </a:extLst>
              </a:tr>
              <a:tr h="184150">
                <a:tc>
                  <a:txBody>
                    <a:bodyPr/>
                    <a:lstStyle/>
                    <a:p>
                      <a:pPr algn="l" fontAlgn="b"/>
                      <a:r>
                        <a:rPr lang="en-US" sz="1100" u="none" strike="noStrike" dirty="0">
                          <a:effectLst/>
                        </a:rPr>
                        <a:t>Grade 2</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430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448</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656346073"/>
                  </a:ext>
                </a:extLst>
              </a:tr>
              <a:tr h="184150">
                <a:tc>
                  <a:txBody>
                    <a:bodyPr/>
                    <a:lstStyle/>
                    <a:p>
                      <a:pPr algn="l" fontAlgn="b"/>
                      <a:r>
                        <a:rPr lang="en-US" sz="1100" u="none" strike="noStrike">
                          <a:effectLst/>
                        </a:rPr>
                        <a:t>Grade 3</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393</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414</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740889050"/>
                  </a:ext>
                </a:extLst>
              </a:tr>
              <a:tr h="184150">
                <a:tc>
                  <a:txBody>
                    <a:bodyPr/>
                    <a:lstStyle/>
                    <a:p>
                      <a:pPr algn="l" fontAlgn="b"/>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567</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579</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095802906"/>
                  </a:ext>
                </a:extLst>
              </a:tr>
              <a:tr h="184150">
                <a:tc>
                  <a:txBody>
                    <a:bodyPr/>
                    <a:lstStyle/>
                    <a:p>
                      <a:pPr algn="l" fontAlgn="b"/>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365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380</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98459665"/>
                  </a:ext>
                </a:extLst>
              </a:tr>
              <a:tr h="184150">
                <a:tc>
                  <a:txBody>
                    <a:bodyPr/>
                    <a:lstStyle/>
                    <a:p>
                      <a:pPr algn="l" fontAlgn="b"/>
                      <a:r>
                        <a:rPr lang="en-US" sz="1100" u="none" strike="noStrike">
                          <a:effectLst/>
                        </a:rPr>
                        <a:t>Grade 6</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456</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470</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267869569"/>
                  </a:ext>
                </a:extLst>
              </a:tr>
              <a:tr h="184150">
                <a:tc>
                  <a:txBody>
                    <a:bodyPr/>
                    <a:lstStyle/>
                    <a:p>
                      <a:pPr algn="l" fontAlgn="b"/>
                      <a:r>
                        <a:rPr lang="en-US" sz="1100" u="none" strike="noStrike">
                          <a:effectLst/>
                        </a:rPr>
                        <a:t>Grade 7</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322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379</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278633970"/>
                  </a:ext>
                </a:extLst>
              </a:tr>
              <a:tr h="184150">
                <a:tc>
                  <a:txBody>
                    <a:bodyPr/>
                    <a:lstStyle/>
                    <a:p>
                      <a:pPr algn="l" fontAlgn="b"/>
                      <a:r>
                        <a:rPr lang="en-US" sz="1100" u="none" strike="noStrike">
                          <a:effectLst/>
                        </a:rPr>
                        <a:t>Grade 8</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200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241</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824686466"/>
                  </a:ext>
                </a:extLst>
              </a:tr>
              <a:tr h="184150">
                <a:tc>
                  <a:txBody>
                    <a:bodyPr/>
                    <a:lstStyle/>
                    <a:p>
                      <a:pPr algn="l" fontAlgn="b"/>
                      <a:r>
                        <a:rPr lang="en-US" sz="1100" u="none" strike="noStrike">
                          <a:effectLst/>
                        </a:rPr>
                        <a:t>Grade 9</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185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25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213</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892680393"/>
                  </a:ext>
                </a:extLst>
              </a:tr>
              <a:tr h="184150">
                <a:tc>
                  <a:txBody>
                    <a:bodyPr/>
                    <a:lstStyle/>
                    <a:p>
                      <a:pPr algn="l" fontAlgn="b"/>
                      <a:r>
                        <a:rPr lang="en-US" sz="1100" u="none" strike="noStrike">
                          <a:effectLst/>
                        </a:rPr>
                        <a:t>Grade 10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169</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46</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219</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136307850"/>
                  </a:ext>
                </a:extLst>
              </a:tr>
              <a:tr h="184150">
                <a:tc>
                  <a:txBody>
                    <a:bodyPr/>
                    <a:lstStyle/>
                    <a:p>
                      <a:pPr algn="l" fontAlgn="b"/>
                      <a:r>
                        <a:rPr lang="en-US" sz="1100" u="none" strike="noStrike">
                          <a:effectLst/>
                        </a:rPr>
                        <a:t>Grade 11</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109</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156</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333233453"/>
                  </a:ext>
                </a:extLst>
              </a:tr>
              <a:tr h="184150">
                <a:tc>
                  <a:txBody>
                    <a:bodyPr/>
                    <a:lstStyle/>
                    <a:p>
                      <a:pPr algn="l" fontAlgn="b"/>
                      <a:r>
                        <a:rPr lang="en-US" sz="1100" u="none" strike="noStrike">
                          <a:effectLst/>
                        </a:rPr>
                        <a:t>Grade 12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75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110</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43771833"/>
                  </a:ext>
                </a:extLst>
              </a:tr>
            </a:tbl>
          </a:graphicData>
        </a:graphic>
      </p:graphicFrame>
      <p:graphicFrame>
        <p:nvGraphicFramePr>
          <p:cNvPr id="7" name="Chart 6">
            <a:extLst>
              <a:ext uri="{FF2B5EF4-FFF2-40B4-BE49-F238E27FC236}">
                <a16:creationId xmlns:a16="http://schemas.microsoft.com/office/drawing/2014/main" id="{43F234BE-CF65-4BEA-B2D2-9723144B24D1}"/>
              </a:ext>
            </a:extLst>
          </p:cNvPr>
          <p:cNvGraphicFramePr/>
          <p:nvPr>
            <p:extLst>
              <p:ext uri="{D42A27DB-BD31-4B8C-83A1-F6EECF244321}">
                <p14:modId xmlns:p14="http://schemas.microsoft.com/office/powerpoint/2010/main" val="3014855926"/>
              </p:ext>
            </p:extLst>
          </p:nvPr>
        </p:nvGraphicFramePr>
        <p:xfrm>
          <a:off x="4898570" y="2492168"/>
          <a:ext cx="6402032" cy="3247342"/>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118191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3701449" y="1635203"/>
            <a:ext cx="4570996" cy="369332"/>
          </a:xfrm>
          <a:prstGeom prst="rect">
            <a:avLst/>
          </a:prstGeom>
          <a:noFill/>
        </p:spPr>
        <p:txBody>
          <a:bodyPr wrap="square">
            <a:spAutoFit/>
          </a:bodyPr>
          <a:lstStyle/>
          <a:p>
            <a:pPr algn="ctr"/>
            <a:r>
              <a:rPr lang="en-US" dirty="0">
                <a:solidFill>
                  <a:srgbClr val="000000"/>
                </a:solidFill>
                <a:latin typeface="Calibri" panose="020F0502020204030204" pitchFamily="34" charset="0"/>
              </a:rPr>
              <a:t>Student attendance by grade in 2020</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2" name="Table 1">
            <a:extLst>
              <a:ext uri="{FF2B5EF4-FFF2-40B4-BE49-F238E27FC236}">
                <a16:creationId xmlns:a16="http://schemas.microsoft.com/office/drawing/2014/main" id="{9435263D-FB37-4A9B-9A98-26E880C400A7}"/>
              </a:ext>
            </a:extLst>
          </p:cNvPr>
          <p:cNvGraphicFramePr>
            <a:graphicFrameLocks noGrp="1"/>
          </p:cNvGraphicFramePr>
          <p:nvPr>
            <p:extLst>
              <p:ext uri="{D42A27DB-BD31-4B8C-83A1-F6EECF244321}">
                <p14:modId xmlns:p14="http://schemas.microsoft.com/office/powerpoint/2010/main" val="2748697561"/>
              </p:ext>
            </p:extLst>
          </p:nvPr>
        </p:nvGraphicFramePr>
        <p:xfrm>
          <a:off x="1963688" y="2558161"/>
          <a:ext cx="1959430" cy="2551430"/>
        </p:xfrm>
        <a:graphic>
          <a:graphicData uri="http://schemas.openxmlformats.org/drawingml/2006/table">
            <a:tbl>
              <a:tblPr firstRow="1" firstCol="1" bandRow="1">
                <a:tableStyleId>{5940675A-B579-460E-94D1-54222C63F5DA}</a:tableStyleId>
              </a:tblPr>
              <a:tblGrid>
                <a:gridCol w="979715">
                  <a:extLst>
                    <a:ext uri="{9D8B030D-6E8A-4147-A177-3AD203B41FA5}">
                      <a16:colId xmlns:a16="http://schemas.microsoft.com/office/drawing/2014/main" val="4077085330"/>
                    </a:ext>
                  </a:extLst>
                </a:gridCol>
                <a:gridCol w="979715">
                  <a:extLst>
                    <a:ext uri="{9D8B030D-6E8A-4147-A177-3AD203B41FA5}">
                      <a16:colId xmlns:a16="http://schemas.microsoft.com/office/drawing/2014/main" val="2650756345"/>
                    </a:ext>
                  </a:extLst>
                </a:gridCol>
              </a:tblGrid>
              <a:tr h="184150">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100" u="none" strike="noStrike">
                          <a:effectLst/>
                        </a:rPr>
                        <a:t>Attendance more than 90%</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590375458"/>
                  </a:ext>
                </a:extLst>
              </a:tr>
              <a:tr h="184150">
                <a:tc>
                  <a:txBody>
                    <a:bodyPr/>
                    <a:lstStyle/>
                    <a:p>
                      <a:pPr algn="l" fontAlgn="b"/>
                      <a:r>
                        <a:rPr lang="en-US" sz="1100" u="none" strike="noStrike">
                          <a:effectLst/>
                        </a:rPr>
                        <a:t>Grade 1</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365</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838946955"/>
                  </a:ext>
                </a:extLst>
              </a:tr>
              <a:tr h="184150">
                <a:tc>
                  <a:txBody>
                    <a:bodyPr/>
                    <a:lstStyle/>
                    <a:p>
                      <a:pPr algn="l" fontAlgn="b"/>
                      <a:r>
                        <a:rPr lang="en-US" sz="1100" u="none" strike="noStrike">
                          <a:effectLst/>
                        </a:rPr>
                        <a:t>Grade 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426</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89587081"/>
                  </a:ext>
                </a:extLst>
              </a:tr>
              <a:tr h="184150">
                <a:tc>
                  <a:txBody>
                    <a:bodyPr/>
                    <a:lstStyle/>
                    <a:p>
                      <a:pPr algn="l" fontAlgn="b"/>
                      <a:r>
                        <a:rPr lang="en-US" sz="1100" u="none" strike="noStrike">
                          <a:effectLst/>
                        </a:rPr>
                        <a:t>Grade 3</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385</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42030042"/>
                  </a:ext>
                </a:extLst>
              </a:tr>
              <a:tr h="184150">
                <a:tc>
                  <a:txBody>
                    <a:bodyPr/>
                    <a:lstStyle/>
                    <a:p>
                      <a:pPr algn="l" fontAlgn="b"/>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567</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803694990"/>
                  </a:ext>
                </a:extLst>
              </a:tr>
              <a:tr h="184150">
                <a:tc>
                  <a:txBody>
                    <a:bodyPr/>
                    <a:lstStyle/>
                    <a:p>
                      <a:pPr algn="l" fontAlgn="b"/>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372</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06949587"/>
                  </a:ext>
                </a:extLst>
              </a:tr>
              <a:tr h="184150">
                <a:tc>
                  <a:txBody>
                    <a:bodyPr/>
                    <a:lstStyle/>
                    <a:p>
                      <a:pPr algn="l" fontAlgn="b"/>
                      <a:r>
                        <a:rPr lang="en-US" sz="1100" u="none" strike="noStrike">
                          <a:effectLst/>
                        </a:rPr>
                        <a:t>Grade 6</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465</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712382076"/>
                  </a:ext>
                </a:extLst>
              </a:tr>
              <a:tr h="184150">
                <a:tc>
                  <a:txBody>
                    <a:bodyPr/>
                    <a:lstStyle/>
                    <a:p>
                      <a:pPr algn="l" fontAlgn="b"/>
                      <a:r>
                        <a:rPr lang="en-US" sz="1100" u="none" strike="noStrike">
                          <a:effectLst/>
                        </a:rPr>
                        <a:t>Grade 7</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303</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267955322"/>
                  </a:ext>
                </a:extLst>
              </a:tr>
              <a:tr h="184150">
                <a:tc>
                  <a:txBody>
                    <a:bodyPr/>
                    <a:lstStyle/>
                    <a:p>
                      <a:pPr algn="l" fontAlgn="b"/>
                      <a:r>
                        <a:rPr lang="en-US" sz="1100" u="none" strike="noStrike">
                          <a:effectLst/>
                        </a:rPr>
                        <a:t>Grade 8</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212</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368752008"/>
                  </a:ext>
                </a:extLst>
              </a:tr>
              <a:tr h="184150">
                <a:tc>
                  <a:txBody>
                    <a:bodyPr/>
                    <a:lstStyle/>
                    <a:p>
                      <a:pPr algn="l" fontAlgn="b"/>
                      <a:r>
                        <a:rPr lang="en-US" sz="1100" u="none" strike="noStrike">
                          <a:effectLst/>
                        </a:rPr>
                        <a:t>Grade 9</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181</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685564291"/>
                  </a:ext>
                </a:extLst>
              </a:tr>
              <a:tr h="184150">
                <a:tc>
                  <a:txBody>
                    <a:bodyPr/>
                    <a:lstStyle/>
                    <a:p>
                      <a:pPr algn="l" fontAlgn="b"/>
                      <a:r>
                        <a:rPr lang="en-US" sz="1100" u="none" strike="noStrike">
                          <a:effectLst/>
                        </a:rPr>
                        <a:t>Grade 10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166</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44983964"/>
                  </a:ext>
                </a:extLst>
              </a:tr>
              <a:tr h="184150">
                <a:tc>
                  <a:txBody>
                    <a:bodyPr/>
                    <a:lstStyle/>
                    <a:p>
                      <a:pPr algn="l" fontAlgn="b"/>
                      <a:r>
                        <a:rPr lang="en-US" sz="1100" u="none" strike="noStrike">
                          <a:effectLst/>
                        </a:rPr>
                        <a:t>Grade 11</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a:effectLst/>
                        </a:rPr>
                        <a:t>122</a:t>
                      </a:r>
                      <a:endParaRPr lang="en-US"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24236470"/>
                  </a:ext>
                </a:extLst>
              </a:tr>
              <a:tr h="184150">
                <a:tc>
                  <a:txBody>
                    <a:bodyPr/>
                    <a:lstStyle/>
                    <a:p>
                      <a:pPr algn="l" fontAlgn="b"/>
                      <a:r>
                        <a:rPr lang="en-US" sz="1100" u="none" strike="noStrike">
                          <a:effectLst/>
                        </a:rPr>
                        <a:t>Grade 12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100" u="none" strike="noStrike" dirty="0">
                          <a:effectLst/>
                        </a:rPr>
                        <a:t>77</a:t>
                      </a:r>
                      <a:endParaRPr lang="en-US"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45615837"/>
                  </a:ext>
                </a:extLst>
              </a:tr>
            </a:tbl>
          </a:graphicData>
        </a:graphic>
      </p:graphicFrame>
      <p:graphicFrame>
        <p:nvGraphicFramePr>
          <p:cNvPr id="6" name="Chart 5">
            <a:extLst>
              <a:ext uri="{FF2B5EF4-FFF2-40B4-BE49-F238E27FC236}">
                <a16:creationId xmlns:a16="http://schemas.microsoft.com/office/drawing/2014/main" id="{94E48383-F815-4B12-8B0D-060322103F0E}"/>
              </a:ext>
            </a:extLst>
          </p:cNvPr>
          <p:cNvGraphicFramePr/>
          <p:nvPr>
            <p:extLst>
              <p:ext uri="{D42A27DB-BD31-4B8C-83A1-F6EECF244321}">
                <p14:modId xmlns:p14="http://schemas.microsoft.com/office/powerpoint/2010/main" val="468805385"/>
              </p:ext>
            </p:extLst>
          </p:nvPr>
        </p:nvGraphicFramePr>
        <p:xfrm>
          <a:off x="5402424" y="2457844"/>
          <a:ext cx="5317412" cy="331115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248810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8" name="TextBox 7">
            <a:extLst>
              <a:ext uri="{FF2B5EF4-FFF2-40B4-BE49-F238E27FC236}">
                <a16:creationId xmlns:a16="http://schemas.microsoft.com/office/drawing/2014/main" id="{C4AA8B5A-DA1C-4E23-AAC5-967BAB25DAF0}"/>
              </a:ext>
            </a:extLst>
          </p:cNvPr>
          <p:cNvSpPr txBox="1"/>
          <p:nvPr/>
        </p:nvSpPr>
        <p:spPr>
          <a:xfrm>
            <a:off x="3775776" y="1203610"/>
            <a:ext cx="3838340"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School Personnel in School A (2020)</a:t>
            </a:r>
            <a:endParaRPr lang="en-US" dirty="0"/>
          </a:p>
        </p:txBody>
      </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7" name="Table 6">
            <a:extLst>
              <a:ext uri="{FF2B5EF4-FFF2-40B4-BE49-F238E27FC236}">
                <a16:creationId xmlns:a16="http://schemas.microsoft.com/office/drawing/2014/main" id="{42530607-73B6-41C4-9166-656ABAC37188}"/>
              </a:ext>
            </a:extLst>
          </p:cNvPr>
          <p:cNvGraphicFramePr>
            <a:graphicFrameLocks noGrp="1"/>
          </p:cNvGraphicFramePr>
          <p:nvPr>
            <p:extLst>
              <p:ext uri="{D42A27DB-BD31-4B8C-83A1-F6EECF244321}">
                <p14:modId xmlns:p14="http://schemas.microsoft.com/office/powerpoint/2010/main" val="2801760302"/>
              </p:ext>
            </p:extLst>
          </p:nvPr>
        </p:nvGraphicFramePr>
        <p:xfrm>
          <a:off x="2677077" y="1706931"/>
          <a:ext cx="2867705" cy="2345266"/>
        </p:xfrm>
        <a:graphic>
          <a:graphicData uri="http://schemas.openxmlformats.org/drawingml/2006/table">
            <a:tbl>
              <a:tblPr firstRow="1" firstCol="1" bandRow="1">
                <a:tableStyleId>{5940675A-B579-460E-94D1-54222C63F5DA}</a:tableStyleId>
              </a:tblPr>
              <a:tblGrid>
                <a:gridCol w="1139143">
                  <a:extLst>
                    <a:ext uri="{9D8B030D-6E8A-4147-A177-3AD203B41FA5}">
                      <a16:colId xmlns:a16="http://schemas.microsoft.com/office/drawing/2014/main" val="4084295381"/>
                    </a:ext>
                  </a:extLst>
                </a:gridCol>
                <a:gridCol w="453123">
                  <a:extLst>
                    <a:ext uri="{9D8B030D-6E8A-4147-A177-3AD203B41FA5}">
                      <a16:colId xmlns:a16="http://schemas.microsoft.com/office/drawing/2014/main" val="2711693290"/>
                    </a:ext>
                  </a:extLst>
                </a:gridCol>
                <a:gridCol w="601162">
                  <a:extLst>
                    <a:ext uri="{9D8B030D-6E8A-4147-A177-3AD203B41FA5}">
                      <a16:colId xmlns:a16="http://schemas.microsoft.com/office/drawing/2014/main" val="4185278908"/>
                    </a:ext>
                  </a:extLst>
                </a:gridCol>
                <a:gridCol w="674277">
                  <a:extLst>
                    <a:ext uri="{9D8B030D-6E8A-4147-A177-3AD203B41FA5}">
                      <a16:colId xmlns:a16="http://schemas.microsoft.com/office/drawing/2014/main" val="128329585"/>
                    </a:ext>
                  </a:extLst>
                </a:gridCol>
              </a:tblGrid>
              <a:tr h="205609">
                <a:tc gridSpan="4">
                  <a:txBody>
                    <a:bodyPr/>
                    <a:lstStyle/>
                    <a:p>
                      <a:pPr algn="ctr" fontAlgn="b"/>
                      <a:r>
                        <a:rPr lang="en-US" sz="1100" u="none" strike="noStrike">
                          <a:effectLst/>
                        </a:rPr>
                        <a:t>School Personnel - 2020</a:t>
                      </a:r>
                      <a:endParaRPr lang="en-US" sz="1100" b="0" i="0" u="none" strike="noStrike">
                        <a:solidFill>
                          <a:srgbClr val="000000"/>
                        </a:solidFill>
                        <a:effectLst/>
                        <a:latin typeface="Calibri" panose="020F0502020204030204" pitchFamily="34" charset="0"/>
                      </a:endParaRPr>
                    </a:p>
                  </a:txBody>
                  <a:tcPr marL="5411" marR="5411" marT="5411"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48991946"/>
                  </a:ext>
                </a:extLst>
              </a:tr>
              <a:tr h="156912">
                <a:tc>
                  <a:txBody>
                    <a:bodyPr/>
                    <a:lstStyle/>
                    <a:p>
                      <a:pPr algn="l" fontAlgn="b"/>
                      <a:r>
                        <a:rPr lang="en-US" sz="1100" u="none" strike="noStrike">
                          <a:effectLst/>
                        </a:rPr>
                        <a:t>School Staff</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Filled</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Vacant</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2994617005"/>
                  </a:ext>
                </a:extLst>
              </a:tr>
              <a:tr h="291099">
                <a:tc>
                  <a:txBody>
                    <a:bodyPr/>
                    <a:lstStyle/>
                    <a:p>
                      <a:pPr algn="l" fontAlgn="b"/>
                      <a:r>
                        <a:rPr lang="en-US" sz="1100" u="none" strike="noStrike">
                          <a:effectLst/>
                        </a:rPr>
                        <a:t>Administrative Staff</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1356243133"/>
                  </a:ext>
                </a:extLst>
              </a:tr>
              <a:tr h="156912">
                <a:tc>
                  <a:txBody>
                    <a:bodyPr/>
                    <a:lstStyle/>
                    <a:p>
                      <a:pPr algn="l" fontAlgn="b"/>
                      <a:r>
                        <a:rPr lang="en-US" sz="1100" u="none" strike="noStrike">
                          <a:effectLst/>
                        </a:rPr>
                        <a:t>Teachers</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70</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73</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2008139151"/>
                  </a:ext>
                </a:extLst>
              </a:tr>
              <a:tr h="156912">
                <a:tc>
                  <a:txBody>
                    <a:bodyPr/>
                    <a:lstStyle/>
                    <a:p>
                      <a:pPr algn="l" fontAlgn="b"/>
                      <a:r>
                        <a:rPr lang="en-US" sz="1100" u="none" strike="noStrike">
                          <a:effectLst/>
                        </a:rPr>
                        <a:t>Peon</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2401117032"/>
                  </a:ext>
                </a:extLst>
              </a:tr>
              <a:tr h="156912">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80</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6</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86</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3457348434"/>
                  </a:ext>
                </a:extLst>
              </a:tr>
              <a:tr h="156912">
                <a:tc gridSpan="4">
                  <a:txBody>
                    <a:bodyPr/>
                    <a:lstStyle/>
                    <a:p>
                      <a:pPr algn="ctr" fontAlgn="b"/>
                      <a:r>
                        <a:rPr lang="en-US" sz="1100" u="none" strike="noStrike">
                          <a:effectLst/>
                        </a:rPr>
                        <a:t>School Personnel - 2019</a:t>
                      </a:r>
                      <a:endParaRPr lang="en-US" sz="1100" b="0" i="0" u="none" strike="noStrike">
                        <a:solidFill>
                          <a:srgbClr val="000000"/>
                        </a:solidFill>
                        <a:effectLst/>
                        <a:latin typeface="Calibri" panose="020F0502020204030204" pitchFamily="34" charset="0"/>
                      </a:endParaRPr>
                    </a:p>
                  </a:txBody>
                  <a:tcPr marL="5411" marR="5411" marT="5411"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59418648"/>
                  </a:ext>
                </a:extLst>
              </a:tr>
              <a:tr h="156912">
                <a:tc>
                  <a:txBody>
                    <a:bodyPr/>
                    <a:lstStyle/>
                    <a:p>
                      <a:pPr algn="l" fontAlgn="b"/>
                      <a:r>
                        <a:rPr lang="en-US" sz="1100" u="none" strike="noStrike">
                          <a:effectLst/>
                        </a:rPr>
                        <a:t>School Staff</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Filled</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Vacant</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3697256296"/>
                  </a:ext>
                </a:extLst>
              </a:tr>
              <a:tr h="291099">
                <a:tc>
                  <a:txBody>
                    <a:bodyPr/>
                    <a:lstStyle/>
                    <a:p>
                      <a:pPr algn="l" fontAlgn="b"/>
                      <a:r>
                        <a:rPr lang="en-US" sz="1100" u="none" strike="noStrike">
                          <a:effectLst/>
                        </a:rPr>
                        <a:t>Administrative Staff</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1577237311"/>
                  </a:ext>
                </a:extLst>
              </a:tr>
              <a:tr h="156912">
                <a:tc>
                  <a:txBody>
                    <a:bodyPr/>
                    <a:lstStyle/>
                    <a:p>
                      <a:pPr algn="l" fontAlgn="b"/>
                      <a:r>
                        <a:rPr lang="en-US" sz="1100" u="none" strike="noStrike">
                          <a:effectLst/>
                        </a:rPr>
                        <a:t>Teachers</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70</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73</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151245837"/>
                  </a:ext>
                </a:extLst>
              </a:tr>
              <a:tr h="156912">
                <a:tc>
                  <a:txBody>
                    <a:bodyPr/>
                    <a:lstStyle/>
                    <a:p>
                      <a:pPr algn="l" fontAlgn="b"/>
                      <a:r>
                        <a:rPr lang="en-US" sz="1100" u="none" strike="noStrike">
                          <a:effectLst/>
                        </a:rPr>
                        <a:t>Peon</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869921428"/>
                  </a:ext>
                </a:extLst>
              </a:tr>
              <a:tr h="156912">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77</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86</a:t>
                      </a:r>
                      <a:endParaRPr lang="en-US" sz="1100" b="0" i="0" u="none" strike="noStrike" dirty="0">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334557528"/>
                  </a:ext>
                </a:extLst>
              </a:tr>
            </a:tbl>
          </a:graphicData>
        </a:graphic>
      </p:graphicFrame>
      <p:graphicFrame>
        <p:nvGraphicFramePr>
          <p:cNvPr id="18" name="Table 17">
            <a:extLst>
              <a:ext uri="{FF2B5EF4-FFF2-40B4-BE49-F238E27FC236}">
                <a16:creationId xmlns:a16="http://schemas.microsoft.com/office/drawing/2014/main" id="{82BE1F30-5651-4016-B1FE-066746263138}"/>
              </a:ext>
            </a:extLst>
          </p:cNvPr>
          <p:cNvGraphicFramePr>
            <a:graphicFrameLocks noGrp="1"/>
          </p:cNvGraphicFramePr>
          <p:nvPr>
            <p:extLst>
              <p:ext uri="{D42A27DB-BD31-4B8C-83A1-F6EECF244321}">
                <p14:modId xmlns:p14="http://schemas.microsoft.com/office/powerpoint/2010/main" val="4289185853"/>
              </p:ext>
            </p:extLst>
          </p:nvPr>
        </p:nvGraphicFramePr>
        <p:xfrm>
          <a:off x="6096000" y="1706931"/>
          <a:ext cx="2867704" cy="2411892"/>
        </p:xfrm>
        <a:graphic>
          <a:graphicData uri="http://schemas.openxmlformats.org/drawingml/2006/table">
            <a:tbl>
              <a:tblPr firstRow="1" firstCol="1" bandRow="1">
                <a:tableStyleId>{5940675A-B579-460E-94D1-54222C63F5DA}</a:tableStyleId>
              </a:tblPr>
              <a:tblGrid>
                <a:gridCol w="1004596">
                  <a:extLst>
                    <a:ext uri="{9D8B030D-6E8A-4147-A177-3AD203B41FA5}">
                      <a16:colId xmlns:a16="http://schemas.microsoft.com/office/drawing/2014/main" val="952833259"/>
                    </a:ext>
                  </a:extLst>
                </a:gridCol>
                <a:gridCol w="587669">
                  <a:extLst>
                    <a:ext uri="{9D8B030D-6E8A-4147-A177-3AD203B41FA5}">
                      <a16:colId xmlns:a16="http://schemas.microsoft.com/office/drawing/2014/main" val="129569405"/>
                    </a:ext>
                  </a:extLst>
                </a:gridCol>
                <a:gridCol w="601162">
                  <a:extLst>
                    <a:ext uri="{9D8B030D-6E8A-4147-A177-3AD203B41FA5}">
                      <a16:colId xmlns:a16="http://schemas.microsoft.com/office/drawing/2014/main" val="1575669185"/>
                    </a:ext>
                  </a:extLst>
                </a:gridCol>
                <a:gridCol w="674277">
                  <a:extLst>
                    <a:ext uri="{9D8B030D-6E8A-4147-A177-3AD203B41FA5}">
                      <a16:colId xmlns:a16="http://schemas.microsoft.com/office/drawing/2014/main" val="1070006066"/>
                    </a:ext>
                  </a:extLst>
                </a:gridCol>
              </a:tblGrid>
              <a:tr h="156912">
                <a:tc gridSpan="4">
                  <a:txBody>
                    <a:bodyPr/>
                    <a:lstStyle/>
                    <a:p>
                      <a:pPr algn="ctr" fontAlgn="b"/>
                      <a:r>
                        <a:rPr lang="en-US" sz="1100" u="none" strike="noStrike" dirty="0">
                          <a:effectLst/>
                        </a:rPr>
                        <a:t>School Personnel - 2018</a:t>
                      </a:r>
                      <a:endParaRPr lang="en-US" sz="1100" b="0" i="0" u="none" strike="noStrike" dirty="0">
                        <a:solidFill>
                          <a:srgbClr val="000000"/>
                        </a:solidFill>
                        <a:effectLst/>
                        <a:latin typeface="Calibri" panose="020F0502020204030204" pitchFamily="34" charset="0"/>
                      </a:endParaRPr>
                    </a:p>
                  </a:txBody>
                  <a:tcPr marL="5411" marR="5411" marT="5411"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7066436"/>
                  </a:ext>
                </a:extLst>
              </a:tr>
              <a:tr h="156912">
                <a:tc>
                  <a:txBody>
                    <a:bodyPr/>
                    <a:lstStyle/>
                    <a:p>
                      <a:pPr algn="l" fontAlgn="b"/>
                      <a:r>
                        <a:rPr lang="en-US" sz="1100" u="none" strike="noStrike" dirty="0">
                          <a:effectLst/>
                        </a:rPr>
                        <a:t>School Staff</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Filled</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dirty="0">
                          <a:effectLst/>
                        </a:rPr>
                        <a:t>Vacant</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69198497"/>
                  </a:ext>
                </a:extLst>
              </a:tr>
              <a:tr h="291099">
                <a:tc>
                  <a:txBody>
                    <a:bodyPr/>
                    <a:lstStyle/>
                    <a:p>
                      <a:pPr algn="l" fontAlgn="b"/>
                      <a:r>
                        <a:rPr lang="en-US" sz="1100" u="none" strike="noStrike">
                          <a:effectLst/>
                        </a:rPr>
                        <a:t>Administrative Staff</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3745491937"/>
                  </a:ext>
                </a:extLst>
              </a:tr>
              <a:tr h="156912">
                <a:tc>
                  <a:txBody>
                    <a:bodyPr/>
                    <a:lstStyle/>
                    <a:p>
                      <a:pPr algn="l" fontAlgn="b"/>
                      <a:r>
                        <a:rPr lang="en-US" sz="1100" u="none" strike="noStrike">
                          <a:effectLst/>
                        </a:rPr>
                        <a:t>Teachers</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69</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73</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3886033174"/>
                  </a:ext>
                </a:extLst>
              </a:tr>
              <a:tr h="156912">
                <a:tc>
                  <a:txBody>
                    <a:bodyPr/>
                    <a:lstStyle/>
                    <a:p>
                      <a:pPr algn="l" fontAlgn="b"/>
                      <a:r>
                        <a:rPr lang="en-US" sz="1100" u="none" strike="noStrike">
                          <a:effectLst/>
                        </a:rPr>
                        <a:t>Peon</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2086967242"/>
                  </a:ext>
                </a:extLst>
              </a:tr>
              <a:tr h="156912">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75</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11</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86</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278002463"/>
                  </a:ext>
                </a:extLst>
              </a:tr>
              <a:tr h="156912">
                <a:tc gridSpan="4">
                  <a:txBody>
                    <a:bodyPr/>
                    <a:lstStyle/>
                    <a:p>
                      <a:pPr algn="ctr" fontAlgn="b"/>
                      <a:r>
                        <a:rPr lang="en-US" sz="1100" u="none" strike="noStrike" dirty="0">
                          <a:effectLst/>
                        </a:rPr>
                        <a:t>School Personnel - 2017</a:t>
                      </a:r>
                      <a:endParaRPr lang="en-US" sz="1100" b="0" i="0" u="none" strike="noStrike" dirty="0">
                        <a:solidFill>
                          <a:srgbClr val="000000"/>
                        </a:solidFill>
                        <a:effectLst/>
                        <a:latin typeface="Calibri" panose="020F0502020204030204" pitchFamily="34" charset="0"/>
                      </a:endParaRPr>
                    </a:p>
                  </a:txBody>
                  <a:tcPr marL="5411" marR="5411" marT="5411"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7981135"/>
                  </a:ext>
                </a:extLst>
              </a:tr>
              <a:tr h="156912">
                <a:tc>
                  <a:txBody>
                    <a:bodyPr/>
                    <a:lstStyle/>
                    <a:p>
                      <a:pPr algn="l" fontAlgn="b"/>
                      <a:r>
                        <a:rPr lang="en-US" sz="1100" u="none" strike="noStrike">
                          <a:effectLst/>
                        </a:rPr>
                        <a:t>School Staff</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Filled</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dirty="0">
                          <a:effectLst/>
                        </a:rPr>
                        <a:t>Vacant</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l"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1558972466"/>
                  </a:ext>
                </a:extLst>
              </a:tr>
              <a:tr h="291099">
                <a:tc>
                  <a:txBody>
                    <a:bodyPr/>
                    <a:lstStyle/>
                    <a:p>
                      <a:pPr algn="l" fontAlgn="b"/>
                      <a:r>
                        <a:rPr lang="en-US" sz="1100" u="none" strike="noStrike">
                          <a:effectLst/>
                        </a:rPr>
                        <a:t>Administrative Staff</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1088568915"/>
                  </a:ext>
                </a:extLst>
              </a:tr>
              <a:tr h="156912">
                <a:tc>
                  <a:txBody>
                    <a:bodyPr/>
                    <a:lstStyle/>
                    <a:p>
                      <a:pPr algn="l" fontAlgn="b"/>
                      <a:r>
                        <a:rPr lang="en-US" sz="1100" u="none" strike="noStrike">
                          <a:effectLst/>
                        </a:rPr>
                        <a:t>Teachers</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68</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5</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73</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180096579"/>
                  </a:ext>
                </a:extLst>
              </a:tr>
              <a:tr h="156912">
                <a:tc>
                  <a:txBody>
                    <a:bodyPr/>
                    <a:lstStyle/>
                    <a:p>
                      <a:pPr algn="l" fontAlgn="b"/>
                      <a:r>
                        <a:rPr lang="en-US" sz="1100" u="none" strike="noStrike">
                          <a:effectLst/>
                        </a:rPr>
                        <a:t>Peon</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5</a:t>
                      </a:r>
                      <a:endParaRPr lang="en-US" sz="1100" b="0" i="0" u="none" strike="noStrike">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a:effectLst/>
                        </a:rPr>
                        <a:t>9</a:t>
                      </a:r>
                      <a:endParaRPr lang="en-US" sz="1100" b="0" i="0" u="none" strike="noStrike">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499060171"/>
                  </a:ext>
                </a:extLst>
              </a:tr>
              <a:tr h="156912">
                <a:tc>
                  <a:txBody>
                    <a:bodyPr/>
                    <a:lstStyle/>
                    <a:p>
                      <a:pPr algn="l" fontAlgn="b"/>
                      <a:r>
                        <a:rPr lang="en-US" sz="1100" u="none" strike="noStrike" dirty="0">
                          <a:effectLst/>
                        </a:rPr>
                        <a:t>Total</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74</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12</a:t>
                      </a:r>
                      <a:endParaRPr lang="en-US" sz="1100" b="0" i="0" u="none" strike="noStrike" dirty="0">
                        <a:solidFill>
                          <a:srgbClr val="000000"/>
                        </a:solidFill>
                        <a:effectLst/>
                        <a:latin typeface="Calibri" panose="020F0502020204030204" pitchFamily="34" charset="0"/>
                      </a:endParaRPr>
                    </a:p>
                  </a:txBody>
                  <a:tcPr marL="5411" marR="5411" marT="5411" marB="0" anchor="b"/>
                </a:tc>
                <a:tc>
                  <a:txBody>
                    <a:bodyPr/>
                    <a:lstStyle/>
                    <a:p>
                      <a:pPr algn="r" fontAlgn="b"/>
                      <a:r>
                        <a:rPr lang="en-US" sz="1100" u="none" strike="noStrike" dirty="0">
                          <a:effectLst/>
                        </a:rPr>
                        <a:t>86</a:t>
                      </a:r>
                      <a:endParaRPr lang="en-US" sz="1100" b="0" i="0" u="none" strike="noStrike" dirty="0">
                        <a:solidFill>
                          <a:srgbClr val="000000"/>
                        </a:solidFill>
                        <a:effectLst/>
                        <a:latin typeface="Calibri" panose="020F0502020204030204" pitchFamily="34" charset="0"/>
                      </a:endParaRPr>
                    </a:p>
                  </a:txBody>
                  <a:tcPr marL="5411" marR="5411" marT="5411" marB="0" anchor="b"/>
                </a:tc>
                <a:extLst>
                  <a:ext uri="{0D108BD9-81ED-4DB2-BD59-A6C34878D82A}">
                    <a16:rowId xmlns:a16="http://schemas.microsoft.com/office/drawing/2014/main" val="4200955317"/>
                  </a:ext>
                </a:extLst>
              </a:tr>
            </a:tbl>
          </a:graphicData>
        </a:graphic>
      </p:graphicFrame>
      <p:graphicFrame>
        <p:nvGraphicFramePr>
          <p:cNvPr id="21" name="Chart 20">
            <a:extLst>
              <a:ext uri="{FF2B5EF4-FFF2-40B4-BE49-F238E27FC236}">
                <a16:creationId xmlns:a16="http://schemas.microsoft.com/office/drawing/2014/main" id="{3BB4D2E0-D461-48CD-BE8C-09D4DF17447C}"/>
              </a:ext>
            </a:extLst>
          </p:cNvPr>
          <p:cNvGraphicFramePr/>
          <p:nvPr>
            <p:extLst>
              <p:ext uri="{D42A27DB-BD31-4B8C-83A1-F6EECF244321}">
                <p14:modId xmlns:p14="http://schemas.microsoft.com/office/powerpoint/2010/main" val="1391497564"/>
              </p:ext>
            </p:extLst>
          </p:nvPr>
        </p:nvGraphicFramePr>
        <p:xfrm>
          <a:off x="3483117" y="4373722"/>
          <a:ext cx="4804228" cy="1885521"/>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280006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A3AC7063-6F5B-40A4-BFD5-AA0FA0B0635F}"/>
              </a:ext>
            </a:extLst>
          </p:cNvPr>
          <p:cNvGraphicFramePr/>
          <p:nvPr>
            <p:extLst>
              <p:ext uri="{D42A27DB-BD31-4B8C-83A1-F6EECF244321}">
                <p14:modId xmlns:p14="http://schemas.microsoft.com/office/powerpoint/2010/main" val="394415473"/>
              </p:ext>
            </p:extLst>
          </p:nvPr>
        </p:nvGraphicFramePr>
        <p:xfrm>
          <a:off x="5215812" y="2318129"/>
          <a:ext cx="5037494" cy="3245843"/>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C4AA8B5A-DA1C-4E23-AAC5-967BAB25DAF0}"/>
              </a:ext>
            </a:extLst>
          </p:cNvPr>
          <p:cNvSpPr txBox="1"/>
          <p:nvPr/>
        </p:nvSpPr>
        <p:spPr>
          <a:xfrm>
            <a:off x="3701449" y="1635203"/>
            <a:ext cx="4570996" cy="369332"/>
          </a:xfrm>
          <a:prstGeom prst="rect">
            <a:avLst/>
          </a:prstGeom>
          <a:noFill/>
        </p:spPr>
        <p:txBody>
          <a:bodyPr wrap="square">
            <a:spAutoFit/>
          </a:bodyPr>
          <a:lstStyle/>
          <a:p>
            <a:pPr algn="ctr"/>
            <a:r>
              <a:rPr lang="en-US" dirty="0">
                <a:solidFill>
                  <a:srgbClr val="000000"/>
                </a:solidFill>
                <a:latin typeface="Calibri" panose="020F0502020204030204" pitchFamily="34" charset="0"/>
              </a:rPr>
              <a:t>Experience in years teaching (district vs school)</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5"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6"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7"/>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3" name="Table 2">
            <a:extLst>
              <a:ext uri="{FF2B5EF4-FFF2-40B4-BE49-F238E27FC236}">
                <a16:creationId xmlns:a16="http://schemas.microsoft.com/office/drawing/2014/main" id="{9691C776-B716-40CE-B5DA-BB222683F8C1}"/>
              </a:ext>
            </a:extLst>
          </p:cNvPr>
          <p:cNvGraphicFramePr>
            <a:graphicFrameLocks noGrp="1"/>
          </p:cNvGraphicFramePr>
          <p:nvPr>
            <p:extLst>
              <p:ext uri="{D42A27DB-BD31-4B8C-83A1-F6EECF244321}">
                <p14:modId xmlns:p14="http://schemas.microsoft.com/office/powerpoint/2010/main" val="992291191"/>
              </p:ext>
            </p:extLst>
          </p:nvPr>
        </p:nvGraphicFramePr>
        <p:xfrm>
          <a:off x="652378" y="2607856"/>
          <a:ext cx="2020240" cy="1207374"/>
        </p:xfrm>
        <a:graphic>
          <a:graphicData uri="http://schemas.openxmlformats.org/drawingml/2006/table">
            <a:tbl>
              <a:tblPr firstRow="1" firstCol="1" bandRow="1">
                <a:tableStyleId>{5940675A-B579-460E-94D1-54222C63F5DA}</a:tableStyleId>
              </a:tblPr>
              <a:tblGrid>
                <a:gridCol w="1010120">
                  <a:extLst>
                    <a:ext uri="{9D8B030D-6E8A-4147-A177-3AD203B41FA5}">
                      <a16:colId xmlns:a16="http://schemas.microsoft.com/office/drawing/2014/main" val="3387791491"/>
                    </a:ext>
                  </a:extLst>
                </a:gridCol>
                <a:gridCol w="1010120">
                  <a:extLst>
                    <a:ext uri="{9D8B030D-6E8A-4147-A177-3AD203B41FA5}">
                      <a16:colId xmlns:a16="http://schemas.microsoft.com/office/drawing/2014/main" val="142993914"/>
                    </a:ext>
                  </a:extLst>
                </a:gridCol>
              </a:tblGrid>
              <a:tr h="140428">
                <a:tc gridSpan="2">
                  <a:txBody>
                    <a:bodyPr/>
                    <a:lstStyle/>
                    <a:p>
                      <a:pPr algn="ctr" fontAlgn="b"/>
                      <a:r>
                        <a:rPr lang="en-US" sz="1100" b="0" i="0" u="none" strike="noStrike" dirty="0">
                          <a:solidFill>
                            <a:srgbClr val="000000"/>
                          </a:solidFill>
                          <a:effectLst/>
                          <a:latin typeface="Calibri" panose="020F0502020204030204" pitchFamily="34" charset="0"/>
                        </a:rPr>
                        <a:t>Primary</a:t>
                      </a:r>
                    </a:p>
                  </a:txBody>
                  <a:tcPr marL="4842" marR="4842" marT="4842" marB="0" anchor="b"/>
                </a:tc>
                <a:tc hMerge="1">
                  <a:txBody>
                    <a:bodyPr/>
                    <a:lstStyle/>
                    <a:p>
                      <a:pPr algn="ctr" fontAlgn="b"/>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2968583609"/>
                  </a:ext>
                </a:extLst>
              </a:tr>
              <a:tr h="140428">
                <a:tc>
                  <a:txBody>
                    <a:bodyPr/>
                    <a:lstStyle/>
                    <a:p>
                      <a:pPr algn="ctr" fontAlgn="b"/>
                      <a:r>
                        <a:rPr lang="en-US" sz="1100" u="none" strike="noStrike" dirty="0">
                          <a:effectLst/>
                        </a:rPr>
                        <a:t>Grade 1</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907617701"/>
                  </a:ext>
                </a:extLst>
              </a:tr>
              <a:tr h="140428">
                <a:tc>
                  <a:txBody>
                    <a:bodyPr/>
                    <a:lstStyle/>
                    <a:p>
                      <a:pPr algn="ctr" fontAlgn="b"/>
                      <a:r>
                        <a:rPr lang="en-US" sz="1100" u="none" strike="noStrike" dirty="0">
                          <a:effectLst/>
                        </a:rPr>
                        <a:t>Grade 2</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868181925"/>
                  </a:ext>
                </a:extLst>
              </a:tr>
              <a:tr h="140428">
                <a:tc>
                  <a:txBody>
                    <a:bodyPr/>
                    <a:lstStyle/>
                    <a:p>
                      <a:pPr algn="ctr" fontAlgn="b"/>
                      <a:r>
                        <a:rPr lang="en-US" sz="1100" u="none" strike="noStrike" dirty="0">
                          <a:effectLst/>
                        </a:rPr>
                        <a:t>Grade 3</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929741480"/>
                  </a:ext>
                </a:extLst>
              </a:tr>
              <a:tr h="140428">
                <a:tc>
                  <a:txBody>
                    <a:bodyPr/>
                    <a:lstStyle/>
                    <a:p>
                      <a:pPr algn="ctr" fontAlgn="b"/>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4251950611"/>
                  </a:ext>
                </a:extLst>
              </a:tr>
              <a:tr h="140428">
                <a:tc>
                  <a:txBody>
                    <a:bodyPr/>
                    <a:lstStyle/>
                    <a:p>
                      <a:pPr algn="ctr" fontAlgn="b"/>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435679413"/>
                  </a:ext>
                </a:extLst>
              </a:tr>
              <a:tr h="140428">
                <a:tc>
                  <a:txBody>
                    <a:bodyPr/>
                    <a:lstStyle/>
                    <a:p>
                      <a:pPr algn="ctr" fontAlgn="b"/>
                      <a:r>
                        <a:rPr lang="en-US" sz="1100" u="none" strike="noStrike" dirty="0">
                          <a:effectLst/>
                        </a:rPr>
                        <a:t>Grade 6</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138595418"/>
                  </a:ext>
                </a:extLst>
              </a:tr>
            </a:tbl>
          </a:graphicData>
        </a:graphic>
      </p:graphicFrame>
      <p:graphicFrame>
        <p:nvGraphicFramePr>
          <p:cNvPr id="9" name="Table 8">
            <a:extLst>
              <a:ext uri="{FF2B5EF4-FFF2-40B4-BE49-F238E27FC236}">
                <a16:creationId xmlns:a16="http://schemas.microsoft.com/office/drawing/2014/main" id="{FAED0E70-89B6-472F-A4BC-531575D6278C}"/>
              </a:ext>
            </a:extLst>
          </p:cNvPr>
          <p:cNvGraphicFramePr>
            <a:graphicFrameLocks noGrp="1"/>
          </p:cNvGraphicFramePr>
          <p:nvPr>
            <p:extLst>
              <p:ext uri="{D42A27DB-BD31-4B8C-83A1-F6EECF244321}">
                <p14:modId xmlns:p14="http://schemas.microsoft.com/office/powerpoint/2010/main" val="3291146140"/>
              </p:ext>
            </p:extLst>
          </p:nvPr>
        </p:nvGraphicFramePr>
        <p:xfrm>
          <a:off x="652378" y="3945723"/>
          <a:ext cx="2020240" cy="1339216"/>
        </p:xfrm>
        <a:graphic>
          <a:graphicData uri="http://schemas.openxmlformats.org/drawingml/2006/table">
            <a:tbl>
              <a:tblPr firstRow="1" firstCol="1" bandRow="1">
                <a:tableStyleId>{E8B1032C-EA38-4F05-BA0D-38AFFFC7BED3}</a:tableStyleId>
              </a:tblPr>
              <a:tblGrid>
                <a:gridCol w="1010120">
                  <a:extLst>
                    <a:ext uri="{9D8B030D-6E8A-4147-A177-3AD203B41FA5}">
                      <a16:colId xmlns:a16="http://schemas.microsoft.com/office/drawing/2014/main" val="3214618717"/>
                    </a:ext>
                  </a:extLst>
                </a:gridCol>
                <a:gridCol w="1010120">
                  <a:extLst>
                    <a:ext uri="{9D8B030D-6E8A-4147-A177-3AD203B41FA5}">
                      <a16:colId xmlns:a16="http://schemas.microsoft.com/office/drawing/2014/main" val="1282513013"/>
                    </a:ext>
                  </a:extLst>
                </a:gridCol>
              </a:tblGrid>
              <a:tr h="190749">
                <a:tc gridSpan="2">
                  <a:txBody>
                    <a:bodyPr/>
                    <a:lstStyle/>
                    <a:p>
                      <a:pPr algn="ctr" fontAlgn="b"/>
                      <a:r>
                        <a:rPr lang="en-US" sz="1100" u="none" strike="noStrike" dirty="0">
                          <a:effectLst/>
                        </a:rPr>
                        <a:t>Lower secondary</a:t>
                      </a:r>
                      <a:endParaRPr lang="en-US" sz="1100" b="0" i="0" u="none" strike="noStrike" dirty="0">
                        <a:solidFill>
                          <a:srgbClr val="000000"/>
                        </a:solidFill>
                        <a:effectLst/>
                        <a:latin typeface="Calibri" panose="020F0502020204030204" pitchFamily="34" charset="0"/>
                      </a:endParaRPr>
                    </a:p>
                  </a:txBody>
                  <a:tcPr marL="4842" marR="4842" marT="4842" marB="0" anchor="b"/>
                </a:tc>
                <a:tc hMerge="1">
                  <a:txBody>
                    <a:bodyPr/>
                    <a:lstStyle/>
                    <a:p>
                      <a:endParaRPr lang="en-US"/>
                    </a:p>
                  </a:txBody>
                  <a:tcPr/>
                </a:tc>
                <a:extLst>
                  <a:ext uri="{0D108BD9-81ED-4DB2-BD59-A6C34878D82A}">
                    <a16:rowId xmlns:a16="http://schemas.microsoft.com/office/drawing/2014/main" val="4211866321"/>
                  </a:ext>
                </a:extLst>
              </a:tr>
              <a:tr h="288110">
                <a:tc>
                  <a:txBody>
                    <a:bodyPr/>
                    <a:lstStyle/>
                    <a:p>
                      <a:pPr algn="ctr" fontAlgn="b"/>
                      <a:r>
                        <a:rPr lang="en-US" sz="1100" u="none" strike="noStrike" dirty="0">
                          <a:effectLst/>
                        </a:rPr>
                        <a:t>Non specialist</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14996052"/>
                  </a:ext>
                </a:extLst>
              </a:tr>
              <a:tr h="190749">
                <a:tc>
                  <a:txBody>
                    <a:bodyPr/>
                    <a:lstStyle/>
                    <a:p>
                      <a:pPr algn="ctr" fontAlgn="b"/>
                      <a:r>
                        <a:rPr lang="en-US" sz="1100" u="none" strike="noStrike" dirty="0">
                          <a:effectLst/>
                        </a:rPr>
                        <a:t>Science</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849835681"/>
                  </a:ext>
                </a:extLst>
              </a:tr>
              <a:tr h="190749">
                <a:tc>
                  <a:txBody>
                    <a:bodyPr/>
                    <a:lstStyle/>
                    <a:p>
                      <a:pPr algn="ctr" fontAlgn="b"/>
                      <a:r>
                        <a:rPr lang="en-US" sz="1100" u="none" strike="noStrike" dirty="0">
                          <a:effectLst/>
                        </a:rPr>
                        <a:t>Math</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007448192"/>
                  </a:ext>
                </a:extLst>
              </a:tr>
              <a:tr h="190749">
                <a:tc>
                  <a:txBody>
                    <a:bodyPr/>
                    <a:lstStyle/>
                    <a:p>
                      <a:pPr algn="ctr" fontAlgn="b"/>
                      <a:r>
                        <a:rPr lang="en-US" sz="1100" u="none" strike="noStrike" dirty="0">
                          <a:effectLst/>
                        </a:rPr>
                        <a:t>Language</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2187207180"/>
                  </a:ext>
                </a:extLst>
              </a:tr>
              <a:tr h="288110">
                <a:tc>
                  <a:txBody>
                    <a:bodyPr/>
                    <a:lstStyle/>
                    <a:p>
                      <a:pPr algn="ctr" fontAlgn="b"/>
                      <a:r>
                        <a:rPr lang="en-US" sz="1100" u="none" strike="noStrike" dirty="0">
                          <a:effectLst/>
                        </a:rPr>
                        <a:t>Social Studies</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142609325"/>
                  </a:ext>
                </a:extLst>
              </a:tr>
            </a:tbl>
          </a:graphicData>
        </a:graphic>
      </p:graphicFrame>
      <p:graphicFrame>
        <p:nvGraphicFramePr>
          <p:cNvPr id="17" name="Table 16">
            <a:extLst>
              <a:ext uri="{FF2B5EF4-FFF2-40B4-BE49-F238E27FC236}">
                <a16:creationId xmlns:a16="http://schemas.microsoft.com/office/drawing/2014/main" id="{452B6499-FA61-407D-8B9F-AC124096151E}"/>
              </a:ext>
            </a:extLst>
          </p:cNvPr>
          <p:cNvGraphicFramePr>
            <a:graphicFrameLocks noGrp="1"/>
          </p:cNvGraphicFramePr>
          <p:nvPr>
            <p:extLst>
              <p:ext uri="{D42A27DB-BD31-4B8C-83A1-F6EECF244321}">
                <p14:modId xmlns:p14="http://schemas.microsoft.com/office/powerpoint/2010/main" val="1587339789"/>
              </p:ext>
            </p:extLst>
          </p:nvPr>
        </p:nvGraphicFramePr>
        <p:xfrm>
          <a:off x="2812604" y="2609785"/>
          <a:ext cx="2020240" cy="2682451"/>
        </p:xfrm>
        <a:graphic>
          <a:graphicData uri="http://schemas.openxmlformats.org/drawingml/2006/table">
            <a:tbl>
              <a:tblPr firstRow="1" firstCol="1" bandRow="1">
                <a:tableStyleId>{5DA37D80-6434-44D0-A028-1B22A696006F}</a:tableStyleId>
              </a:tblPr>
              <a:tblGrid>
                <a:gridCol w="1010120">
                  <a:extLst>
                    <a:ext uri="{9D8B030D-6E8A-4147-A177-3AD203B41FA5}">
                      <a16:colId xmlns:a16="http://schemas.microsoft.com/office/drawing/2014/main" val="1283055482"/>
                    </a:ext>
                  </a:extLst>
                </a:gridCol>
                <a:gridCol w="1010120">
                  <a:extLst>
                    <a:ext uri="{9D8B030D-6E8A-4147-A177-3AD203B41FA5}">
                      <a16:colId xmlns:a16="http://schemas.microsoft.com/office/drawing/2014/main" val="3712951133"/>
                    </a:ext>
                  </a:extLst>
                </a:gridCol>
              </a:tblGrid>
              <a:tr h="140428">
                <a:tc gridSpan="2">
                  <a:txBody>
                    <a:bodyPr/>
                    <a:lstStyle/>
                    <a:p>
                      <a:pPr algn="ctr" fontAlgn="b"/>
                      <a:r>
                        <a:rPr lang="en-US" sz="1100" u="none" strike="noStrike" dirty="0">
                          <a:effectLst/>
                        </a:rPr>
                        <a:t>Higher Secondary</a:t>
                      </a:r>
                      <a:endParaRPr lang="en-US" sz="1100" b="0" i="0" u="none" strike="noStrike" dirty="0">
                        <a:solidFill>
                          <a:srgbClr val="000000"/>
                        </a:solidFill>
                        <a:effectLst/>
                        <a:latin typeface="Calibri" panose="020F0502020204030204" pitchFamily="34" charset="0"/>
                      </a:endParaRPr>
                    </a:p>
                  </a:txBody>
                  <a:tcPr marL="4842" marR="4842" marT="4842" marB="0" anchor="b"/>
                </a:tc>
                <a:tc hMerge="1">
                  <a:txBody>
                    <a:bodyPr/>
                    <a:lstStyle/>
                    <a:p>
                      <a:endParaRPr lang="en-US"/>
                    </a:p>
                  </a:txBody>
                  <a:tcPr/>
                </a:tc>
                <a:extLst>
                  <a:ext uri="{0D108BD9-81ED-4DB2-BD59-A6C34878D82A}">
                    <a16:rowId xmlns:a16="http://schemas.microsoft.com/office/drawing/2014/main" val="1658443714"/>
                  </a:ext>
                </a:extLst>
              </a:tr>
              <a:tr h="260519">
                <a:tc>
                  <a:txBody>
                    <a:bodyPr/>
                    <a:lstStyle/>
                    <a:p>
                      <a:pPr algn="ctr" fontAlgn="b"/>
                      <a:r>
                        <a:rPr lang="en-US" sz="1100" u="none" strike="noStrike" dirty="0">
                          <a:effectLst/>
                        </a:rPr>
                        <a:t>Non specialist</a:t>
                      </a:r>
                      <a:endParaRPr lang="en-US" sz="1100" b="0" i="0" u="none" strike="noStrike" dirty="0">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459649014"/>
                  </a:ext>
                </a:extLst>
              </a:tr>
              <a:tr h="140428">
                <a:tc>
                  <a:txBody>
                    <a:bodyPr/>
                    <a:lstStyle/>
                    <a:p>
                      <a:pPr algn="ctr" fontAlgn="b"/>
                      <a:r>
                        <a:rPr lang="en-US" sz="1100" u="none" strike="noStrike">
                          <a:effectLst/>
                        </a:rPr>
                        <a:t>Physics</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530839254"/>
                  </a:ext>
                </a:extLst>
              </a:tr>
              <a:tr h="140428">
                <a:tc>
                  <a:txBody>
                    <a:bodyPr/>
                    <a:lstStyle/>
                    <a:p>
                      <a:pPr algn="ctr" fontAlgn="b"/>
                      <a:r>
                        <a:rPr lang="en-US" sz="1100" u="none" strike="noStrike">
                          <a:effectLst/>
                        </a:rPr>
                        <a:t>Chem</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2598161747"/>
                  </a:ext>
                </a:extLst>
              </a:tr>
              <a:tr h="140428">
                <a:tc>
                  <a:txBody>
                    <a:bodyPr/>
                    <a:lstStyle/>
                    <a:p>
                      <a:pPr algn="ctr" fontAlgn="b"/>
                      <a:r>
                        <a:rPr lang="en-US" sz="1100" u="none" strike="noStrike">
                          <a:effectLst/>
                        </a:rPr>
                        <a:t>Bio</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019866365"/>
                  </a:ext>
                </a:extLst>
              </a:tr>
              <a:tr h="140428">
                <a:tc>
                  <a:txBody>
                    <a:bodyPr/>
                    <a:lstStyle/>
                    <a:p>
                      <a:pPr algn="ctr" fontAlgn="b"/>
                      <a:r>
                        <a:rPr lang="en-US" sz="1100" u="none" strike="noStrike">
                          <a:effectLst/>
                        </a:rPr>
                        <a:t>History</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029724741"/>
                  </a:ext>
                </a:extLst>
              </a:tr>
              <a:tr h="140428">
                <a:tc>
                  <a:txBody>
                    <a:bodyPr/>
                    <a:lstStyle/>
                    <a:p>
                      <a:pPr algn="ctr" fontAlgn="b"/>
                      <a:r>
                        <a:rPr lang="en-US" sz="1100" u="none" strike="noStrike">
                          <a:effectLst/>
                        </a:rPr>
                        <a:t>Geog</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2099006941"/>
                  </a:ext>
                </a:extLst>
              </a:tr>
              <a:tr h="140428">
                <a:tc>
                  <a:txBody>
                    <a:bodyPr/>
                    <a:lstStyle/>
                    <a:p>
                      <a:pPr algn="ctr" fontAlgn="b"/>
                      <a:r>
                        <a:rPr lang="en-US" sz="1100" u="none" strike="noStrike">
                          <a:effectLst/>
                        </a:rPr>
                        <a:t>Civics</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2177945554"/>
                  </a:ext>
                </a:extLst>
              </a:tr>
              <a:tr h="260519">
                <a:tc>
                  <a:txBody>
                    <a:bodyPr/>
                    <a:lstStyle/>
                    <a:p>
                      <a:pPr algn="ctr" fontAlgn="b"/>
                      <a:r>
                        <a:rPr lang="en-US" sz="1100" u="none" strike="noStrike">
                          <a:effectLst/>
                        </a:rPr>
                        <a:t>Economics</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990174067"/>
                  </a:ext>
                </a:extLst>
              </a:tr>
              <a:tr h="140428">
                <a:tc>
                  <a:txBody>
                    <a:bodyPr/>
                    <a:lstStyle/>
                    <a:p>
                      <a:pPr algn="ctr" fontAlgn="b"/>
                      <a:r>
                        <a:rPr lang="en-US" sz="1100" u="none" strike="noStrike">
                          <a:effectLst/>
                        </a:rPr>
                        <a:t>PT</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4259517601"/>
                  </a:ext>
                </a:extLst>
              </a:tr>
              <a:tr h="260519">
                <a:tc>
                  <a:txBody>
                    <a:bodyPr/>
                    <a:lstStyle/>
                    <a:p>
                      <a:pPr algn="ctr" fontAlgn="b"/>
                      <a:r>
                        <a:rPr lang="en-US" sz="1100" u="none" strike="noStrike">
                          <a:effectLst/>
                        </a:rPr>
                        <a:t>Computers</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4164625554"/>
                  </a:ext>
                </a:extLst>
              </a:tr>
              <a:tr h="260519">
                <a:tc>
                  <a:txBody>
                    <a:bodyPr/>
                    <a:lstStyle/>
                    <a:p>
                      <a:pPr algn="ctr" fontAlgn="b"/>
                      <a:r>
                        <a:rPr lang="en-US" sz="1100" u="none" strike="noStrike">
                          <a:effectLst/>
                        </a:rPr>
                        <a:t>Language 1</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558094953"/>
                  </a:ext>
                </a:extLst>
              </a:tr>
              <a:tr h="260519">
                <a:tc>
                  <a:txBody>
                    <a:bodyPr/>
                    <a:lstStyle/>
                    <a:p>
                      <a:pPr algn="ctr" fontAlgn="b"/>
                      <a:r>
                        <a:rPr lang="en-US" sz="1100" u="none" strike="noStrike">
                          <a:effectLst/>
                        </a:rPr>
                        <a:t>Language 2</a:t>
                      </a:r>
                      <a:endParaRPr lang="en-US" sz="1100" b="0" i="0" u="none" strike="noStrike">
                        <a:solidFill>
                          <a:srgbClr val="000000"/>
                        </a:solidFill>
                        <a:effectLst/>
                        <a:latin typeface="Calibri" panose="020F0502020204030204" pitchFamily="34" charset="0"/>
                      </a:endParaRPr>
                    </a:p>
                  </a:txBody>
                  <a:tcPr marL="4842" marR="4842" marT="4842"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4842" marR="4842" marT="4842" marB="0" anchor="b"/>
                </a:tc>
                <a:extLst>
                  <a:ext uri="{0D108BD9-81ED-4DB2-BD59-A6C34878D82A}">
                    <a16:rowId xmlns:a16="http://schemas.microsoft.com/office/drawing/2014/main" val="3842241686"/>
                  </a:ext>
                </a:extLst>
              </a:tr>
            </a:tbl>
          </a:graphicData>
        </a:graphic>
      </p:graphicFrame>
      <p:sp>
        <p:nvSpPr>
          <p:cNvPr id="18" name="Rectangle 17">
            <a:extLst>
              <a:ext uri="{FF2B5EF4-FFF2-40B4-BE49-F238E27FC236}">
                <a16:creationId xmlns:a16="http://schemas.microsoft.com/office/drawing/2014/main" id="{D2C16752-15E1-496E-B7D3-2F2DDBAB0EF3}"/>
              </a:ext>
            </a:extLst>
          </p:cNvPr>
          <p:cNvSpPr/>
          <p:nvPr/>
        </p:nvSpPr>
        <p:spPr>
          <a:xfrm>
            <a:off x="6615404" y="2699806"/>
            <a:ext cx="1017034" cy="2837649"/>
          </a:xfrm>
          <a:prstGeom prst="rect">
            <a:avLst/>
          </a:prstGeom>
          <a:noFill/>
          <a:ln w="28575">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9" name="Rectangle 18">
            <a:extLst>
              <a:ext uri="{FF2B5EF4-FFF2-40B4-BE49-F238E27FC236}">
                <a16:creationId xmlns:a16="http://schemas.microsoft.com/office/drawing/2014/main" id="{53ABF614-E103-4AC0-AD06-AD50789EE699}"/>
              </a:ext>
            </a:extLst>
          </p:cNvPr>
          <p:cNvSpPr/>
          <p:nvPr/>
        </p:nvSpPr>
        <p:spPr>
          <a:xfrm>
            <a:off x="7669762" y="2699805"/>
            <a:ext cx="2505870" cy="2837649"/>
          </a:xfrm>
          <a:prstGeom prst="rect">
            <a:avLst/>
          </a:prstGeom>
          <a:noFill/>
          <a:ln w="28575">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598508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3"/>
            <a:stretch>
              <a:fillRect/>
            </a:stretch>
          </p:blipFill>
          <p:spPr>
            <a:xfrm>
              <a:off x="955566" y="170466"/>
              <a:ext cx="1008122" cy="1008122"/>
            </a:xfrm>
            <a:prstGeom prst="rect">
              <a:avLst/>
            </a:prstGeom>
          </p:spPr>
        </p:pic>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5"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6"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grpSp>
      <p:pic>
        <p:nvPicPr>
          <p:cNvPr id="15" name="Picture 14">
            <a:extLst>
              <a:ext uri="{FF2B5EF4-FFF2-40B4-BE49-F238E27FC236}">
                <a16:creationId xmlns:a16="http://schemas.microsoft.com/office/drawing/2014/main" id="{E0B6FF08-856C-424E-9AF8-C9C9F791E4B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2" name="Table 1">
            <a:extLst>
              <a:ext uri="{FF2B5EF4-FFF2-40B4-BE49-F238E27FC236}">
                <a16:creationId xmlns:a16="http://schemas.microsoft.com/office/drawing/2014/main" id="{3C5971D1-0279-4B1B-8DD3-ADFFC5450437}"/>
              </a:ext>
            </a:extLst>
          </p:cNvPr>
          <p:cNvGraphicFramePr>
            <a:graphicFrameLocks noGrp="1"/>
          </p:cNvGraphicFramePr>
          <p:nvPr>
            <p:extLst>
              <p:ext uri="{D42A27DB-BD31-4B8C-83A1-F6EECF244321}">
                <p14:modId xmlns:p14="http://schemas.microsoft.com/office/powerpoint/2010/main" val="2361488510"/>
              </p:ext>
            </p:extLst>
          </p:nvPr>
        </p:nvGraphicFramePr>
        <p:xfrm>
          <a:off x="927100" y="2068513"/>
          <a:ext cx="10337800" cy="2413000"/>
        </p:xfrm>
        <a:graphic>
          <a:graphicData uri="http://schemas.openxmlformats.org/drawingml/2006/table">
            <a:tbl>
              <a:tblPr firstRow="1" firstCol="1" bandRow="1">
                <a:tableStyleId>{5940675A-B579-460E-94D1-54222C63F5DA}</a:tableStyleId>
              </a:tblPr>
              <a:tblGrid>
                <a:gridCol w="609600">
                  <a:extLst>
                    <a:ext uri="{9D8B030D-6E8A-4147-A177-3AD203B41FA5}">
                      <a16:colId xmlns:a16="http://schemas.microsoft.com/office/drawing/2014/main" val="902380616"/>
                    </a:ext>
                  </a:extLst>
                </a:gridCol>
                <a:gridCol w="558800">
                  <a:extLst>
                    <a:ext uri="{9D8B030D-6E8A-4147-A177-3AD203B41FA5}">
                      <a16:colId xmlns:a16="http://schemas.microsoft.com/office/drawing/2014/main" val="2310531261"/>
                    </a:ext>
                  </a:extLst>
                </a:gridCol>
                <a:gridCol w="609600">
                  <a:extLst>
                    <a:ext uri="{9D8B030D-6E8A-4147-A177-3AD203B41FA5}">
                      <a16:colId xmlns:a16="http://schemas.microsoft.com/office/drawing/2014/main" val="1124126875"/>
                    </a:ext>
                  </a:extLst>
                </a:gridCol>
                <a:gridCol w="482600">
                  <a:extLst>
                    <a:ext uri="{9D8B030D-6E8A-4147-A177-3AD203B41FA5}">
                      <a16:colId xmlns:a16="http://schemas.microsoft.com/office/drawing/2014/main" val="1781358618"/>
                    </a:ext>
                  </a:extLst>
                </a:gridCol>
                <a:gridCol w="927100">
                  <a:extLst>
                    <a:ext uri="{9D8B030D-6E8A-4147-A177-3AD203B41FA5}">
                      <a16:colId xmlns:a16="http://schemas.microsoft.com/office/drawing/2014/main" val="3161835689"/>
                    </a:ext>
                  </a:extLst>
                </a:gridCol>
                <a:gridCol w="609600">
                  <a:extLst>
                    <a:ext uri="{9D8B030D-6E8A-4147-A177-3AD203B41FA5}">
                      <a16:colId xmlns:a16="http://schemas.microsoft.com/office/drawing/2014/main" val="220463570"/>
                    </a:ext>
                  </a:extLst>
                </a:gridCol>
                <a:gridCol w="939800">
                  <a:extLst>
                    <a:ext uri="{9D8B030D-6E8A-4147-A177-3AD203B41FA5}">
                      <a16:colId xmlns:a16="http://schemas.microsoft.com/office/drawing/2014/main" val="1430202390"/>
                    </a:ext>
                  </a:extLst>
                </a:gridCol>
                <a:gridCol w="927100">
                  <a:extLst>
                    <a:ext uri="{9D8B030D-6E8A-4147-A177-3AD203B41FA5}">
                      <a16:colId xmlns:a16="http://schemas.microsoft.com/office/drawing/2014/main" val="3484648766"/>
                    </a:ext>
                  </a:extLst>
                </a:gridCol>
                <a:gridCol w="711200">
                  <a:extLst>
                    <a:ext uri="{9D8B030D-6E8A-4147-A177-3AD203B41FA5}">
                      <a16:colId xmlns:a16="http://schemas.microsoft.com/office/drawing/2014/main" val="3886479392"/>
                    </a:ext>
                  </a:extLst>
                </a:gridCol>
                <a:gridCol w="787400">
                  <a:extLst>
                    <a:ext uri="{9D8B030D-6E8A-4147-A177-3AD203B41FA5}">
                      <a16:colId xmlns:a16="http://schemas.microsoft.com/office/drawing/2014/main" val="2235146928"/>
                    </a:ext>
                  </a:extLst>
                </a:gridCol>
                <a:gridCol w="673100">
                  <a:extLst>
                    <a:ext uri="{9D8B030D-6E8A-4147-A177-3AD203B41FA5}">
                      <a16:colId xmlns:a16="http://schemas.microsoft.com/office/drawing/2014/main" val="152262979"/>
                    </a:ext>
                  </a:extLst>
                </a:gridCol>
                <a:gridCol w="673100">
                  <a:extLst>
                    <a:ext uri="{9D8B030D-6E8A-4147-A177-3AD203B41FA5}">
                      <a16:colId xmlns:a16="http://schemas.microsoft.com/office/drawing/2014/main" val="1762146949"/>
                    </a:ext>
                  </a:extLst>
                </a:gridCol>
                <a:gridCol w="609600">
                  <a:extLst>
                    <a:ext uri="{9D8B030D-6E8A-4147-A177-3AD203B41FA5}">
                      <a16:colId xmlns:a16="http://schemas.microsoft.com/office/drawing/2014/main" val="722053667"/>
                    </a:ext>
                  </a:extLst>
                </a:gridCol>
                <a:gridCol w="609600">
                  <a:extLst>
                    <a:ext uri="{9D8B030D-6E8A-4147-A177-3AD203B41FA5}">
                      <a16:colId xmlns:a16="http://schemas.microsoft.com/office/drawing/2014/main" val="3473783275"/>
                    </a:ext>
                  </a:extLst>
                </a:gridCol>
                <a:gridCol w="609600">
                  <a:extLst>
                    <a:ext uri="{9D8B030D-6E8A-4147-A177-3AD203B41FA5}">
                      <a16:colId xmlns:a16="http://schemas.microsoft.com/office/drawing/2014/main" val="2259232659"/>
                    </a:ext>
                  </a:extLst>
                </a:gridCol>
              </a:tblGrid>
              <a:tr h="190500">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Grade 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Grade 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500092772"/>
                  </a:ext>
                </a:extLst>
              </a:tr>
              <a:tr h="190500">
                <a:tc rowSpan="2">
                  <a:txBody>
                    <a:bodyPr/>
                    <a:lstStyle/>
                    <a:p>
                      <a:pPr algn="ctr" fontAlgn="b"/>
                      <a:r>
                        <a:rPr lang="en-US" sz="1100" u="none" strike="noStrike" dirty="0">
                          <a:effectLst/>
                        </a:rPr>
                        <a:t>OVERALL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All Students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2019-20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120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150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99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79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55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30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612824866"/>
                  </a:ext>
                </a:extLst>
              </a:tr>
              <a:tr h="190500">
                <a:tc vMerge="1">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2020-21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100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116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144</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87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72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85</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59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33</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35</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961592165"/>
                  </a:ext>
                </a:extLst>
              </a:tr>
              <a:tr h="184150">
                <a:tc rowSpan="4">
                  <a:txBody>
                    <a:bodyPr/>
                    <a:lstStyle/>
                    <a:p>
                      <a:pPr algn="ctr" fontAlgn="b"/>
                      <a:r>
                        <a:rPr lang="en-US" sz="1100" u="none" strike="noStrike" dirty="0">
                          <a:effectLst/>
                        </a:rPr>
                        <a:t>By Gender</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Male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2019-20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74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15</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4178204462"/>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2020-21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90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94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460305374"/>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Female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2019-20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604998186"/>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2020-21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501477037"/>
                  </a:ext>
                </a:extLst>
              </a:tr>
              <a:tr h="184150">
                <a:tc rowSpan="6">
                  <a:txBody>
                    <a:bodyPr/>
                    <a:lstStyle/>
                    <a:p>
                      <a:pPr algn="ctr" fontAlgn="b"/>
                      <a:r>
                        <a:rPr lang="en-US" sz="1100" u="none" strike="noStrike" dirty="0">
                          <a:effectLst/>
                        </a:rPr>
                        <a:t>By language</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Pashto</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2019-20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78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01300499"/>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2020-21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79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41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159100158"/>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Dari</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2019-20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17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22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409496146"/>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2020-21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14</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288646670"/>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Others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2019-20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54453692"/>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2020-21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586179170"/>
                  </a:ext>
                </a:extLst>
              </a:tr>
            </a:tbl>
          </a:graphicData>
        </a:graphic>
      </p:graphicFrame>
      <p:sp>
        <p:nvSpPr>
          <p:cNvPr id="8" name="TextBox 7">
            <a:extLst>
              <a:ext uri="{FF2B5EF4-FFF2-40B4-BE49-F238E27FC236}">
                <a16:creationId xmlns:a16="http://schemas.microsoft.com/office/drawing/2014/main" id="{C4AA8B5A-DA1C-4E23-AAC5-967BAB25DAF0}"/>
              </a:ext>
            </a:extLst>
          </p:cNvPr>
          <p:cNvSpPr txBox="1"/>
          <p:nvPr/>
        </p:nvSpPr>
        <p:spPr>
          <a:xfrm>
            <a:off x="1963688" y="1185685"/>
            <a:ext cx="8062262" cy="369332"/>
          </a:xfrm>
          <a:prstGeom prst="rect">
            <a:avLst/>
          </a:prstGeom>
          <a:noFill/>
        </p:spPr>
        <p:txBody>
          <a:bodyPr wrap="square">
            <a:spAutoFit/>
          </a:bodyPr>
          <a:lstStyle/>
          <a:p>
            <a:pPr algn="ctr"/>
            <a:r>
              <a:rPr lang="en-US" sz="1800" b="0" i="0" u="none" strike="noStrike" dirty="0">
                <a:solidFill>
                  <a:srgbClr val="000000"/>
                </a:solidFill>
                <a:effectLst/>
                <a:latin typeface="Calibri" panose="020F0502020204030204" pitchFamily="34" charset="0"/>
              </a:rPr>
              <a:t>STUDENT LEARNING DATA: No of proficient students (Above 60%) in Mathematics.</a:t>
            </a:r>
            <a:r>
              <a:rPr lang="en-US" dirty="0"/>
              <a:t> </a:t>
            </a:r>
          </a:p>
        </p:txBody>
      </p:sp>
    </p:spTree>
    <p:extLst>
      <p:ext uri="{BB962C8B-B14F-4D97-AF65-F5344CB8AC3E}">
        <p14:creationId xmlns:p14="http://schemas.microsoft.com/office/powerpoint/2010/main" val="166547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3"/>
            <a:stretch>
              <a:fillRect/>
            </a:stretch>
          </p:blipFill>
          <p:spPr>
            <a:xfrm>
              <a:off x="955566" y="170466"/>
              <a:ext cx="1008122" cy="1008122"/>
            </a:xfrm>
            <a:prstGeom prst="rect">
              <a:avLst/>
            </a:prstGeom>
          </p:spPr>
        </p:pic>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5"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6"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grpSp>
      <p:pic>
        <p:nvPicPr>
          <p:cNvPr id="15" name="Picture 14">
            <a:extLst>
              <a:ext uri="{FF2B5EF4-FFF2-40B4-BE49-F238E27FC236}">
                <a16:creationId xmlns:a16="http://schemas.microsoft.com/office/drawing/2014/main" id="{E0B6FF08-856C-424E-9AF8-C9C9F791E4B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2" name="Table 1">
            <a:extLst>
              <a:ext uri="{FF2B5EF4-FFF2-40B4-BE49-F238E27FC236}">
                <a16:creationId xmlns:a16="http://schemas.microsoft.com/office/drawing/2014/main" id="{3C5971D1-0279-4B1B-8DD3-ADFFC5450437}"/>
              </a:ext>
            </a:extLst>
          </p:cNvPr>
          <p:cNvGraphicFramePr>
            <a:graphicFrameLocks noGrp="1"/>
          </p:cNvGraphicFramePr>
          <p:nvPr>
            <p:extLst>
              <p:ext uri="{D42A27DB-BD31-4B8C-83A1-F6EECF244321}">
                <p14:modId xmlns:p14="http://schemas.microsoft.com/office/powerpoint/2010/main" val="2809313452"/>
              </p:ext>
            </p:extLst>
          </p:nvPr>
        </p:nvGraphicFramePr>
        <p:xfrm>
          <a:off x="927100" y="2068513"/>
          <a:ext cx="10337800" cy="571500"/>
        </p:xfrm>
        <a:graphic>
          <a:graphicData uri="http://schemas.openxmlformats.org/drawingml/2006/table">
            <a:tbl>
              <a:tblPr firstRow="1" firstCol="1" bandRow="1">
                <a:tableStyleId>{5940675A-B579-460E-94D1-54222C63F5DA}</a:tableStyleId>
              </a:tblPr>
              <a:tblGrid>
                <a:gridCol w="609600">
                  <a:extLst>
                    <a:ext uri="{9D8B030D-6E8A-4147-A177-3AD203B41FA5}">
                      <a16:colId xmlns:a16="http://schemas.microsoft.com/office/drawing/2014/main" val="902380616"/>
                    </a:ext>
                  </a:extLst>
                </a:gridCol>
                <a:gridCol w="558800">
                  <a:extLst>
                    <a:ext uri="{9D8B030D-6E8A-4147-A177-3AD203B41FA5}">
                      <a16:colId xmlns:a16="http://schemas.microsoft.com/office/drawing/2014/main" val="2310531261"/>
                    </a:ext>
                  </a:extLst>
                </a:gridCol>
                <a:gridCol w="609600">
                  <a:extLst>
                    <a:ext uri="{9D8B030D-6E8A-4147-A177-3AD203B41FA5}">
                      <a16:colId xmlns:a16="http://schemas.microsoft.com/office/drawing/2014/main" val="1124126875"/>
                    </a:ext>
                  </a:extLst>
                </a:gridCol>
                <a:gridCol w="482600">
                  <a:extLst>
                    <a:ext uri="{9D8B030D-6E8A-4147-A177-3AD203B41FA5}">
                      <a16:colId xmlns:a16="http://schemas.microsoft.com/office/drawing/2014/main" val="1781358618"/>
                    </a:ext>
                  </a:extLst>
                </a:gridCol>
                <a:gridCol w="927100">
                  <a:extLst>
                    <a:ext uri="{9D8B030D-6E8A-4147-A177-3AD203B41FA5}">
                      <a16:colId xmlns:a16="http://schemas.microsoft.com/office/drawing/2014/main" val="3161835689"/>
                    </a:ext>
                  </a:extLst>
                </a:gridCol>
                <a:gridCol w="609600">
                  <a:extLst>
                    <a:ext uri="{9D8B030D-6E8A-4147-A177-3AD203B41FA5}">
                      <a16:colId xmlns:a16="http://schemas.microsoft.com/office/drawing/2014/main" val="220463570"/>
                    </a:ext>
                  </a:extLst>
                </a:gridCol>
                <a:gridCol w="939800">
                  <a:extLst>
                    <a:ext uri="{9D8B030D-6E8A-4147-A177-3AD203B41FA5}">
                      <a16:colId xmlns:a16="http://schemas.microsoft.com/office/drawing/2014/main" val="1430202390"/>
                    </a:ext>
                  </a:extLst>
                </a:gridCol>
                <a:gridCol w="927100">
                  <a:extLst>
                    <a:ext uri="{9D8B030D-6E8A-4147-A177-3AD203B41FA5}">
                      <a16:colId xmlns:a16="http://schemas.microsoft.com/office/drawing/2014/main" val="3484648766"/>
                    </a:ext>
                  </a:extLst>
                </a:gridCol>
                <a:gridCol w="711200">
                  <a:extLst>
                    <a:ext uri="{9D8B030D-6E8A-4147-A177-3AD203B41FA5}">
                      <a16:colId xmlns:a16="http://schemas.microsoft.com/office/drawing/2014/main" val="3886479392"/>
                    </a:ext>
                  </a:extLst>
                </a:gridCol>
                <a:gridCol w="787400">
                  <a:extLst>
                    <a:ext uri="{9D8B030D-6E8A-4147-A177-3AD203B41FA5}">
                      <a16:colId xmlns:a16="http://schemas.microsoft.com/office/drawing/2014/main" val="2235146928"/>
                    </a:ext>
                  </a:extLst>
                </a:gridCol>
                <a:gridCol w="673100">
                  <a:extLst>
                    <a:ext uri="{9D8B030D-6E8A-4147-A177-3AD203B41FA5}">
                      <a16:colId xmlns:a16="http://schemas.microsoft.com/office/drawing/2014/main" val="152262979"/>
                    </a:ext>
                  </a:extLst>
                </a:gridCol>
                <a:gridCol w="673100">
                  <a:extLst>
                    <a:ext uri="{9D8B030D-6E8A-4147-A177-3AD203B41FA5}">
                      <a16:colId xmlns:a16="http://schemas.microsoft.com/office/drawing/2014/main" val="1762146949"/>
                    </a:ext>
                  </a:extLst>
                </a:gridCol>
                <a:gridCol w="609600">
                  <a:extLst>
                    <a:ext uri="{9D8B030D-6E8A-4147-A177-3AD203B41FA5}">
                      <a16:colId xmlns:a16="http://schemas.microsoft.com/office/drawing/2014/main" val="722053667"/>
                    </a:ext>
                  </a:extLst>
                </a:gridCol>
                <a:gridCol w="609600">
                  <a:extLst>
                    <a:ext uri="{9D8B030D-6E8A-4147-A177-3AD203B41FA5}">
                      <a16:colId xmlns:a16="http://schemas.microsoft.com/office/drawing/2014/main" val="3473783275"/>
                    </a:ext>
                  </a:extLst>
                </a:gridCol>
                <a:gridCol w="609600">
                  <a:extLst>
                    <a:ext uri="{9D8B030D-6E8A-4147-A177-3AD203B41FA5}">
                      <a16:colId xmlns:a16="http://schemas.microsoft.com/office/drawing/2014/main" val="2259232659"/>
                    </a:ext>
                  </a:extLst>
                </a:gridCol>
              </a:tblGrid>
              <a:tr h="190500">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Grade 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Grade 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500092772"/>
                  </a:ext>
                </a:extLst>
              </a:tr>
              <a:tr h="190500">
                <a:tc rowSpan="2">
                  <a:txBody>
                    <a:bodyPr/>
                    <a:lstStyle/>
                    <a:p>
                      <a:pPr algn="ctr" fontAlgn="b"/>
                      <a:r>
                        <a:rPr lang="en-US" sz="1100" u="none" strike="noStrike" dirty="0">
                          <a:effectLst/>
                        </a:rPr>
                        <a:t>OVERALL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All Students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2019-20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120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150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99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79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55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30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612824866"/>
                  </a:ext>
                </a:extLst>
              </a:tr>
              <a:tr h="190500">
                <a:tc vMerge="1">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2020-21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100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116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92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144</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87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72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85</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59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33</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35</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961592165"/>
                  </a:ext>
                </a:extLst>
              </a:tr>
            </a:tbl>
          </a:graphicData>
        </a:graphic>
      </p:graphicFrame>
      <p:sp>
        <p:nvSpPr>
          <p:cNvPr id="8" name="TextBox 7">
            <a:extLst>
              <a:ext uri="{FF2B5EF4-FFF2-40B4-BE49-F238E27FC236}">
                <a16:creationId xmlns:a16="http://schemas.microsoft.com/office/drawing/2014/main" id="{C4AA8B5A-DA1C-4E23-AAC5-967BAB25DAF0}"/>
              </a:ext>
            </a:extLst>
          </p:cNvPr>
          <p:cNvSpPr txBox="1"/>
          <p:nvPr/>
        </p:nvSpPr>
        <p:spPr>
          <a:xfrm>
            <a:off x="1963688" y="1185685"/>
            <a:ext cx="8062262" cy="369332"/>
          </a:xfrm>
          <a:prstGeom prst="rect">
            <a:avLst/>
          </a:prstGeom>
          <a:noFill/>
        </p:spPr>
        <p:txBody>
          <a:bodyPr wrap="square">
            <a:spAutoFit/>
          </a:bodyPr>
          <a:lstStyle/>
          <a:p>
            <a:pPr algn="ctr"/>
            <a:r>
              <a:rPr lang="en-US" sz="1800" b="0" i="0" u="none" strike="noStrike" dirty="0">
                <a:solidFill>
                  <a:srgbClr val="000000"/>
                </a:solidFill>
                <a:effectLst/>
                <a:latin typeface="Calibri" panose="020F0502020204030204" pitchFamily="34" charset="0"/>
              </a:rPr>
              <a:t>STUDENT LEARNING DATA: No of proficient students (Above 60%) in Mathematics.</a:t>
            </a:r>
            <a:r>
              <a:rPr lang="en-US" dirty="0"/>
              <a:t> </a:t>
            </a:r>
          </a:p>
        </p:txBody>
      </p:sp>
      <p:graphicFrame>
        <p:nvGraphicFramePr>
          <p:cNvPr id="5" name="Chart 4">
            <a:extLst>
              <a:ext uri="{FF2B5EF4-FFF2-40B4-BE49-F238E27FC236}">
                <a16:creationId xmlns:a16="http://schemas.microsoft.com/office/drawing/2014/main" id="{28A3F091-8E47-4C10-8C76-7A5F5F806C36}"/>
              </a:ext>
            </a:extLst>
          </p:cNvPr>
          <p:cNvGraphicFramePr/>
          <p:nvPr>
            <p:extLst>
              <p:ext uri="{D42A27DB-BD31-4B8C-83A1-F6EECF244321}">
                <p14:modId xmlns:p14="http://schemas.microsoft.com/office/powerpoint/2010/main" val="1269926773"/>
              </p:ext>
            </p:extLst>
          </p:nvPr>
        </p:nvGraphicFramePr>
        <p:xfrm>
          <a:off x="1606108" y="2901820"/>
          <a:ext cx="8558245" cy="3524163"/>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768241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3"/>
            <a:stretch>
              <a:fillRect/>
            </a:stretch>
          </p:blipFill>
          <p:spPr>
            <a:xfrm>
              <a:off x="955566" y="170466"/>
              <a:ext cx="1008122" cy="1008122"/>
            </a:xfrm>
            <a:prstGeom prst="rect">
              <a:avLst/>
            </a:prstGeom>
          </p:spPr>
        </p:pic>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5"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6"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grpSp>
      <p:pic>
        <p:nvPicPr>
          <p:cNvPr id="15" name="Picture 14">
            <a:extLst>
              <a:ext uri="{FF2B5EF4-FFF2-40B4-BE49-F238E27FC236}">
                <a16:creationId xmlns:a16="http://schemas.microsoft.com/office/drawing/2014/main" id="{E0B6FF08-856C-424E-9AF8-C9C9F791E4B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2" name="Table 1">
            <a:extLst>
              <a:ext uri="{FF2B5EF4-FFF2-40B4-BE49-F238E27FC236}">
                <a16:creationId xmlns:a16="http://schemas.microsoft.com/office/drawing/2014/main" id="{3C5971D1-0279-4B1B-8DD3-ADFFC5450437}"/>
              </a:ext>
            </a:extLst>
          </p:cNvPr>
          <p:cNvGraphicFramePr>
            <a:graphicFrameLocks noGrp="1"/>
          </p:cNvGraphicFramePr>
          <p:nvPr>
            <p:extLst>
              <p:ext uri="{D42A27DB-BD31-4B8C-83A1-F6EECF244321}">
                <p14:modId xmlns:p14="http://schemas.microsoft.com/office/powerpoint/2010/main" val="3963853177"/>
              </p:ext>
            </p:extLst>
          </p:nvPr>
        </p:nvGraphicFramePr>
        <p:xfrm>
          <a:off x="927100" y="2068513"/>
          <a:ext cx="10337800" cy="1002814"/>
        </p:xfrm>
        <a:graphic>
          <a:graphicData uri="http://schemas.openxmlformats.org/drawingml/2006/table">
            <a:tbl>
              <a:tblPr firstRow="1" firstCol="1" bandRow="1">
                <a:tableStyleId>{5940675A-B579-460E-94D1-54222C63F5DA}</a:tableStyleId>
              </a:tblPr>
              <a:tblGrid>
                <a:gridCol w="609600">
                  <a:extLst>
                    <a:ext uri="{9D8B030D-6E8A-4147-A177-3AD203B41FA5}">
                      <a16:colId xmlns:a16="http://schemas.microsoft.com/office/drawing/2014/main" val="902380616"/>
                    </a:ext>
                  </a:extLst>
                </a:gridCol>
                <a:gridCol w="558800">
                  <a:extLst>
                    <a:ext uri="{9D8B030D-6E8A-4147-A177-3AD203B41FA5}">
                      <a16:colId xmlns:a16="http://schemas.microsoft.com/office/drawing/2014/main" val="2310531261"/>
                    </a:ext>
                  </a:extLst>
                </a:gridCol>
                <a:gridCol w="609600">
                  <a:extLst>
                    <a:ext uri="{9D8B030D-6E8A-4147-A177-3AD203B41FA5}">
                      <a16:colId xmlns:a16="http://schemas.microsoft.com/office/drawing/2014/main" val="1124126875"/>
                    </a:ext>
                  </a:extLst>
                </a:gridCol>
                <a:gridCol w="482600">
                  <a:extLst>
                    <a:ext uri="{9D8B030D-6E8A-4147-A177-3AD203B41FA5}">
                      <a16:colId xmlns:a16="http://schemas.microsoft.com/office/drawing/2014/main" val="1781358618"/>
                    </a:ext>
                  </a:extLst>
                </a:gridCol>
                <a:gridCol w="927100">
                  <a:extLst>
                    <a:ext uri="{9D8B030D-6E8A-4147-A177-3AD203B41FA5}">
                      <a16:colId xmlns:a16="http://schemas.microsoft.com/office/drawing/2014/main" val="3161835689"/>
                    </a:ext>
                  </a:extLst>
                </a:gridCol>
                <a:gridCol w="609600">
                  <a:extLst>
                    <a:ext uri="{9D8B030D-6E8A-4147-A177-3AD203B41FA5}">
                      <a16:colId xmlns:a16="http://schemas.microsoft.com/office/drawing/2014/main" val="220463570"/>
                    </a:ext>
                  </a:extLst>
                </a:gridCol>
                <a:gridCol w="939800">
                  <a:extLst>
                    <a:ext uri="{9D8B030D-6E8A-4147-A177-3AD203B41FA5}">
                      <a16:colId xmlns:a16="http://schemas.microsoft.com/office/drawing/2014/main" val="1430202390"/>
                    </a:ext>
                  </a:extLst>
                </a:gridCol>
                <a:gridCol w="927100">
                  <a:extLst>
                    <a:ext uri="{9D8B030D-6E8A-4147-A177-3AD203B41FA5}">
                      <a16:colId xmlns:a16="http://schemas.microsoft.com/office/drawing/2014/main" val="3484648766"/>
                    </a:ext>
                  </a:extLst>
                </a:gridCol>
                <a:gridCol w="711200">
                  <a:extLst>
                    <a:ext uri="{9D8B030D-6E8A-4147-A177-3AD203B41FA5}">
                      <a16:colId xmlns:a16="http://schemas.microsoft.com/office/drawing/2014/main" val="3886479392"/>
                    </a:ext>
                  </a:extLst>
                </a:gridCol>
                <a:gridCol w="787400">
                  <a:extLst>
                    <a:ext uri="{9D8B030D-6E8A-4147-A177-3AD203B41FA5}">
                      <a16:colId xmlns:a16="http://schemas.microsoft.com/office/drawing/2014/main" val="2235146928"/>
                    </a:ext>
                  </a:extLst>
                </a:gridCol>
                <a:gridCol w="673100">
                  <a:extLst>
                    <a:ext uri="{9D8B030D-6E8A-4147-A177-3AD203B41FA5}">
                      <a16:colId xmlns:a16="http://schemas.microsoft.com/office/drawing/2014/main" val="152262979"/>
                    </a:ext>
                  </a:extLst>
                </a:gridCol>
                <a:gridCol w="673100">
                  <a:extLst>
                    <a:ext uri="{9D8B030D-6E8A-4147-A177-3AD203B41FA5}">
                      <a16:colId xmlns:a16="http://schemas.microsoft.com/office/drawing/2014/main" val="1762146949"/>
                    </a:ext>
                  </a:extLst>
                </a:gridCol>
                <a:gridCol w="609600">
                  <a:extLst>
                    <a:ext uri="{9D8B030D-6E8A-4147-A177-3AD203B41FA5}">
                      <a16:colId xmlns:a16="http://schemas.microsoft.com/office/drawing/2014/main" val="722053667"/>
                    </a:ext>
                  </a:extLst>
                </a:gridCol>
                <a:gridCol w="609600">
                  <a:extLst>
                    <a:ext uri="{9D8B030D-6E8A-4147-A177-3AD203B41FA5}">
                      <a16:colId xmlns:a16="http://schemas.microsoft.com/office/drawing/2014/main" val="3473783275"/>
                    </a:ext>
                  </a:extLst>
                </a:gridCol>
                <a:gridCol w="609600">
                  <a:extLst>
                    <a:ext uri="{9D8B030D-6E8A-4147-A177-3AD203B41FA5}">
                      <a16:colId xmlns:a16="http://schemas.microsoft.com/office/drawing/2014/main" val="2259232659"/>
                    </a:ext>
                  </a:extLst>
                </a:gridCol>
              </a:tblGrid>
              <a:tr h="190500">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Grade 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Grade 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Grade 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500092772"/>
                  </a:ext>
                </a:extLst>
              </a:tr>
              <a:tr h="184150">
                <a:tc rowSpan="4">
                  <a:txBody>
                    <a:bodyPr/>
                    <a:lstStyle/>
                    <a:p>
                      <a:pPr algn="ctr" fontAlgn="b"/>
                      <a:r>
                        <a:rPr lang="en-US" sz="1100" u="none" strike="noStrike" dirty="0">
                          <a:effectLst/>
                        </a:rPr>
                        <a:t>By Gender</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Male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2019-20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74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15</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4178204462"/>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2020-21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90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94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460305374"/>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Female</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2019-20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604998186"/>
                  </a:ext>
                </a:extLst>
              </a:tr>
              <a:tr h="259864">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2020-21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41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36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50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34</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24</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27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501477037"/>
                  </a:ext>
                </a:extLst>
              </a:tr>
            </a:tbl>
          </a:graphicData>
        </a:graphic>
      </p:graphicFrame>
      <p:sp>
        <p:nvSpPr>
          <p:cNvPr id="8" name="TextBox 7">
            <a:extLst>
              <a:ext uri="{FF2B5EF4-FFF2-40B4-BE49-F238E27FC236}">
                <a16:creationId xmlns:a16="http://schemas.microsoft.com/office/drawing/2014/main" id="{C4AA8B5A-DA1C-4E23-AAC5-967BAB25DAF0}"/>
              </a:ext>
            </a:extLst>
          </p:cNvPr>
          <p:cNvSpPr txBox="1"/>
          <p:nvPr/>
        </p:nvSpPr>
        <p:spPr>
          <a:xfrm>
            <a:off x="1963688" y="1185685"/>
            <a:ext cx="8062262" cy="369332"/>
          </a:xfrm>
          <a:prstGeom prst="rect">
            <a:avLst/>
          </a:prstGeom>
          <a:noFill/>
        </p:spPr>
        <p:txBody>
          <a:bodyPr wrap="square">
            <a:spAutoFit/>
          </a:bodyPr>
          <a:lstStyle/>
          <a:p>
            <a:pPr algn="ctr"/>
            <a:r>
              <a:rPr lang="en-US" sz="1800" b="0" i="0" u="none" strike="noStrike" dirty="0">
                <a:solidFill>
                  <a:srgbClr val="000000"/>
                </a:solidFill>
                <a:effectLst/>
                <a:latin typeface="Calibri" panose="020F0502020204030204" pitchFamily="34" charset="0"/>
              </a:rPr>
              <a:t>STUDENT LEARNING DATA: No of proficient students (Above 60%) in Mathematics.</a:t>
            </a:r>
            <a:r>
              <a:rPr lang="en-US" dirty="0"/>
              <a:t> </a:t>
            </a:r>
          </a:p>
        </p:txBody>
      </p:sp>
      <p:graphicFrame>
        <p:nvGraphicFramePr>
          <p:cNvPr id="5" name="Chart 4">
            <a:extLst>
              <a:ext uri="{FF2B5EF4-FFF2-40B4-BE49-F238E27FC236}">
                <a16:creationId xmlns:a16="http://schemas.microsoft.com/office/drawing/2014/main" id="{8F81B99A-E52B-4D6F-8AB7-94711D2E1B82}"/>
              </a:ext>
            </a:extLst>
          </p:cNvPr>
          <p:cNvGraphicFramePr/>
          <p:nvPr>
            <p:extLst>
              <p:ext uri="{D42A27DB-BD31-4B8C-83A1-F6EECF244321}">
                <p14:modId xmlns:p14="http://schemas.microsoft.com/office/powerpoint/2010/main" val="3725450534"/>
              </p:ext>
            </p:extLst>
          </p:nvPr>
        </p:nvGraphicFramePr>
        <p:xfrm>
          <a:off x="2032000" y="3423947"/>
          <a:ext cx="8128000" cy="2835296"/>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4052687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3"/>
            <a:stretch>
              <a:fillRect/>
            </a:stretch>
          </p:blipFill>
          <p:spPr>
            <a:xfrm>
              <a:off x="955566" y="170466"/>
              <a:ext cx="1008122" cy="1008122"/>
            </a:xfrm>
            <a:prstGeom prst="rect">
              <a:avLst/>
            </a:prstGeom>
          </p:spPr>
        </p:pic>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5"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6"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grpSp>
      <p:pic>
        <p:nvPicPr>
          <p:cNvPr id="15" name="Picture 14">
            <a:extLst>
              <a:ext uri="{FF2B5EF4-FFF2-40B4-BE49-F238E27FC236}">
                <a16:creationId xmlns:a16="http://schemas.microsoft.com/office/drawing/2014/main" id="{E0B6FF08-856C-424E-9AF8-C9C9F791E4B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2" name="Table 1">
            <a:extLst>
              <a:ext uri="{FF2B5EF4-FFF2-40B4-BE49-F238E27FC236}">
                <a16:creationId xmlns:a16="http://schemas.microsoft.com/office/drawing/2014/main" id="{3C5971D1-0279-4B1B-8DD3-ADFFC5450437}"/>
              </a:ext>
            </a:extLst>
          </p:cNvPr>
          <p:cNvGraphicFramePr>
            <a:graphicFrameLocks noGrp="1"/>
          </p:cNvGraphicFramePr>
          <p:nvPr>
            <p:extLst>
              <p:ext uri="{D42A27DB-BD31-4B8C-83A1-F6EECF244321}">
                <p14:modId xmlns:p14="http://schemas.microsoft.com/office/powerpoint/2010/main" val="1183249601"/>
              </p:ext>
            </p:extLst>
          </p:nvPr>
        </p:nvGraphicFramePr>
        <p:xfrm>
          <a:off x="927100" y="2068513"/>
          <a:ext cx="10337800" cy="1295400"/>
        </p:xfrm>
        <a:graphic>
          <a:graphicData uri="http://schemas.openxmlformats.org/drawingml/2006/table">
            <a:tbl>
              <a:tblPr firstRow="1" firstCol="1" bandRow="1">
                <a:tableStyleId>{5940675A-B579-460E-94D1-54222C63F5DA}</a:tableStyleId>
              </a:tblPr>
              <a:tblGrid>
                <a:gridCol w="609600">
                  <a:extLst>
                    <a:ext uri="{9D8B030D-6E8A-4147-A177-3AD203B41FA5}">
                      <a16:colId xmlns:a16="http://schemas.microsoft.com/office/drawing/2014/main" val="902380616"/>
                    </a:ext>
                  </a:extLst>
                </a:gridCol>
                <a:gridCol w="558800">
                  <a:extLst>
                    <a:ext uri="{9D8B030D-6E8A-4147-A177-3AD203B41FA5}">
                      <a16:colId xmlns:a16="http://schemas.microsoft.com/office/drawing/2014/main" val="2310531261"/>
                    </a:ext>
                  </a:extLst>
                </a:gridCol>
                <a:gridCol w="609600">
                  <a:extLst>
                    <a:ext uri="{9D8B030D-6E8A-4147-A177-3AD203B41FA5}">
                      <a16:colId xmlns:a16="http://schemas.microsoft.com/office/drawing/2014/main" val="1124126875"/>
                    </a:ext>
                  </a:extLst>
                </a:gridCol>
                <a:gridCol w="482600">
                  <a:extLst>
                    <a:ext uri="{9D8B030D-6E8A-4147-A177-3AD203B41FA5}">
                      <a16:colId xmlns:a16="http://schemas.microsoft.com/office/drawing/2014/main" val="1781358618"/>
                    </a:ext>
                  </a:extLst>
                </a:gridCol>
                <a:gridCol w="927100">
                  <a:extLst>
                    <a:ext uri="{9D8B030D-6E8A-4147-A177-3AD203B41FA5}">
                      <a16:colId xmlns:a16="http://schemas.microsoft.com/office/drawing/2014/main" val="3161835689"/>
                    </a:ext>
                  </a:extLst>
                </a:gridCol>
                <a:gridCol w="609600">
                  <a:extLst>
                    <a:ext uri="{9D8B030D-6E8A-4147-A177-3AD203B41FA5}">
                      <a16:colId xmlns:a16="http://schemas.microsoft.com/office/drawing/2014/main" val="220463570"/>
                    </a:ext>
                  </a:extLst>
                </a:gridCol>
                <a:gridCol w="939800">
                  <a:extLst>
                    <a:ext uri="{9D8B030D-6E8A-4147-A177-3AD203B41FA5}">
                      <a16:colId xmlns:a16="http://schemas.microsoft.com/office/drawing/2014/main" val="1430202390"/>
                    </a:ext>
                  </a:extLst>
                </a:gridCol>
                <a:gridCol w="927100">
                  <a:extLst>
                    <a:ext uri="{9D8B030D-6E8A-4147-A177-3AD203B41FA5}">
                      <a16:colId xmlns:a16="http://schemas.microsoft.com/office/drawing/2014/main" val="3484648766"/>
                    </a:ext>
                  </a:extLst>
                </a:gridCol>
                <a:gridCol w="711200">
                  <a:extLst>
                    <a:ext uri="{9D8B030D-6E8A-4147-A177-3AD203B41FA5}">
                      <a16:colId xmlns:a16="http://schemas.microsoft.com/office/drawing/2014/main" val="3886479392"/>
                    </a:ext>
                  </a:extLst>
                </a:gridCol>
                <a:gridCol w="787400">
                  <a:extLst>
                    <a:ext uri="{9D8B030D-6E8A-4147-A177-3AD203B41FA5}">
                      <a16:colId xmlns:a16="http://schemas.microsoft.com/office/drawing/2014/main" val="2235146928"/>
                    </a:ext>
                  </a:extLst>
                </a:gridCol>
                <a:gridCol w="673100">
                  <a:extLst>
                    <a:ext uri="{9D8B030D-6E8A-4147-A177-3AD203B41FA5}">
                      <a16:colId xmlns:a16="http://schemas.microsoft.com/office/drawing/2014/main" val="152262979"/>
                    </a:ext>
                  </a:extLst>
                </a:gridCol>
                <a:gridCol w="673100">
                  <a:extLst>
                    <a:ext uri="{9D8B030D-6E8A-4147-A177-3AD203B41FA5}">
                      <a16:colId xmlns:a16="http://schemas.microsoft.com/office/drawing/2014/main" val="1762146949"/>
                    </a:ext>
                  </a:extLst>
                </a:gridCol>
                <a:gridCol w="609600">
                  <a:extLst>
                    <a:ext uri="{9D8B030D-6E8A-4147-A177-3AD203B41FA5}">
                      <a16:colId xmlns:a16="http://schemas.microsoft.com/office/drawing/2014/main" val="722053667"/>
                    </a:ext>
                  </a:extLst>
                </a:gridCol>
                <a:gridCol w="609600">
                  <a:extLst>
                    <a:ext uri="{9D8B030D-6E8A-4147-A177-3AD203B41FA5}">
                      <a16:colId xmlns:a16="http://schemas.microsoft.com/office/drawing/2014/main" val="3473783275"/>
                    </a:ext>
                  </a:extLst>
                </a:gridCol>
                <a:gridCol w="609600">
                  <a:extLst>
                    <a:ext uri="{9D8B030D-6E8A-4147-A177-3AD203B41FA5}">
                      <a16:colId xmlns:a16="http://schemas.microsoft.com/office/drawing/2014/main" val="2259232659"/>
                    </a:ext>
                  </a:extLst>
                </a:gridCol>
              </a:tblGrid>
              <a:tr h="190500">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Grade 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Grade 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Grade 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Grade 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Grade 12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500092772"/>
                  </a:ext>
                </a:extLst>
              </a:tr>
              <a:tr h="184150">
                <a:tc rowSpan="6">
                  <a:txBody>
                    <a:bodyPr/>
                    <a:lstStyle/>
                    <a:p>
                      <a:pPr algn="ctr" fontAlgn="b"/>
                      <a:r>
                        <a:rPr lang="en-US" sz="1100" u="none" strike="noStrike" dirty="0">
                          <a:effectLst/>
                        </a:rPr>
                        <a:t>By language</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Pashto</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2019-20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78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85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32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01300499"/>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2020-21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79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41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9</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159100158"/>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Dari</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2019-20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48</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42</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51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17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34</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23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22</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16</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6</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409496146"/>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2020-21</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45</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65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33</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29</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18</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14</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7</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288646670"/>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b"/>
                      <a:r>
                        <a:rPr lang="en-US" sz="1100" u="none" strike="noStrike" dirty="0">
                          <a:effectLst/>
                        </a:rPr>
                        <a:t>Others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2019-20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54453692"/>
                  </a:ext>
                </a:extLst>
              </a:tr>
              <a:tr h="184150">
                <a:tc vMerge="1">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2020-21</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a:effectLst/>
                        </a:rPr>
                        <a:t>0</a:t>
                      </a:r>
                      <a:endParaRPr lang="en-US" sz="1100" b="0" i="0" u="none" strike="noStrike">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586179170"/>
                  </a:ext>
                </a:extLst>
              </a:tr>
            </a:tbl>
          </a:graphicData>
        </a:graphic>
      </p:graphicFrame>
      <p:sp>
        <p:nvSpPr>
          <p:cNvPr id="8" name="TextBox 7">
            <a:extLst>
              <a:ext uri="{FF2B5EF4-FFF2-40B4-BE49-F238E27FC236}">
                <a16:creationId xmlns:a16="http://schemas.microsoft.com/office/drawing/2014/main" id="{C4AA8B5A-DA1C-4E23-AAC5-967BAB25DAF0}"/>
              </a:ext>
            </a:extLst>
          </p:cNvPr>
          <p:cNvSpPr txBox="1"/>
          <p:nvPr/>
        </p:nvSpPr>
        <p:spPr>
          <a:xfrm>
            <a:off x="1963688" y="1185685"/>
            <a:ext cx="8062262" cy="369332"/>
          </a:xfrm>
          <a:prstGeom prst="rect">
            <a:avLst/>
          </a:prstGeom>
          <a:noFill/>
        </p:spPr>
        <p:txBody>
          <a:bodyPr wrap="square">
            <a:spAutoFit/>
          </a:bodyPr>
          <a:lstStyle/>
          <a:p>
            <a:pPr algn="ctr"/>
            <a:r>
              <a:rPr lang="en-US" sz="1800" b="0" i="0" u="none" strike="noStrike" dirty="0">
                <a:solidFill>
                  <a:srgbClr val="000000"/>
                </a:solidFill>
                <a:effectLst/>
                <a:latin typeface="Calibri" panose="020F0502020204030204" pitchFamily="34" charset="0"/>
              </a:rPr>
              <a:t>STUDENT LEARNING DATA: No of proficient students (Above 60%) in Mathematics.</a:t>
            </a:r>
            <a:r>
              <a:rPr lang="en-US" dirty="0"/>
              <a:t> </a:t>
            </a:r>
          </a:p>
        </p:txBody>
      </p:sp>
      <p:graphicFrame>
        <p:nvGraphicFramePr>
          <p:cNvPr id="5" name="Chart 4">
            <a:extLst>
              <a:ext uri="{FF2B5EF4-FFF2-40B4-BE49-F238E27FC236}">
                <a16:creationId xmlns:a16="http://schemas.microsoft.com/office/drawing/2014/main" id="{D69B67AE-60E9-472A-9FE6-5B4AF9B475A2}"/>
              </a:ext>
            </a:extLst>
          </p:cNvPr>
          <p:cNvGraphicFramePr/>
          <p:nvPr>
            <p:extLst>
              <p:ext uri="{D42A27DB-BD31-4B8C-83A1-F6EECF244321}">
                <p14:modId xmlns:p14="http://schemas.microsoft.com/office/powerpoint/2010/main" val="2043106774"/>
              </p:ext>
            </p:extLst>
          </p:nvPr>
        </p:nvGraphicFramePr>
        <p:xfrm>
          <a:off x="2032000" y="3614998"/>
          <a:ext cx="8128000" cy="264424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145114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3477360" y="1388276"/>
            <a:ext cx="5237279" cy="369332"/>
          </a:xfrm>
          <a:prstGeom prst="rect">
            <a:avLst/>
          </a:prstGeom>
          <a:noFill/>
        </p:spPr>
        <p:txBody>
          <a:bodyPr wrap="square">
            <a:spAutoFit/>
          </a:bodyPr>
          <a:lstStyle/>
          <a:p>
            <a:pPr algn="ctr"/>
            <a:r>
              <a:rPr lang="en-US" dirty="0">
                <a:solidFill>
                  <a:srgbClr val="000000"/>
                </a:solidFill>
                <a:latin typeface="Calibri" panose="020F0502020204030204" pitchFamily="34" charset="0"/>
              </a:rPr>
              <a:t>Perceptions Data Template- Student responses</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4" name="Table 4">
            <a:extLst>
              <a:ext uri="{FF2B5EF4-FFF2-40B4-BE49-F238E27FC236}">
                <a16:creationId xmlns:a16="http://schemas.microsoft.com/office/drawing/2014/main" id="{C897EC7C-819D-421C-B708-E7C6CA060265}"/>
              </a:ext>
            </a:extLst>
          </p:cNvPr>
          <p:cNvGraphicFramePr>
            <a:graphicFrameLocks noGrp="1"/>
          </p:cNvGraphicFramePr>
          <p:nvPr/>
        </p:nvGraphicFramePr>
        <p:xfrm>
          <a:off x="3665128" y="1870418"/>
          <a:ext cx="4947298" cy="4450080"/>
        </p:xfrm>
        <a:graphic>
          <a:graphicData uri="http://schemas.openxmlformats.org/drawingml/2006/table">
            <a:tbl>
              <a:tblPr firstRow="1" bandRow="1">
                <a:tableStyleId>{8799B23B-EC83-4686-B30A-512413B5E67A}</a:tableStyleId>
              </a:tblPr>
              <a:tblGrid>
                <a:gridCol w="2879830">
                  <a:extLst>
                    <a:ext uri="{9D8B030D-6E8A-4147-A177-3AD203B41FA5}">
                      <a16:colId xmlns:a16="http://schemas.microsoft.com/office/drawing/2014/main" val="22997110"/>
                    </a:ext>
                  </a:extLst>
                </a:gridCol>
                <a:gridCol w="886408">
                  <a:extLst>
                    <a:ext uri="{9D8B030D-6E8A-4147-A177-3AD203B41FA5}">
                      <a16:colId xmlns:a16="http://schemas.microsoft.com/office/drawing/2014/main" val="315637944"/>
                    </a:ext>
                  </a:extLst>
                </a:gridCol>
                <a:gridCol w="1181060">
                  <a:extLst>
                    <a:ext uri="{9D8B030D-6E8A-4147-A177-3AD203B41FA5}">
                      <a16:colId xmlns:a16="http://schemas.microsoft.com/office/drawing/2014/main" val="4273527885"/>
                    </a:ext>
                  </a:extLst>
                </a:gridCol>
              </a:tblGrid>
              <a:tr h="37084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none" dirty="0"/>
                        <a:t>Survey filled out by students</a:t>
                      </a:r>
                    </a:p>
                  </a:txBody>
                  <a:tcPr anchor="ct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910089666"/>
                  </a:ext>
                </a:extLst>
              </a:tr>
              <a:tr h="370840">
                <a:tc>
                  <a:txBody>
                    <a:bodyPr/>
                    <a:lstStyle/>
                    <a:p>
                      <a:r>
                        <a:rPr lang="en-US" sz="1200" b="1" dirty="0"/>
                        <a:t>When I am at school:</a:t>
                      </a:r>
                    </a:p>
                  </a:txBody>
                  <a:tcPr anchor="ctr"/>
                </a:tc>
                <a:tc>
                  <a:txBody>
                    <a:bodyPr/>
                    <a:lstStyle/>
                    <a:p>
                      <a:r>
                        <a:rPr lang="en-US" sz="1200" b="1" dirty="0"/>
                        <a:t>Disagree</a:t>
                      </a:r>
                    </a:p>
                  </a:txBody>
                  <a:tcPr anchor="ctr"/>
                </a:tc>
                <a:tc>
                  <a:txBody>
                    <a:bodyPr/>
                    <a:lstStyle/>
                    <a:p>
                      <a:r>
                        <a:rPr lang="en-US" sz="1200" b="1" dirty="0"/>
                        <a:t>Agree</a:t>
                      </a:r>
                    </a:p>
                  </a:txBody>
                  <a:tcPr anchor="ctr"/>
                </a:tc>
                <a:extLst>
                  <a:ext uri="{0D108BD9-81ED-4DB2-BD59-A6C34878D82A}">
                    <a16:rowId xmlns:a16="http://schemas.microsoft.com/office/drawing/2014/main" val="807995384"/>
                  </a:ext>
                </a:extLst>
              </a:tr>
              <a:tr h="370840">
                <a:tc>
                  <a:txBody>
                    <a:bodyPr/>
                    <a:lstStyle/>
                    <a:p>
                      <a:r>
                        <a:rPr lang="en-US" sz="1200" dirty="0"/>
                        <a:t>I feel I belong.</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2598080649"/>
                  </a:ext>
                </a:extLst>
              </a:tr>
              <a:tr h="370840">
                <a:tc>
                  <a:txBody>
                    <a:bodyPr/>
                    <a:lstStyle/>
                    <a:p>
                      <a:r>
                        <a:rPr lang="en-US" sz="1200" dirty="0"/>
                        <a:t>I am safe.</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16612921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 learn new things.</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2013364510"/>
                  </a:ext>
                </a:extLst>
              </a:tr>
              <a:tr h="370840">
                <a:tc>
                  <a:txBody>
                    <a:bodyPr/>
                    <a:lstStyle/>
                    <a:p>
                      <a:r>
                        <a:rPr lang="en-US" sz="1200" dirty="0"/>
                        <a:t>I have fun learning.</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2841090963"/>
                  </a:ext>
                </a:extLst>
              </a:tr>
              <a:tr h="370840">
                <a:tc>
                  <a:txBody>
                    <a:bodyPr/>
                    <a:lstStyle/>
                    <a:p>
                      <a:r>
                        <a:rPr lang="en-US" sz="1200" dirty="0"/>
                        <a:t>I am a good student.</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6082933"/>
                  </a:ext>
                </a:extLst>
              </a:tr>
              <a:tr h="370840">
                <a:tc>
                  <a:txBody>
                    <a:bodyPr/>
                    <a:lstStyle/>
                    <a:p>
                      <a:r>
                        <a:rPr lang="en-US" sz="1200" dirty="0"/>
                        <a:t>I have friends at school.</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1281368282"/>
                  </a:ext>
                </a:extLst>
              </a:tr>
              <a:tr h="370840">
                <a:tc>
                  <a:txBody>
                    <a:bodyPr/>
                    <a:lstStyle/>
                    <a:p>
                      <a:r>
                        <a:rPr lang="en-US" sz="1200" dirty="0"/>
                        <a:t>My teachers care about me.</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260129374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My principal cares about me.</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297128842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My teacher is a good teacher. </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35487907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My family wants me to do well in school.</a:t>
                      </a:r>
                    </a:p>
                  </a:txBody>
                  <a:tcPr anchor="ctr"/>
                </a:tc>
                <a:tc>
                  <a:txBody>
                    <a:bodyPr/>
                    <a:lstStyle/>
                    <a:p>
                      <a:endParaRPr lang="en-US" sz="1200" dirty="0"/>
                    </a:p>
                  </a:txBody>
                  <a:tcPr anchor="ctr"/>
                </a:tc>
                <a:tc>
                  <a:txBody>
                    <a:bodyPr/>
                    <a:lstStyle/>
                    <a:p>
                      <a:endParaRPr lang="en-US" sz="1200" dirty="0"/>
                    </a:p>
                  </a:txBody>
                  <a:tcPr anchor="ctr"/>
                </a:tc>
                <a:extLst>
                  <a:ext uri="{0D108BD9-81ED-4DB2-BD59-A6C34878D82A}">
                    <a16:rowId xmlns:a16="http://schemas.microsoft.com/office/drawing/2014/main" val="3662516184"/>
                  </a:ext>
                </a:extLst>
              </a:tr>
            </a:tbl>
          </a:graphicData>
        </a:graphic>
      </p:graphicFrame>
    </p:spTree>
    <p:extLst>
      <p:ext uri="{BB962C8B-B14F-4D97-AF65-F5344CB8AC3E}">
        <p14:creationId xmlns:p14="http://schemas.microsoft.com/office/powerpoint/2010/main" val="1375255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8" name="TextBox 7">
            <a:extLst>
              <a:ext uri="{FF2B5EF4-FFF2-40B4-BE49-F238E27FC236}">
                <a16:creationId xmlns:a16="http://schemas.microsoft.com/office/drawing/2014/main" id="{C4AA8B5A-DA1C-4E23-AAC5-967BAB25DAF0}"/>
              </a:ext>
            </a:extLst>
          </p:cNvPr>
          <p:cNvSpPr txBox="1"/>
          <p:nvPr/>
        </p:nvSpPr>
        <p:spPr>
          <a:xfrm>
            <a:off x="2184240" y="1136615"/>
            <a:ext cx="7398299" cy="369332"/>
          </a:xfrm>
          <a:prstGeom prst="rect">
            <a:avLst/>
          </a:prstGeom>
          <a:noFill/>
        </p:spPr>
        <p:txBody>
          <a:bodyPr wrap="square">
            <a:spAutoFit/>
          </a:bodyPr>
          <a:lstStyle/>
          <a:p>
            <a:pPr algn="ctr"/>
            <a:r>
              <a:rPr lang="en-US" dirty="0"/>
              <a:t>Practice data for supervisors to make their own graphs and analyze.</a:t>
            </a:r>
          </a:p>
        </p:txBody>
      </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3" name="Table 2">
            <a:extLst>
              <a:ext uri="{FF2B5EF4-FFF2-40B4-BE49-F238E27FC236}">
                <a16:creationId xmlns:a16="http://schemas.microsoft.com/office/drawing/2014/main" id="{58EA481F-3DF4-48E1-89AF-6EFB621EE16C}"/>
              </a:ext>
            </a:extLst>
          </p:cNvPr>
          <p:cNvGraphicFramePr>
            <a:graphicFrameLocks noGrp="1"/>
          </p:cNvGraphicFramePr>
          <p:nvPr>
            <p:extLst>
              <p:ext uri="{D42A27DB-BD31-4B8C-83A1-F6EECF244321}">
                <p14:modId xmlns:p14="http://schemas.microsoft.com/office/powerpoint/2010/main" val="3634290602"/>
              </p:ext>
            </p:extLst>
          </p:nvPr>
        </p:nvGraphicFramePr>
        <p:xfrm>
          <a:off x="966259" y="1562272"/>
          <a:ext cx="10345035" cy="4778807"/>
        </p:xfrm>
        <a:graphic>
          <a:graphicData uri="http://schemas.openxmlformats.org/drawingml/2006/table">
            <a:tbl>
              <a:tblPr firstRow="1" firstCol="1" bandRow="1">
                <a:tableStyleId>{5C22544A-7EE6-4342-B048-85BDC9FD1C3A}</a:tableStyleId>
              </a:tblPr>
              <a:tblGrid>
                <a:gridCol w="689669">
                  <a:extLst>
                    <a:ext uri="{9D8B030D-6E8A-4147-A177-3AD203B41FA5}">
                      <a16:colId xmlns:a16="http://schemas.microsoft.com/office/drawing/2014/main" val="2168629268"/>
                    </a:ext>
                  </a:extLst>
                </a:gridCol>
                <a:gridCol w="689669">
                  <a:extLst>
                    <a:ext uri="{9D8B030D-6E8A-4147-A177-3AD203B41FA5}">
                      <a16:colId xmlns:a16="http://schemas.microsoft.com/office/drawing/2014/main" val="2166380007"/>
                    </a:ext>
                  </a:extLst>
                </a:gridCol>
                <a:gridCol w="689669">
                  <a:extLst>
                    <a:ext uri="{9D8B030D-6E8A-4147-A177-3AD203B41FA5}">
                      <a16:colId xmlns:a16="http://schemas.microsoft.com/office/drawing/2014/main" val="3882868362"/>
                    </a:ext>
                  </a:extLst>
                </a:gridCol>
                <a:gridCol w="689669">
                  <a:extLst>
                    <a:ext uri="{9D8B030D-6E8A-4147-A177-3AD203B41FA5}">
                      <a16:colId xmlns:a16="http://schemas.microsoft.com/office/drawing/2014/main" val="173485096"/>
                    </a:ext>
                  </a:extLst>
                </a:gridCol>
                <a:gridCol w="689669">
                  <a:extLst>
                    <a:ext uri="{9D8B030D-6E8A-4147-A177-3AD203B41FA5}">
                      <a16:colId xmlns:a16="http://schemas.microsoft.com/office/drawing/2014/main" val="1348860416"/>
                    </a:ext>
                  </a:extLst>
                </a:gridCol>
                <a:gridCol w="689669">
                  <a:extLst>
                    <a:ext uri="{9D8B030D-6E8A-4147-A177-3AD203B41FA5}">
                      <a16:colId xmlns:a16="http://schemas.microsoft.com/office/drawing/2014/main" val="3396305908"/>
                    </a:ext>
                  </a:extLst>
                </a:gridCol>
                <a:gridCol w="689669">
                  <a:extLst>
                    <a:ext uri="{9D8B030D-6E8A-4147-A177-3AD203B41FA5}">
                      <a16:colId xmlns:a16="http://schemas.microsoft.com/office/drawing/2014/main" val="3191941025"/>
                    </a:ext>
                  </a:extLst>
                </a:gridCol>
                <a:gridCol w="689669">
                  <a:extLst>
                    <a:ext uri="{9D8B030D-6E8A-4147-A177-3AD203B41FA5}">
                      <a16:colId xmlns:a16="http://schemas.microsoft.com/office/drawing/2014/main" val="3129647769"/>
                    </a:ext>
                  </a:extLst>
                </a:gridCol>
                <a:gridCol w="689669">
                  <a:extLst>
                    <a:ext uri="{9D8B030D-6E8A-4147-A177-3AD203B41FA5}">
                      <a16:colId xmlns:a16="http://schemas.microsoft.com/office/drawing/2014/main" val="2957788179"/>
                    </a:ext>
                  </a:extLst>
                </a:gridCol>
                <a:gridCol w="689669">
                  <a:extLst>
                    <a:ext uri="{9D8B030D-6E8A-4147-A177-3AD203B41FA5}">
                      <a16:colId xmlns:a16="http://schemas.microsoft.com/office/drawing/2014/main" val="4187890112"/>
                    </a:ext>
                  </a:extLst>
                </a:gridCol>
                <a:gridCol w="689669">
                  <a:extLst>
                    <a:ext uri="{9D8B030D-6E8A-4147-A177-3AD203B41FA5}">
                      <a16:colId xmlns:a16="http://schemas.microsoft.com/office/drawing/2014/main" val="2548318379"/>
                    </a:ext>
                  </a:extLst>
                </a:gridCol>
                <a:gridCol w="689669">
                  <a:extLst>
                    <a:ext uri="{9D8B030D-6E8A-4147-A177-3AD203B41FA5}">
                      <a16:colId xmlns:a16="http://schemas.microsoft.com/office/drawing/2014/main" val="3853275898"/>
                    </a:ext>
                  </a:extLst>
                </a:gridCol>
                <a:gridCol w="689669">
                  <a:extLst>
                    <a:ext uri="{9D8B030D-6E8A-4147-A177-3AD203B41FA5}">
                      <a16:colId xmlns:a16="http://schemas.microsoft.com/office/drawing/2014/main" val="625760270"/>
                    </a:ext>
                  </a:extLst>
                </a:gridCol>
                <a:gridCol w="689669">
                  <a:extLst>
                    <a:ext uri="{9D8B030D-6E8A-4147-A177-3AD203B41FA5}">
                      <a16:colId xmlns:a16="http://schemas.microsoft.com/office/drawing/2014/main" val="3205866869"/>
                    </a:ext>
                  </a:extLst>
                </a:gridCol>
                <a:gridCol w="689669">
                  <a:extLst>
                    <a:ext uri="{9D8B030D-6E8A-4147-A177-3AD203B41FA5}">
                      <a16:colId xmlns:a16="http://schemas.microsoft.com/office/drawing/2014/main" val="1866674146"/>
                    </a:ext>
                  </a:extLst>
                </a:gridCol>
              </a:tblGrid>
              <a:tr h="198239">
                <a:tc gridSpan="15">
                  <a:txBody>
                    <a:bodyPr/>
                    <a:lstStyle/>
                    <a:p>
                      <a:pPr algn="ctr">
                        <a:lnSpc>
                          <a:spcPct val="107000"/>
                        </a:lnSpc>
                        <a:spcAft>
                          <a:spcPts val="800"/>
                        </a:spcAft>
                      </a:pPr>
                      <a:r>
                        <a:rPr lang="en-US" sz="1400" dirty="0">
                          <a:effectLst/>
                        </a:rPr>
                        <a:t>Students Data 2018 - 2020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87458370"/>
                  </a:ext>
                </a:extLst>
              </a:tr>
              <a:tr h="88445">
                <a:tc rowSpan="2">
                  <a:txBody>
                    <a:bodyPr/>
                    <a:lstStyle/>
                    <a:p>
                      <a:pPr algn="ctr">
                        <a:lnSpc>
                          <a:spcPct val="107000"/>
                        </a:lnSpc>
                        <a:spcAft>
                          <a:spcPts val="800"/>
                        </a:spcAft>
                      </a:pPr>
                      <a:r>
                        <a:rPr lang="en-US" sz="1400" dirty="0">
                          <a:effectLst/>
                        </a:rPr>
                        <a:t>Sr.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rowSpan="2">
                  <a:txBody>
                    <a:bodyPr/>
                    <a:lstStyle/>
                    <a:p>
                      <a:pPr algn="ctr">
                        <a:lnSpc>
                          <a:spcPct val="107000"/>
                        </a:lnSpc>
                        <a:spcAft>
                          <a:spcPts val="800"/>
                        </a:spcAft>
                      </a:pPr>
                      <a:r>
                        <a:rPr lang="en-US" sz="1400" b="1" dirty="0">
                          <a:effectLst/>
                        </a:rPr>
                        <a:t>Grades</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gridSpan="13">
                  <a:txBody>
                    <a:bodyPr/>
                    <a:lstStyle/>
                    <a:p>
                      <a:pPr algn="ctr">
                        <a:lnSpc>
                          <a:spcPct val="107000"/>
                        </a:lnSpc>
                        <a:spcAft>
                          <a:spcPts val="800"/>
                        </a:spcAft>
                      </a:pPr>
                      <a:r>
                        <a:rPr lang="en-US" sz="1400" b="1" dirty="0">
                          <a:effectLst/>
                        </a:rPr>
                        <a:t>Years</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85373130"/>
                  </a:ext>
                </a:extLst>
              </a:tr>
              <a:tr h="88445">
                <a:tc vMerge="1">
                  <a:txBody>
                    <a:bodyPr/>
                    <a:lstStyle/>
                    <a:p>
                      <a:endParaRPr lang="en-US"/>
                    </a:p>
                  </a:txBody>
                  <a:tcPr/>
                </a:tc>
                <a:tc vMerge="1">
                  <a:txBody>
                    <a:bodyPr/>
                    <a:lstStyle/>
                    <a:p>
                      <a:endParaRPr lang="en-US"/>
                    </a:p>
                  </a:txBody>
                  <a:tcPr/>
                </a:tc>
                <a:tc gridSpan="5">
                  <a:txBody>
                    <a:bodyPr/>
                    <a:lstStyle/>
                    <a:p>
                      <a:pPr algn="ctr">
                        <a:lnSpc>
                          <a:spcPct val="107000"/>
                        </a:lnSpc>
                        <a:spcAft>
                          <a:spcPts val="800"/>
                        </a:spcAft>
                      </a:pPr>
                      <a:r>
                        <a:rPr lang="en-US" sz="1400" b="1" dirty="0">
                          <a:effectLst/>
                        </a:rPr>
                        <a:t>2018</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a:lnSpc>
                          <a:spcPct val="107000"/>
                        </a:lnSpc>
                        <a:spcAft>
                          <a:spcPts val="800"/>
                        </a:spcAft>
                      </a:pPr>
                      <a:r>
                        <a:rPr lang="en-US" sz="1400" b="1">
                          <a:effectLst/>
                        </a:rPr>
                        <a:t>2019</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a:lnSpc>
                          <a:spcPct val="107000"/>
                        </a:lnSpc>
                        <a:spcAft>
                          <a:spcPts val="800"/>
                        </a:spcAft>
                      </a:pPr>
                      <a:r>
                        <a:rPr lang="en-US" sz="1400" b="1" dirty="0">
                          <a:effectLst/>
                        </a:rPr>
                        <a:t>2020</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07658088"/>
                  </a:ext>
                </a:extLst>
              </a:tr>
              <a:tr h="88445">
                <a:tc>
                  <a:txBody>
                    <a:bodyPr/>
                    <a:lstStyle/>
                    <a:p>
                      <a:pPr algn="ct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gridSpan="2">
                  <a:txBody>
                    <a:bodyPr/>
                    <a:lstStyle/>
                    <a:p>
                      <a:pPr algn="ctr">
                        <a:lnSpc>
                          <a:spcPct val="107000"/>
                        </a:lnSpc>
                        <a:spcAft>
                          <a:spcPts val="800"/>
                        </a:spcAft>
                      </a:pPr>
                      <a:r>
                        <a:rPr lang="en-US" sz="1400" b="1" dirty="0">
                          <a:effectLst/>
                        </a:rPr>
                        <a:t># of classes</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gridSpan="3">
                  <a:txBody>
                    <a:bodyPr/>
                    <a:lstStyle/>
                    <a:p>
                      <a:pPr algn="ctr">
                        <a:lnSpc>
                          <a:spcPct val="107000"/>
                        </a:lnSpc>
                        <a:spcAft>
                          <a:spcPts val="800"/>
                        </a:spcAft>
                      </a:pPr>
                      <a:r>
                        <a:rPr lang="en-US" sz="1400" b="1" dirty="0">
                          <a:effectLst/>
                        </a:rPr>
                        <a:t>Gender</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hMerge="1">
                  <a:txBody>
                    <a:bodyPr/>
                    <a:lstStyle/>
                    <a:p>
                      <a:endParaRPr lang="en-US"/>
                    </a:p>
                  </a:txBody>
                  <a:tcPr/>
                </a:tc>
                <a:tc gridSpan="2">
                  <a:txBody>
                    <a:bodyPr/>
                    <a:lstStyle/>
                    <a:p>
                      <a:pPr algn="ctr">
                        <a:lnSpc>
                          <a:spcPct val="107000"/>
                        </a:lnSpc>
                        <a:spcAft>
                          <a:spcPts val="800"/>
                        </a:spcAft>
                      </a:pPr>
                      <a:r>
                        <a:rPr lang="en-US" sz="1400" b="1" dirty="0">
                          <a:effectLst/>
                        </a:rPr>
                        <a:t># of classes</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gridSpan="3">
                  <a:txBody>
                    <a:bodyPr/>
                    <a:lstStyle/>
                    <a:p>
                      <a:pPr algn="ctr">
                        <a:lnSpc>
                          <a:spcPct val="107000"/>
                        </a:lnSpc>
                        <a:spcAft>
                          <a:spcPts val="800"/>
                        </a:spcAft>
                      </a:pPr>
                      <a:r>
                        <a:rPr lang="en-US" sz="1400" b="1" dirty="0">
                          <a:effectLst/>
                        </a:rPr>
                        <a:t>Gender</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hMerge="1">
                  <a:txBody>
                    <a:bodyPr/>
                    <a:lstStyle/>
                    <a:p>
                      <a:endParaRPr lang="en-US"/>
                    </a:p>
                  </a:txBody>
                  <a:tcPr/>
                </a:tc>
                <a:tc gridSpan="2">
                  <a:txBody>
                    <a:bodyPr/>
                    <a:lstStyle/>
                    <a:p>
                      <a:pPr algn="ctr">
                        <a:lnSpc>
                          <a:spcPct val="107000"/>
                        </a:lnSpc>
                        <a:spcAft>
                          <a:spcPts val="800"/>
                        </a:spcAft>
                      </a:pPr>
                      <a:r>
                        <a:rPr lang="en-US" sz="1400" b="1" dirty="0">
                          <a:effectLst/>
                        </a:rPr>
                        <a:t># of classes</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a:txBody>
                    <a:bodyPr/>
                    <a:lstStyle/>
                    <a:p>
                      <a:pPr algn="ctr">
                        <a:lnSpc>
                          <a:spcPct val="107000"/>
                        </a:lnSpc>
                        <a:spcAft>
                          <a:spcPts val="800"/>
                        </a:spcAft>
                      </a:pPr>
                      <a:r>
                        <a:rPr lang="en-US" sz="1400" b="1">
                          <a:effectLst/>
                        </a:rPr>
                        <a:t> </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extLst>
                  <a:ext uri="{0D108BD9-81ED-4DB2-BD59-A6C34878D82A}">
                    <a16:rowId xmlns:a16="http://schemas.microsoft.com/office/drawing/2014/main" val="448710848"/>
                  </a:ext>
                </a:extLst>
              </a:tr>
              <a:tr h="431550">
                <a:tc>
                  <a:txBody>
                    <a:bodyPr/>
                    <a:lstStyle/>
                    <a:p>
                      <a:pPr algn="ct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Boys</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Girls</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Male</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Female</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Total</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Boys</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Girls</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Male</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Female</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a:effectLst/>
                        </a:rPr>
                        <a:t>Total</a:t>
                      </a:r>
                      <a:endParaRPr lang="en-US" sz="1400" b="1">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Boys</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Girls</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Total</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extLst>
                  <a:ext uri="{0D108BD9-81ED-4DB2-BD59-A6C34878D82A}">
                    <a16:rowId xmlns:a16="http://schemas.microsoft.com/office/drawing/2014/main" val="3043581170"/>
                  </a:ext>
                </a:extLst>
              </a:tr>
              <a:tr h="259235">
                <a:tc>
                  <a:txBody>
                    <a:bodyPr/>
                    <a:lstStyle/>
                    <a:p>
                      <a:pPr algn="ctr">
                        <a:lnSpc>
                          <a:spcPct val="107000"/>
                        </a:lnSpc>
                        <a:spcAft>
                          <a:spcPts val="800"/>
                        </a:spcAft>
                      </a:pPr>
                      <a:r>
                        <a:rPr lang="en-US" sz="1400">
                          <a:effectLst/>
                        </a:rPr>
                        <a:t>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1</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NA</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302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259</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561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354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202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556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410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4026257620"/>
                  </a:ext>
                </a:extLst>
              </a:tr>
              <a:tr h="259235">
                <a:tc>
                  <a:txBody>
                    <a:bodyPr/>
                    <a:lstStyle/>
                    <a:p>
                      <a:pPr algn="ctr">
                        <a:lnSpc>
                          <a:spcPct val="107000"/>
                        </a:lnSpc>
                        <a:spcAft>
                          <a:spcPts val="800"/>
                        </a:spcAft>
                      </a:pPr>
                      <a:r>
                        <a:rPr lang="en-US" sz="1400">
                          <a:effectLst/>
                        </a:rPr>
                        <a:t>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2</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345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278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623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251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287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538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548</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2100604530"/>
                  </a:ext>
                </a:extLst>
              </a:tr>
              <a:tr h="259235">
                <a:tc>
                  <a:txBody>
                    <a:bodyPr/>
                    <a:lstStyle/>
                    <a:p>
                      <a:pPr algn="ctr">
                        <a:lnSpc>
                          <a:spcPct val="107000"/>
                        </a:lnSpc>
                        <a:spcAft>
                          <a:spcPts val="800"/>
                        </a:spcAft>
                      </a:pPr>
                      <a:r>
                        <a:rPr lang="en-US" sz="1400">
                          <a:effectLst/>
                        </a:rPr>
                        <a:t>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3</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248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150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398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274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187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461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494</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2034712090"/>
                  </a:ext>
                </a:extLst>
              </a:tr>
              <a:tr h="259235">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4</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265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207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472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290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231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521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529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590363333"/>
                  </a:ext>
                </a:extLst>
              </a:tr>
              <a:tr h="259235">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5</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255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228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483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261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180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441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330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1349410288"/>
                  </a:ext>
                </a:extLst>
              </a:tr>
              <a:tr h="259235">
                <a:tc>
                  <a:txBody>
                    <a:bodyPr/>
                    <a:lstStyle/>
                    <a:p>
                      <a:pPr algn="ctr">
                        <a:lnSpc>
                          <a:spcPct val="107000"/>
                        </a:lnSpc>
                        <a:spcAft>
                          <a:spcPts val="800"/>
                        </a:spcAft>
                      </a:pPr>
                      <a:r>
                        <a:rPr lang="en-US" sz="1400">
                          <a:effectLst/>
                        </a:rPr>
                        <a:t>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6</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266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164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430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261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180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441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478</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1912716765"/>
                  </a:ext>
                </a:extLst>
              </a:tr>
              <a:tr h="259235">
                <a:tc>
                  <a:txBody>
                    <a:bodyPr/>
                    <a:lstStyle/>
                    <a:p>
                      <a:pPr algn="ctr">
                        <a:lnSpc>
                          <a:spcPct val="107000"/>
                        </a:lnSpc>
                        <a:spcAft>
                          <a:spcPts val="80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7</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303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303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258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258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332</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1703411596"/>
                  </a:ext>
                </a:extLst>
              </a:tr>
              <a:tr h="259235">
                <a:tc>
                  <a:txBody>
                    <a:bodyPr/>
                    <a:lstStyle/>
                    <a:p>
                      <a:pPr algn="ctr">
                        <a:lnSpc>
                          <a:spcPct val="107000"/>
                        </a:lnSpc>
                        <a:spcAft>
                          <a:spcPts val="800"/>
                        </a:spcAft>
                      </a:pPr>
                      <a:r>
                        <a:rPr lang="en-US" sz="1400">
                          <a:effectLst/>
                        </a:rPr>
                        <a:t>8</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8</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321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321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264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264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210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4204109500"/>
                  </a:ext>
                </a:extLst>
              </a:tr>
              <a:tr h="259235">
                <a:tc>
                  <a:txBody>
                    <a:bodyPr/>
                    <a:lstStyle/>
                    <a:p>
                      <a:pPr algn="ctr">
                        <a:lnSpc>
                          <a:spcPct val="107000"/>
                        </a:lnSpc>
                        <a:spcAft>
                          <a:spcPts val="800"/>
                        </a:spcAft>
                      </a:pPr>
                      <a:r>
                        <a:rPr lang="en-US" sz="1400">
                          <a:effectLst/>
                        </a:rPr>
                        <a:t>9</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9</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156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156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246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246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249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4069356052"/>
                  </a:ext>
                </a:extLst>
              </a:tr>
              <a:tr h="259235">
                <a:tc>
                  <a:txBody>
                    <a:bodyPr/>
                    <a:lstStyle/>
                    <a:p>
                      <a:pPr algn="ctr">
                        <a:lnSpc>
                          <a:spcPct val="107000"/>
                        </a:lnSpc>
                        <a:spcAft>
                          <a:spcPts val="800"/>
                        </a:spcAft>
                      </a:pPr>
                      <a:r>
                        <a:rPr lang="en-US" sz="1400">
                          <a:effectLst/>
                        </a:rPr>
                        <a:t>10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10</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133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133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189</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189</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293</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710507415"/>
                  </a:ext>
                </a:extLst>
              </a:tr>
              <a:tr h="259235">
                <a:tc>
                  <a:txBody>
                    <a:bodyPr/>
                    <a:lstStyle/>
                    <a:p>
                      <a:pPr algn="ctr">
                        <a:lnSpc>
                          <a:spcPct val="107000"/>
                        </a:lnSpc>
                        <a:spcAft>
                          <a:spcPts val="800"/>
                        </a:spcAft>
                      </a:pPr>
                      <a:r>
                        <a:rPr lang="en-US" sz="1400">
                          <a:effectLst/>
                        </a:rPr>
                        <a:t>11</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11</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147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147</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155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155</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4</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152</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162772933"/>
                  </a:ext>
                </a:extLst>
              </a:tr>
              <a:tr h="259235">
                <a:tc>
                  <a:txBody>
                    <a:bodyPr/>
                    <a:lstStyle/>
                    <a:p>
                      <a:pPr algn="ctr">
                        <a:lnSpc>
                          <a:spcPct val="107000"/>
                        </a:lnSpc>
                        <a:spcAft>
                          <a:spcPts val="800"/>
                        </a:spcAft>
                      </a:pPr>
                      <a:r>
                        <a:rPr lang="en-US" sz="1400">
                          <a:effectLst/>
                        </a:rPr>
                        <a:t>12</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b="1" dirty="0">
                          <a:effectLst/>
                        </a:rPr>
                        <a:t>Grade 12</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113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113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140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140</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a:effectLst/>
                        </a:rPr>
                        <a:t>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tc>
                  <a:txBody>
                    <a:bodyPr/>
                    <a:lstStyle/>
                    <a:p>
                      <a:pPr>
                        <a:lnSpc>
                          <a:spcPct val="107000"/>
                        </a:lnSpc>
                      </a:pPr>
                      <a:endParaRPr lang="en-US" sz="1400">
                        <a:effectLst/>
                        <a:latin typeface="Calibri" panose="020F0502020204030204" pitchFamily="34" charset="0"/>
                        <a:cs typeface="Arial" panose="020B0604020202020204" pitchFamily="34" charset="0"/>
                      </a:endParaRPr>
                    </a:p>
                  </a:txBody>
                  <a:tcPr marL="4575" marR="4575" marT="4575" marB="0" anchor="b"/>
                </a:tc>
                <a:tc>
                  <a:txBody>
                    <a:bodyPr/>
                    <a:lstStyle/>
                    <a:p>
                      <a:pPr algn="ctr">
                        <a:lnSpc>
                          <a:spcPct val="107000"/>
                        </a:lnSpc>
                        <a:spcAft>
                          <a:spcPts val="800"/>
                        </a:spcAft>
                      </a:pPr>
                      <a:r>
                        <a:rPr lang="en-US" sz="1400" dirty="0">
                          <a:effectLst/>
                        </a:rPr>
                        <a:t>123</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b"/>
                </a:tc>
                <a:extLst>
                  <a:ext uri="{0D108BD9-81ED-4DB2-BD59-A6C34878D82A}">
                    <a16:rowId xmlns:a16="http://schemas.microsoft.com/office/drawing/2014/main" val="228142030"/>
                  </a:ext>
                </a:extLst>
              </a:tr>
              <a:tr h="345393">
                <a:tc gridSpan="2">
                  <a:txBody>
                    <a:bodyPr/>
                    <a:lstStyle/>
                    <a:p>
                      <a:pPr algn="ctr">
                        <a:lnSpc>
                          <a:spcPct val="107000"/>
                        </a:lnSpc>
                        <a:spcAft>
                          <a:spcPts val="800"/>
                        </a:spcAft>
                      </a:pPr>
                      <a:r>
                        <a:rPr lang="en-US" sz="1400" b="1" dirty="0">
                          <a:effectLst/>
                        </a:rPr>
                        <a:t>Total</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hMerge="1">
                  <a:txBody>
                    <a:bodyPr/>
                    <a:lstStyle/>
                    <a:p>
                      <a:endParaRPr lang="en-US"/>
                    </a:p>
                  </a:txBody>
                  <a:tcPr/>
                </a:tc>
                <a:tc>
                  <a:txBody>
                    <a:bodyPr/>
                    <a:lstStyle/>
                    <a:p>
                      <a:pPr algn="ctr">
                        <a:lnSpc>
                          <a:spcPct val="107000"/>
                        </a:lnSpc>
                        <a:spcAft>
                          <a:spcPts val="800"/>
                        </a:spcAft>
                      </a:pPr>
                      <a:r>
                        <a:rPr lang="en-US" sz="1400" b="1" dirty="0">
                          <a:effectLst/>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 </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2854</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1286</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4140</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64</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26</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2943</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1267</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4210</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61</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rPr>
                        <a:t>25</a:t>
                      </a:r>
                      <a:endParaRPr lang="en-US" sz="1400" b="1" dirty="0">
                        <a:effectLst/>
                        <a:latin typeface="Calibri" panose="020F0502020204030204" pitchFamily="34" charset="0"/>
                        <a:ea typeface="Calibri" panose="020F0502020204030204" pitchFamily="34" charset="0"/>
                        <a:cs typeface="Arial" panose="020B0604020202020204" pitchFamily="34" charset="0"/>
                      </a:endParaRPr>
                    </a:p>
                  </a:txBody>
                  <a:tcPr marL="4575" marR="4575" marT="4575" marB="0" anchor="ctr"/>
                </a:tc>
                <a:tc>
                  <a:txBody>
                    <a:bodyPr/>
                    <a:lstStyle/>
                    <a:p>
                      <a:pPr algn="ctr">
                        <a:lnSpc>
                          <a:spcPct val="107000"/>
                        </a:lnSpc>
                        <a:spcAft>
                          <a:spcPts val="800"/>
                        </a:spcAft>
                      </a:pPr>
                      <a:r>
                        <a:rPr lang="en-US" sz="1400" b="1" dirty="0">
                          <a:effectLst/>
                          <a:latin typeface="Calibri" panose="020F0502020204030204" pitchFamily="34" charset="0"/>
                          <a:ea typeface="Calibri" panose="020F0502020204030204" pitchFamily="34" charset="0"/>
                          <a:cs typeface="Arial" panose="020B0604020202020204" pitchFamily="34" charset="0"/>
                        </a:rPr>
                        <a:t>4148</a:t>
                      </a:r>
                    </a:p>
                  </a:txBody>
                  <a:tcPr marL="4575" marR="4575" marT="4575" marB="0" anchor="ctr"/>
                </a:tc>
                <a:extLst>
                  <a:ext uri="{0D108BD9-81ED-4DB2-BD59-A6C34878D82A}">
                    <a16:rowId xmlns:a16="http://schemas.microsoft.com/office/drawing/2014/main" val="3461123559"/>
                  </a:ext>
                </a:extLst>
              </a:tr>
            </a:tbl>
          </a:graphicData>
        </a:graphic>
      </p:graphicFrame>
    </p:spTree>
    <p:extLst>
      <p:ext uri="{BB962C8B-B14F-4D97-AF65-F5344CB8AC3E}">
        <p14:creationId xmlns:p14="http://schemas.microsoft.com/office/powerpoint/2010/main" val="246235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1D695FCF-19BF-4BEA-876E-4B9A056E7877}"/>
              </a:ext>
            </a:extLst>
          </p:cNvPr>
          <p:cNvGraphicFramePr/>
          <p:nvPr>
            <p:extLst>
              <p:ext uri="{D42A27DB-BD31-4B8C-83A1-F6EECF244321}">
                <p14:modId xmlns:p14="http://schemas.microsoft.com/office/powerpoint/2010/main" val="1964201345"/>
              </p:ext>
            </p:extLst>
          </p:nvPr>
        </p:nvGraphicFramePr>
        <p:xfrm>
          <a:off x="4973053" y="2155023"/>
          <a:ext cx="5241491" cy="2850114"/>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C4AA8B5A-DA1C-4E23-AAC5-967BAB25DAF0}"/>
              </a:ext>
            </a:extLst>
          </p:cNvPr>
          <p:cNvSpPr txBox="1"/>
          <p:nvPr/>
        </p:nvSpPr>
        <p:spPr>
          <a:xfrm>
            <a:off x="3701449" y="1635203"/>
            <a:ext cx="5458593"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in the district over the years.</a:t>
            </a:r>
            <a:endParaRPr lang="en-US" dirty="0"/>
          </a:p>
        </p:txBody>
      </p:sp>
      <p:graphicFrame>
        <p:nvGraphicFramePr>
          <p:cNvPr id="9" name="Table 9">
            <a:extLst>
              <a:ext uri="{FF2B5EF4-FFF2-40B4-BE49-F238E27FC236}">
                <a16:creationId xmlns:a16="http://schemas.microsoft.com/office/drawing/2014/main" id="{CC6AD727-3308-4CC6-A415-7F8E3588775E}"/>
              </a:ext>
            </a:extLst>
          </p:cNvPr>
          <p:cNvGraphicFramePr>
            <a:graphicFrameLocks noGrp="1"/>
          </p:cNvGraphicFramePr>
          <p:nvPr>
            <p:extLst>
              <p:ext uri="{D42A27DB-BD31-4B8C-83A1-F6EECF244321}">
                <p14:modId xmlns:p14="http://schemas.microsoft.com/office/powerpoint/2010/main" val="2243117458"/>
              </p:ext>
            </p:extLst>
          </p:nvPr>
        </p:nvGraphicFramePr>
        <p:xfrm>
          <a:off x="652378" y="2501900"/>
          <a:ext cx="4047960" cy="1854200"/>
        </p:xfrm>
        <a:graphic>
          <a:graphicData uri="http://schemas.openxmlformats.org/drawingml/2006/table">
            <a:tbl>
              <a:tblPr firstRow="1" bandRow="1">
                <a:tableStyleId>{5940675A-B579-460E-94D1-54222C63F5DA}</a:tableStyleId>
              </a:tblPr>
              <a:tblGrid>
                <a:gridCol w="1513306">
                  <a:extLst>
                    <a:ext uri="{9D8B030D-6E8A-4147-A177-3AD203B41FA5}">
                      <a16:colId xmlns:a16="http://schemas.microsoft.com/office/drawing/2014/main" val="1489437188"/>
                    </a:ext>
                  </a:extLst>
                </a:gridCol>
                <a:gridCol w="2534654">
                  <a:extLst>
                    <a:ext uri="{9D8B030D-6E8A-4147-A177-3AD203B41FA5}">
                      <a16:colId xmlns:a16="http://schemas.microsoft.com/office/drawing/2014/main" val="2760619735"/>
                    </a:ext>
                  </a:extLst>
                </a:gridCol>
              </a:tblGrid>
              <a:tr h="370840">
                <a:tc>
                  <a:txBody>
                    <a:bodyPr/>
                    <a:lstStyle/>
                    <a:p>
                      <a:r>
                        <a:rPr lang="en-US" b="0" u="none" strike="noStrike" baseline="0" dirty="0">
                          <a:solidFill>
                            <a:schemeClr val="tx1"/>
                          </a:solidFill>
                        </a:rPr>
                        <a:t>Year</a:t>
                      </a:r>
                      <a:endParaRPr lang="en-US" b="0" i="0" u="none" strike="noStrike" baseline="0" dirty="0">
                        <a:solidFill>
                          <a:schemeClr val="tx1"/>
                        </a:solidFill>
                        <a:latin typeface="Calibri" panose="020F0502020204030204" pitchFamily="34" charset="0"/>
                      </a:endParaRPr>
                    </a:p>
                  </a:txBody>
                  <a:tcPr/>
                </a:tc>
                <a:tc>
                  <a:txBody>
                    <a:bodyPr/>
                    <a:lstStyle/>
                    <a:p>
                      <a:r>
                        <a:rPr lang="en-US" b="0" u="none" strike="noStrike" baseline="0" dirty="0">
                          <a:solidFill>
                            <a:schemeClr val="tx1"/>
                          </a:solidFill>
                        </a:rPr>
                        <a:t>Number of students</a:t>
                      </a:r>
                      <a:endParaRPr lang="en-US" dirty="0">
                        <a:solidFill>
                          <a:schemeClr val="tx1"/>
                        </a:solidFill>
                      </a:endParaRPr>
                    </a:p>
                  </a:txBody>
                  <a:tcPr/>
                </a:tc>
                <a:extLst>
                  <a:ext uri="{0D108BD9-81ED-4DB2-BD59-A6C34878D82A}">
                    <a16:rowId xmlns:a16="http://schemas.microsoft.com/office/drawing/2014/main" val="3194191477"/>
                  </a:ext>
                </a:extLst>
              </a:tr>
              <a:tr h="370840">
                <a:tc>
                  <a:txBody>
                    <a:bodyPr/>
                    <a:lstStyle/>
                    <a:p>
                      <a:r>
                        <a:rPr lang="en-US" b="0" u="none" strike="noStrike" baseline="0" dirty="0">
                          <a:solidFill>
                            <a:schemeClr val="tx1"/>
                          </a:solidFill>
                        </a:rPr>
                        <a:t>2017-18</a:t>
                      </a:r>
                      <a:endParaRPr lang="en-US" dirty="0">
                        <a:solidFill>
                          <a:schemeClr val="tx1"/>
                        </a:solidFill>
                      </a:endParaRPr>
                    </a:p>
                  </a:txBody>
                  <a:tcPr/>
                </a:tc>
                <a:tc>
                  <a:txBody>
                    <a:bodyPr/>
                    <a:lstStyle/>
                    <a:p>
                      <a:r>
                        <a:rPr lang="en-US" b="0" u="none" strike="noStrike" baseline="0" dirty="0">
                          <a:solidFill>
                            <a:schemeClr val="tx1"/>
                          </a:solidFill>
                        </a:rPr>
                        <a:t>13000</a:t>
                      </a:r>
                      <a:endParaRPr lang="en-US" dirty="0">
                        <a:solidFill>
                          <a:schemeClr val="tx1"/>
                        </a:solidFill>
                      </a:endParaRPr>
                    </a:p>
                  </a:txBody>
                  <a:tcPr/>
                </a:tc>
                <a:extLst>
                  <a:ext uri="{0D108BD9-81ED-4DB2-BD59-A6C34878D82A}">
                    <a16:rowId xmlns:a16="http://schemas.microsoft.com/office/drawing/2014/main" val="9433448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strike="noStrike" baseline="0" dirty="0">
                          <a:solidFill>
                            <a:schemeClr val="tx1"/>
                          </a:solidFill>
                        </a:rPr>
                        <a:t>2018-19</a:t>
                      </a:r>
                      <a:endParaRPr lang="en-US" dirty="0">
                        <a:solidFill>
                          <a:schemeClr val="tx1"/>
                        </a:solidFill>
                      </a:endParaRPr>
                    </a:p>
                  </a:txBody>
                  <a:tcPr/>
                </a:tc>
                <a:tc>
                  <a:txBody>
                    <a:bodyPr/>
                    <a:lstStyle/>
                    <a:p>
                      <a:r>
                        <a:rPr lang="en-US" b="0" u="none" strike="noStrike" baseline="0" dirty="0">
                          <a:solidFill>
                            <a:schemeClr val="tx1"/>
                          </a:solidFill>
                        </a:rPr>
                        <a:t>13564</a:t>
                      </a:r>
                      <a:endParaRPr lang="en-US" dirty="0">
                        <a:solidFill>
                          <a:schemeClr val="tx1"/>
                        </a:solidFill>
                      </a:endParaRPr>
                    </a:p>
                  </a:txBody>
                  <a:tcPr/>
                </a:tc>
                <a:extLst>
                  <a:ext uri="{0D108BD9-81ED-4DB2-BD59-A6C34878D82A}">
                    <a16:rowId xmlns:a16="http://schemas.microsoft.com/office/drawing/2014/main" val="3483901093"/>
                  </a:ext>
                </a:extLst>
              </a:tr>
              <a:tr h="370840">
                <a:tc>
                  <a:txBody>
                    <a:bodyPr/>
                    <a:lstStyle/>
                    <a:p>
                      <a:r>
                        <a:rPr lang="en-US" b="0" u="none" strike="noStrike" baseline="0" dirty="0">
                          <a:solidFill>
                            <a:schemeClr val="tx1"/>
                          </a:solidFill>
                        </a:rPr>
                        <a:t>2019-20</a:t>
                      </a:r>
                      <a:endParaRPr lang="en-US" dirty="0">
                        <a:solidFill>
                          <a:schemeClr val="tx1"/>
                        </a:solidFill>
                      </a:endParaRPr>
                    </a:p>
                  </a:txBody>
                  <a:tcPr/>
                </a:tc>
                <a:tc>
                  <a:txBody>
                    <a:bodyPr/>
                    <a:lstStyle/>
                    <a:p>
                      <a:r>
                        <a:rPr lang="en-US" b="0" u="none" strike="noStrike" baseline="0" dirty="0">
                          <a:solidFill>
                            <a:schemeClr val="tx1"/>
                          </a:solidFill>
                        </a:rPr>
                        <a:t>14128</a:t>
                      </a:r>
                      <a:endParaRPr lang="en-US" dirty="0">
                        <a:solidFill>
                          <a:schemeClr val="tx1"/>
                        </a:solidFill>
                      </a:endParaRPr>
                    </a:p>
                  </a:txBody>
                  <a:tcPr/>
                </a:tc>
                <a:extLst>
                  <a:ext uri="{0D108BD9-81ED-4DB2-BD59-A6C34878D82A}">
                    <a16:rowId xmlns:a16="http://schemas.microsoft.com/office/drawing/2014/main" val="324088529"/>
                  </a:ext>
                </a:extLst>
              </a:tr>
              <a:tr h="370840">
                <a:tc>
                  <a:txBody>
                    <a:bodyPr/>
                    <a:lstStyle/>
                    <a:p>
                      <a:r>
                        <a:rPr lang="en-US" b="0" u="none" strike="noStrike" baseline="0" dirty="0">
                          <a:solidFill>
                            <a:schemeClr val="tx1"/>
                          </a:solidFill>
                        </a:rPr>
                        <a:t>2020-21</a:t>
                      </a:r>
                      <a:endParaRPr lang="en-US" dirty="0">
                        <a:solidFill>
                          <a:schemeClr val="tx1"/>
                        </a:solidFill>
                      </a:endParaRPr>
                    </a:p>
                  </a:txBody>
                  <a:tcPr/>
                </a:tc>
                <a:tc>
                  <a:txBody>
                    <a:bodyPr/>
                    <a:lstStyle/>
                    <a:p>
                      <a:r>
                        <a:rPr lang="en-US" b="0" u="none" strike="noStrike" baseline="0" dirty="0">
                          <a:solidFill>
                            <a:schemeClr val="tx1"/>
                          </a:solidFill>
                        </a:rPr>
                        <a:t>11397</a:t>
                      </a:r>
                      <a:endParaRPr lang="en-US" dirty="0">
                        <a:solidFill>
                          <a:schemeClr val="tx1"/>
                        </a:solidFill>
                      </a:endParaRPr>
                    </a:p>
                  </a:txBody>
                  <a:tcPr/>
                </a:tc>
                <a:extLst>
                  <a:ext uri="{0D108BD9-81ED-4DB2-BD59-A6C34878D82A}">
                    <a16:rowId xmlns:a16="http://schemas.microsoft.com/office/drawing/2014/main" val="1215299375"/>
                  </a:ext>
                </a:extLst>
              </a:tr>
            </a:tbl>
          </a:graphicData>
        </a:graphic>
      </p:graphicFrame>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5"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6"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7"/>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spTree>
    <p:extLst>
      <p:ext uri="{BB962C8B-B14F-4D97-AF65-F5344CB8AC3E}">
        <p14:creationId xmlns:p14="http://schemas.microsoft.com/office/powerpoint/2010/main" val="146144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3701449" y="1635203"/>
            <a:ext cx="5635056"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in district according to gender</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2" name="Table 1">
            <a:extLst>
              <a:ext uri="{FF2B5EF4-FFF2-40B4-BE49-F238E27FC236}">
                <a16:creationId xmlns:a16="http://schemas.microsoft.com/office/drawing/2014/main" id="{004326C5-835C-44FA-AFA2-04D3F8516F39}"/>
              </a:ext>
            </a:extLst>
          </p:cNvPr>
          <p:cNvGraphicFramePr>
            <a:graphicFrameLocks noGrp="1"/>
          </p:cNvGraphicFramePr>
          <p:nvPr>
            <p:extLst>
              <p:ext uri="{D42A27DB-BD31-4B8C-83A1-F6EECF244321}">
                <p14:modId xmlns:p14="http://schemas.microsoft.com/office/powerpoint/2010/main" val="4053263268"/>
              </p:ext>
            </p:extLst>
          </p:nvPr>
        </p:nvGraphicFramePr>
        <p:xfrm>
          <a:off x="491959" y="2540424"/>
          <a:ext cx="5010484" cy="2292350"/>
        </p:xfrm>
        <a:graphic>
          <a:graphicData uri="http://schemas.openxmlformats.org/drawingml/2006/table">
            <a:tbl>
              <a:tblPr>
                <a:tableStyleId>{5940675A-B579-460E-94D1-54222C63F5DA}</a:tableStyleId>
              </a:tblPr>
              <a:tblGrid>
                <a:gridCol w="1128661">
                  <a:extLst>
                    <a:ext uri="{9D8B030D-6E8A-4147-A177-3AD203B41FA5}">
                      <a16:colId xmlns:a16="http://schemas.microsoft.com/office/drawing/2014/main" val="1592514236"/>
                    </a:ext>
                  </a:extLst>
                </a:gridCol>
                <a:gridCol w="1651969">
                  <a:extLst>
                    <a:ext uri="{9D8B030D-6E8A-4147-A177-3AD203B41FA5}">
                      <a16:colId xmlns:a16="http://schemas.microsoft.com/office/drawing/2014/main" val="3492671264"/>
                    </a:ext>
                  </a:extLst>
                </a:gridCol>
                <a:gridCol w="994611">
                  <a:extLst>
                    <a:ext uri="{9D8B030D-6E8A-4147-A177-3AD203B41FA5}">
                      <a16:colId xmlns:a16="http://schemas.microsoft.com/office/drawing/2014/main" val="2773429508"/>
                    </a:ext>
                  </a:extLst>
                </a:gridCol>
                <a:gridCol w="1235243">
                  <a:extLst>
                    <a:ext uri="{9D8B030D-6E8A-4147-A177-3AD203B41FA5}">
                      <a16:colId xmlns:a16="http://schemas.microsoft.com/office/drawing/2014/main" val="3082784741"/>
                    </a:ext>
                  </a:extLst>
                </a:gridCol>
              </a:tblGrid>
              <a:tr h="184150">
                <a:tc>
                  <a:txBody>
                    <a:bodyPr/>
                    <a:lstStyle/>
                    <a:p>
                      <a:pPr algn="l" fontAlgn="b"/>
                      <a:r>
                        <a:rPr lang="en-US" sz="1800" u="none" strike="noStrike" dirty="0">
                          <a:effectLst/>
                        </a:rPr>
                        <a:t> </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Student enrollment in the school</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a:effectLst/>
                        </a:rPr>
                        <a:t>Number of Boys</a:t>
                      </a:r>
                      <a:endParaRPr lang="en-US" sz="18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800" u="none" strike="noStrike" dirty="0">
                          <a:effectLst/>
                        </a:rPr>
                        <a:t>Number of girls</a:t>
                      </a:r>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861155339"/>
                  </a:ext>
                </a:extLst>
              </a:tr>
              <a:tr h="184150">
                <a:tc>
                  <a:txBody>
                    <a:bodyPr/>
                    <a:lstStyle/>
                    <a:p>
                      <a:pPr algn="l" fontAlgn="b"/>
                      <a:r>
                        <a:rPr lang="en-US" sz="1800" u="none" strike="noStrike" dirty="0">
                          <a:effectLst/>
                        </a:rPr>
                        <a:t>2017-18</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r>
                        <a:rPr lang="en-US" b="0" u="none" strike="noStrike" baseline="0" dirty="0">
                          <a:solidFill>
                            <a:schemeClr val="tx1"/>
                          </a:solidFill>
                        </a:rPr>
                        <a:t>13000</a:t>
                      </a:r>
                      <a:endParaRPr lang="en-US" dirty="0">
                        <a:solidFill>
                          <a:schemeClr val="tx1"/>
                        </a:solidFill>
                      </a:endParaRPr>
                    </a:p>
                  </a:txBody>
                  <a:tcPr/>
                </a:tc>
                <a:tc>
                  <a:txBody>
                    <a:bodyPr/>
                    <a:lstStyle/>
                    <a:p>
                      <a:pPr algn="r" fontAlgn="b"/>
                      <a:r>
                        <a:rPr lang="en-US" sz="1800" u="none" strike="noStrike" dirty="0">
                          <a:effectLst/>
                        </a:rPr>
                        <a:t>7682</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800" u="none" strike="noStrike" dirty="0">
                          <a:effectLst/>
                        </a:rPr>
                        <a:t>5318</a:t>
                      </a:r>
                    </a:p>
                  </a:txBody>
                  <a:tcPr marL="6350" marR="6350" marT="6350" marB="0" anchor="b"/>
                </a:tc>
                <a:extLst>
                  <a:ext uri="{0D108BD9-81ED-4DB2-BD59-A6C34878D82A}">
                    <a16:rowId xmlns:a16="http://schemas.microsoft.com/office/drawing/2014/main" val="3616896364"/>
                  </a:ext>
                </a:extLst>
              </a:tr>
              <a:tr h="184150">
                <a:tc>
                  <a:txBody>
                    <a:bodyPr/>
                    <a:lstStyle/>
                    <a:p>
                      <a:pPr algn="l" fontAlgn="b"/>
                      <a:r>
                        <a:rPr lang="en-US" sz="1800" u="none" strike="noStrike">
                          <a:effectLst/>
                        </a:rPr>
                        <a:t>2018-19</a:t>
                      </a:r>
                      <a:endParaRPr lang="en-US" sz="1800" b="0" i="0" u="none" strike="noStrike">
                        <a:solidFill>
                          <a:srgbClr val="000000"/>
                        </a:solidFill>
                        <a:effectLst/>
                        <a:latin typeface="Calibri" panose="020F0502020204030204" pitchFamily="34" charset="0"/>
                      </a:endParaRPr>
                    </a:p>
                  </a:txBody>
                  <a:tcPr marL="6350" marR="6350" marT="6350" marB="0" anchor="b"/>
                </a:tc>
                <a:tc>
                  <a:txBody>
                    <a:bodyPr/>
                    <a:lstStyle/>
                    <a:p>
                      <a:r>
                        <a:rPr lang="en-US" b="0" u="none" strike="noStrike" baseline="0" dirty="0">
                          <a:solidFill>
                            <a:schemeClr val="tx1"/>
                          </a:solidFill>
                        </a:rPr>
                        <a:t>13564</a:t>
                      </a:r>
                      <a:endParaRPr lang="en-US" dirty="0">
                        <a:solidFill>
                          <a:schemeClr val="tx1"/>
                        </a:solidFill>
                      </a:endParaRPr>
                    </a:p>
                  </a:txBody>
                  <a:tcPr/>
                </a:tc>
                <a:tc>
                  <a:txBody>
                    <a:bodyPr/>
                    <a:lstStyle/>
                    <a:p>
                      <a:pPr algn="r" fontAlgn="b"/>
                      <a:r>
                        <a:rPr lang="en-US" sz="1800" b="0" i="0" u="none" strike="noStrike" dirty="0">
                          <a:solidFill>
                            <a:srgbClr val="000000"/>
                          </a:solidFill>
                          <a:effectLst/>
                          <a:latin typeface="Calibri" panose="020F0502020204030204" pitchFamily="34" charset="0"/>
                        </a:rPr>
                        <a:t>8243</a:t>
                      </a:r>
                    </a:p>
                  </a:txBody>
                  <a:tcPr marL="6350" marR="6350" marT="6350" marB="0" anchor="b"/>
                </a:tc>
                <a:tc>
                  <a:txBody>
                    <a:bodyPr/>
                    <a:lstStyle/>
                    <a:p>
                      <a:pPr algn="r" fontAlgn="b"/>
                      <a:r>
                        <a:rPr lang="en-US" sz="1800" u="none" strike="noStrike" dirty="0">
                          <a:effectLst/>
                        </a:rPr>
                        <a:t>5321</a:t>
                      </a:r>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051764822"/>
                  </a:ext>
                </a:extLst>
              </a:tr>
              <a:tr h="184150">
                <a:tc>
                  <a:txBody>
                    <a:bodyPr/>
                    <a:lstStyle/>
                    <a:p>
                      <a:pPr algn="l" fontAlgn="b"/>
                      <a:r>
                        <a:rPr lang="en-US" sz="1800" u="none" strike="noStrike">
                          <a:effectLst/>
                        </a:rPr>
                        <a:t>2019-20</a:t>
                      </a:r>
                      <a:endParaRPr lang="en-US" sz="1800" b="0" i="0" u="none" strike="noStrike">
                        <a:solidFill>
                          <a:srgbClr val="000000"/>
                        </a:solidFill>
                        <a:effectLst/>
                        <a:latin typeface="Calibri" panose="020F0502020204030204" pitchFamily="34" charset="0"/>
                      </a:endParaRPr>
                    </a:p>
                  </a:txBody>
                  <a:tcPr marL="6350" marR="6350" marT="6350" marB="0" anchor="b"/>
                </a:tc>
                <a:tc>
                  <a:txBody>
                    <a:bodyPr/>
                    <a:lstStyle/>
                    <a:p>
                      <a:r>
                        <a:rPr lang="en-US" b="0" u="none" strike="noStrike" baseline="0" dirty="0">
                          <a:solidFill>
                            <a:schemeClr val="tx1"/>
                          </a:solidFill>
                        </a:rPr>
                        <a:t>14128</a:t>
                      </a:r>
                      <a:endParaRPr lang="en-US" dirty="0">
                        <a:solidFill>
                          <a:schemeClr val="tx1"/>
                        </a:solidFill>
                      </a:endParaRPr>
                    </a:p>
                  </a:txBody>
                  <a:tcPr/>
                </a:tc>
                <a:tc>
                  <a:txBody>
                    <a:bodyPr/>
                    <a:lstStyle/>
                    <a:p>
                      <a:pPr algn="r" fontAlgn="b"/>
                      <a:r>
                        <a:rPr lang="en-US" sz="1800" b="0" i="0" u="none" strike="noStrike" dirty="0">
                          <a:solidFill>
                            <a:srgbClr val="000000"/>
                          </a:solidFill>
                          <a:effectLst/>
                          <a:latin typeface="Calibri" panose="020F0502020204030204" pitchFamily="34" charset="0"/>
                        </a:rPr>
                        <a:t>8367</a:t>
                      </a:r>
                    </a:p>
                  </a:txBody>
                  <a:tcPr marL="6350" marR="6350" marT="6350" marB="0" anchor="b"/>
                </a:tc>
                <a:tc>
                  <a:txBody>
                    <a:bodyPr/>
                    <a:lstStyle/>
                    <a:p>
                      <a:pPr algn="r" fontAlgn="b"/>
                      <a:r>
                        <a:rPr lang="en-US" sz="1800" u="none" strike="noStrike" dirty="0">
                          <a:effectLst/>
                        </a:rPr>
                        <a:t>5761</a:t>
                      </a:r>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92437976"/>
                  </a:ext>
                </a:extLst>
              </a:tr>
              <a:tr h="184150">
                <a:tc>
                  <a:txBody>
                    <a:bodyPr/>
                    <a:lstStyle/>
                    <a:p>
                      <a:pPr algn="l" fontAlgn="b"/>
                      <a:r>
                        <a:rPr lang="en-US" sz="1800" u="none" strike="noStrike" dirty="0">
                          <a:effectLst/>
                        </a:rPr>
                        <a:t>2020-21</a:t>
                      </a:r>
                      <a:endParaRPr lang="en-US" sz="1800" b="0" i="0" u="none" strike="noStrike" dirty="0">
                        <a:solidFill>
                          <a:srgbClr val="000000"/>
                        </a:solidFill>
                        <a:effectLst/>
                        <a:latin typeface="Calibri" panose="020F0502020204030204" pitchFamily="34" charset="0"/>
                      </a:endParaRPr>
                    </a:p>
                  </a:txBody>
                  <a:tcPr marL="6350" marR="6350" marT="6350" marB="0" anchor="b"/>
                </a:tc>
                <a:tc>
                  <a:txBody>
                    <a:bodyPr/>
                    <a:lstStyle/>
                    <a:p>
                      <a:r>
                        <a:rPr lang="en-US" b="0" u="none" strike="noStrike" baseline="0" dirty="0">
                          <a:solidFill>
                            <a:schemeClr val="tx1"/>
                          </a:solidFill>
                        </a:rPr>
                        <a:t>11397</a:t>
                      </a:r>
                      <a:endParaRPr lang="en-US" dirty="0">
                        <a:solidFill>
                          <a:schemeClr val="tx1"/>
                        </a:solidFill>
                      </a:endParaRPr>
                    </a:p>
                  </a:txBody>
                  <a:tcPr/>
                </a:tc>
                <a:tc>
                  <a:txBody>
                    <a:bodyPr/>
                    <a:lstStyle/>
                    <a:p>
                      <a:pPr algn="r" fontAlgn="b"/>
                      <a:r>
                        <a:rPr lang="en-US" sz="1800" b="0" i="0" u="none" strike="noStrike" dirty="0">
                          <a:solidFill>
                            <a:srgbClr val="000000"/>
                          </a:solidFill>
                          <a:effectLst/>
                          <a:latin typeface="Calibri" panose="020F0502020204030204" pitchFamily="34" charset="0"/>
                        </a:rPr>
                        <a:t>6267</a:t>
                      </a:r>
                    </a:p>
                  </a:txBody>
                  <a:tcPr marL="6350" marR="6350" marT="6350" marB="0" anchor="b"/>
                </a:tc>
                <a:tc>
                  <a:txBody>
                    <a:bodyPr/>
                    <a:lstStyle/>
                    <a:p>
                      <a:pPr algn="r" fontAlgn="b"/>
                      <a:r>
                        <a:rPr lang="en-US" sz="1800" u="none" strike="noStrike" dirty="0">
                          <a:effectLst/>
                        </a:rPr>
                        <a:t>5130</a:t>
                      </a:r>
                      <a:endParaRPr lang="en-US"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021025146"/>
                  </a:ext>
                </a:extLst>
              </a:tr>
            </a:tbl>
          </a:graphicData>
        </a:graphic>
      </p:graphicFrame>
      <p:graphicFrame>
        <p:nvGraphicFramePr>
          <p:cNvPr id="6" name="Chart 5">
            <a:extLst>
              <a:ext uri="{FF2B5EF4-FFF2-40B4-BE49-F238E27FC236}">
                <a16:creationId xmlns:a16="http://schemas.microsoft.com/office/drawing/2014/main" id="{11709079-6FE9-498D-B27B-286E7147FE88}"/>
              </a:ext>
            </a:extLst>
          </p:cNvPr>
          <p:cNvGraphicFramePr/>
          <p:nvPr>
            <p:extLst>
              <p:ext uri="{D42A27DB-BD31-4B8C-83A1-F6EECF244321}">
                <p14:modId xmlns:p14="http://schemas.microsoft.com/office/powerpoint/2010/main" val="1194623769"/>
              </p:ext>
            </p:extLst>
          </p:nvPr>
        </p:nvGraphicFramePr>
        <p:xfrm>
          <a:off x="5885231" y="2465097"/>
          <a:ext cx="5010484" cy="2807814"/>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523142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2397967" y="1327073"/>
            <a:ext cx="6617205"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in the district </a:t>
            </a:r>
            <a:r>
              <a:rPr lang="en-US" dirty="0">
                <a:solidFill>
                  <a:srgbClr val="000000"/>
                </a:solidFill>
                <a:latin typeface="Calibri" panose="020F0502020204030204" pitchFamily="34" charset="0"/>
              </a:rPr>
              <a:t>based on language</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6" name="Chart 5">
            <a:extLst>
              <a:ext uri="{FF2B5EF4-FFF2-40B4-BE49-F238E27FC236}">
                <a16:creationId xmlns:a16="http://schemas.microsoft.com/office/drawing/2014/main" id="{99314388-861B-43CC-B0FB-A2DEBB7C8BE5}"/>
              </a:ext>
            </a:extLst>
          </p:cNvPr>
          <p:cNvGraphicFramePr/>
          <p:nvPr>
            <p:extLst>
              <p:ext uri="{D42A27DB-BD31-4B8C-83A1-F6EECF244321}">
                <p14:modId xmlns:p14="http://schemas.microsoft.com/office/powerpoint/2010/main" val="2392272792"/>
              </p:ext>
            </p:extLst>
          </p:nvPr>
        </p:nvGraphicFramePr>
        <p:xfrm>
          <a:off x="5738325" y="2001552"/>
          <a:ext cx="5803641" cy="3489475"/>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 name="Table 6">
            <a:extLst>
              <a:ext uri="{FF2B5EF4-FFF2-40B4-BE49-F238E27FC236}">
                <a16:creationId xmlns:a16="http://schemas.microsoft.com/office/drawing/2014/main" id="{225DE0BA-1139-43DC-ACCF-A28FE6DB6B11}"/>
              </a:ext>
            </a:extLst>
          </p:cNvPr>
          <p:cNvGraphicFramePr>
            <a:graphicFrameLocks noGrp="1"/>
          </p:cNvGraphicFramePr>
          <p:nvPr>
            <p:extLst>
              <p:ext uri="{D42A27DB-BD31-4B8C-83A1-F6EECF244321}">
                <p14:modId xmlns:p14="http://schemas.microsoft.com/office/powerpoint/2010/main" val="3211642878"/>
              </p:ext>
            </p:extLst>
          </p:nvPr>
        </p:nvGraphicFramePr>
        <p:xfrm>
          <a:off x="933061" y="3005341"/>
          <a:ext cx="3012185" cy="1098550"/>
        </p:xfrm>
        <a:graphic>
          <a:graphicData uri="http://schemas.openxmlformats.org/drawingml/2006/table">
            <a:tbl>
              <a:tblPr firstRow="1" firstCol="1" bandRow="1">
                <a:tableStyleId>{5940675A-B579-460E-94D1-54222C63F5DA}</a:tableStyleId>
              </a:tblPr>
              <a:tblGrid>
                <a:gridCol w="690466">
                  <a:extLst>
                    <a:ext uri="{9D8B030D-6E8A-4147-A177-3AD203B41FA5}">
                      <a16:colId xmlns:a16="http://schemas.microsoft.com/office/drawing/2014/main" val="1619284913"/>
                    </a:ext>
                  </a:extLst>
                </a:gridCol>
                <a:gridCol w="464928">
                  <a:extLst>
                    <a:ext uri="{9D8B030D-6E8A-4147-A177-3AD203B41FA5}">
                      <a16:colId xmlns:a16="http://schemas.microsoft.com/office/drawing/2014/main" val="3015153484"/>
                    </a:ext>
                  </a:extLst>
                </a:gridCol>
                <a:gridCol w="662473">
                  <a:extLst>
                    <a:ext uri="{9D8B030D-6E8A-4147-A177-3AD203B41FA5}">
                      <a16:colId xmlns:a16="http://schemas.microsoft.com/office/drawing/2014/main" val="3825971796"/>
                    </a:ext>
                  </a:extLst>
                </a:gridCol>
                <a:gridCol w="559837">
                  <a:extLst>
                    <a:ext uri="{9D8B030D-6E8A-4147-A177-3AD203B41FA5}">
                      <a16:colId xmlns:a16="http://schemas.microsoft.com/office/drawing/2014/main" val="1885626370"/>
                    </a:ext>
                  </a:extLst>
                </a:gridCol>
                <a:gridCol w="634481">
                  <a:extLst>
                    <a:ext uri="{9D8B030D-6E8A-4147-A177-3AD203B41FA5}">
                      <a16:colId xmlns:a16="http://schemas.microsoft.com/office/drawing/2014/main" val="2765268189"/>
                    </a:ext>
                  </a:extLst>
                </a:gridCol>
              </a:tblGrid>
              <a:tr h="184150">
                <a:tc>
                  <a:txBody>
                    <a:bodyPr/>
                    <a:lstStyle/>
                    <a:p>
                      <a:pPr algn="l" fontAlgn="b"/>
                      <a:r>
                        <a:rPr lang="en-US" sz="1400" u="none" strike="noStrike" dirty="0">
                          <a:effectLst/>
                        </a:rPr>
                        <a:t>Year</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Dari</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Pashto</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Others</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Total</a:t>
                      </a:r>
                      <a:endParaRPr lang="en-US"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099883170"/>
                  </a:ext>
                </a:extLst>
              </a:tr>
              <a:tr h="184150">
                <a:tc>
                  <a:txBody>
                    <a:bodyPr/>
                    <a:lstStyle/>
                    <a:p>
                      <a:pPr algn="l" fontAlgn="b"/>
                      <a:r>
                        <a:rPr lang="en-US" sz="1400" u="none" strike="noStrike" dirty="0">
                          <a:effectLst/>
                        </a:rPr>
                        <a:t>2017-18</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2990</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8710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1300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13000</a:t>
                      </a:r>
                      <a:endParaRPr lang="en-US"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531297208"/>
                  </a:ext>
                </a:extLst>
              </a:tr>
              <a:tr h="184150">
                <a:tc>
                  <a:txBody>
                    <a:bodyPr/>
                    <a:lstStyle/>
                    <a:p>
                      <a:pPr algn="l" fontAlgn="b"/>
                      <a:r>
                        <a:rPr lang="en-US" sz="1400" u="none" strike="noStrike">
                          <a:effectLst/>
                        </a:rPr>
                        <a:t>2018-19</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2848</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9495</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1221</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13564</a:t>
                      </a:r>
                      <a:endParaRPr lang="en-US"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74599079"/>
                  </a:ext>
                </a:extLst>
              </a:tr>
              <a:tr h="184150">
                <a:tc>
                  <a:txBody>
                    <a:bodyPr/>
                    <a:lstStyle/>
                    <a:p>
                      <a:pPr algn="l" fontAlgn="b"/>
                      <a:r>
                        <a:rPr lang="en-US" sz="1400" u="none" strike="noStrike">
                          <a:effectLst/>
                        </a:rPr>
                        <a:t>2019-20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3108</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9890</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1130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14128</a:t>
                      </a:r>
                      <a:endParaRPr lang="en-US"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36306945"/>
                  </a:ext>
                </a:extLst>
              </a:tr>
              <a:tr h="184150">
                <a:tc>
                  <a:txBody>
                    <a:bodyPr/>
                    <a:lstStyle/>
                    <a:p>
                      <a:pPr algn="l" fontAlgn="b"/>
                      <a:r>
                        <a:rPr lang="en-US" sz="1400" u="none" strike="noStrike">
                          <a:effectLst/>
                        </a:rPr>
                        <a:t>2020-21</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3305</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7750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342</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11397</a:t>
                      </a:r>
                      <a:endParaRPr lang="en-US"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594940856"/>
                  </a:ext>
                </a:extLst>
              </a:tr>
            </a:tbl>
          </a:graphicData>
        </a:graphic>
      </p:graphicFrame>
    </p:spTree>
    <p:extLst>
      <p:ext uri="{BB962C8B-B14F-4D97-AF65-F5344CB8AC3E}">
        <p14:creationId xmlns:p14="http://schemas.microsoft.com/office/powerpoint/2010/main" val="4062037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2397967" y="1327073"/>
            <a:ext cx="7679094"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in the district </a:t>
            </a:r>
            <a:r>
              <a:rPr lang="en-US" dirty="0">
                <a:solidFill>
                  <a:srgbClr val="000000"/>
                </a:solidFill>
                <a:latin typeface="Calibri" panose="020F0502020204030204" pitchFamily="34" charset="0"/>
              </a:rPr>
              <a:t>based on language (another representation)</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6" name="Chart 5">
            <a:extLst>
              <a:ext uri="{FF2B5EF4-FFF2-40B4-BE49-F238E27FC236}">
                <a16:creationId xmlns:a16="http://schemas.microsoft.com/office/drawing/2014/main" id="{99314388-861B-43CC-B0FB-A2DEBB7C8BE5}"/>
              </a:ext>
            </a:extLst>
          </p:cNvPr>
          <p:cNvGraphicFramePr/>
          <p:nvPr>
            <p:extLst>
              <p:ext uri="{D42A27DB-BD31-4B8C-83A1-F6EECF244321}">
                <p14:modId xmlns:p14="http://schemas.microsoft.com/office/powerpoint/2010/main" val="1516116558"/>
              </p:ext>
            </p:extLst>
          </p:nvPr>
        </p:nvGraphicFramePr>
        <p:xfrm>
          <a:off x="5496961" y="2002999"/>
          <a:ext cx="5803641" cy="3489475"/>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 name="Table 6">
            <a:extLst>
              <a:ext uri="{FF2B5EF4-FFF2-40B4-BE49-F238E27FC236}">
                <a16:creationId xmlns:a16="http://schemas.microsoft.com/office/drawing/2014/main" id="{225DE0BA-1139-43DC-ACCF-A28FE6DB6B11}"/>
              </a:ext>
            </a:extLst>
          </p:cNvPr>
          <p:cNvGraphicFramePr>
            <a:graphicFrameLocks noGrp="1"/>
          </p:cNvGraphicFramePr>
          <p:nvPr>
            <p:extLst>
              <p:ext uri="{D42A27DB-BD31-4B8C-83A1-F6EECF244321}">
                <p14:modId xmlns:p14="http://schemas.microsoft.com/office/powerpoint/2010/main" val="240848849"/>
              </p:ext>
            </p:extLst>
          </p:nvPr>
        </p:nvGraphicFramePr>
        <p:xfrm>
          <a:off x="1459627" y="2916441"/>
          <a:ext cx="3012185" cy="1098550"/>
        </p:xfrm>
        <a:graphic>
          <a:graphicData uri="http://schemas.openxmlformats.org/drawingml/2006/table">
            <a:tbl>
              <a:tblPr firstRow="1" firstCol="1" bandRow="1">
                <a:tableStyleId>{5940675A-B579-460E-94D1-54222C63F5DA}</a:tableStyleId>
              </a:tblPr>
              <a:tblGrid>
                <a:gridCol w="690466">
                  <a:extLst>
                    <a:ext uri="{9D8B030D-6E8A-4147-A177-3AD203B41FA5}">
                      <a16:colId xmlns:a16="http://schemas.microsoft.com/office/drawing/2014/main" val="1619284913"/>
                    </a:ext>
                  </a:extLst>
                </a:gridCol>
                <a:gridCol w="464928">
                  <a:extLst>
                    <a:ext uri="{9D8B030D-6E8A-4147-A177-3AD203B41FA5}">
                      <a16:colId xmlns:a16="http://schemas.microsoft.com/office/drawing/2014/main" val="3015153484"/>
                    </a:ext>
                  </a:extLst>
                </a:gridCol>
                <a:gridCol w="662473">
                  <a:extLst>
                    <a:ext uri="{9D8B030D-6E8A-4147-A177-3AD203B41FA5}">
                      <a16:colId xmlns:a16="http://schemas.microsoft.com/office/drawing/2014/main" val="3825971796"/>
                    </a:ext>
                  </a:extLst>
                </a:gridCol>
                <a:gridCol w="559837">
                  <a:extLst>
                    <a:ext uri="{9D8B030D-6E8A-4147-A177-3AD203B41FA5}">
                      <a16:colId xmlns:a16="http://schemas.microsoft.com/office/drawing/2014/main" val="1885626370"/>
                    </a:ext>
                  </a:extLst>
                </a:gridCol>
                <a:gridCol w="634481">
                  <a:extLst>
                    <a:ext uri="{9D8B030D-6E8A-4147-A177-3AD203B41FA5}">
                      <a16:colId xmlns:a16="http://schemas.microsoft.com/office/drawing/2014/main" val="2765268189"/>
                    </a:ext>
                  </a:extLst>
                </a:gridCol>
              </a:tblGrid>
              <a:tr h="184150">
                <a:tc>
                  <a:txBody>
                    <a:bodyPr/>
                    <a:lstStyle/>
                    <a:p>
                      <a:pPr algn="l" fontAlgn="b"/>
                      <a:r>
                        <a:rPr lang="en-US" sz="1400" u="none" strike="noStrike" dirty="0">
                          <a:effectLst/>
                        </a:rPr>
                        <a:t>Year</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Dari</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Pashto</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Others</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400" u="none" strike="noStrike">
                          <a:effectLst/>
                        </a:rPr>
                        <a:t>Total</a:t>
                      </a:r>
                      <a:endParaRPr lang="en-US"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099883170"/>
                  </a:ext>
                </a:extLst>
              </a:tr>
              <a:tr h="184150">
                <a:tc>
                  <a:txBody>
                    <a:bodyPr/>
                    <a:lstStyle/>
                    <a:p>
                      <a:pPr algn="l" fontAlgn="b"/>
                      <a:r>
                        <a:rPr lang="en-US" sz="1400" u="none" strike="noStrike" dirty="0">
                          <a:effectLst/>
                        </a:rPr>
                        <a:t>2017-18</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2990</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8710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1300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13000</a:t>
                      </a:r>
                      <a:endParaRPr lang="en-US"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531297208"/>
                  </a:ext>
                </a:extLst>
              </a:tr>
              <a:tr h="184150">
                <a:tc>
                  <a:txBody>
                    <a:bodyPr/>
                    <a:lstStyle/>
                    <a:p>
                      <a:pPr algn="l" fontAlgn="b"/>
                      <a:r>
                        <a:rPr lang="en-US" sz="1400" u="none" strike="noStrike">
                          <a:effectLst/>
                        </a:rPr>
                        <a:t>2018-19</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2848</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9495</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1221</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13564</a:t>
                      </a:r>
                      <a:endParaRPr lang="en-US"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74599079"/>
                  </a:ext>
                </a:extLst>
              </a:tr>
              <a:tr h="184150">
                <a:tc>
                  <a:txBody>
                    <a:bodyPr/>
                    <a:lstStyle/>
                    <a:p>
                      <a:pPr algn="l" fontAlgn="b"/>
                      <a:r>
                        <a:rPr lang="en-US" sz="1400" u="none" strike="noStrike">
                          <a:effectLst/>
                        </a:rPr>
                        <a:t>2019-20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3108</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9890</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1130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14128</a:t>
                      </a:r>
                      <a:endParaRPr lang="en-US" sz="14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36306945"/>
                  </a:ext>
                </a:extLst>
              </a:tr>
              <a:tr h="184150">
                <a:tc>
                  <a:txBody>
                    <a:bodyPr/>
                    <a:lstStyle/>
                    <a:p>
                      <a:pPr algn="l" fontAlgn="b"/>
                      <a:r>
                        <a:rPr lang="en-US" sz="1400" u="none" strike="noStrike">
                          <a:effectLst/>
                        </a:rPr>
                        <a:t>2020-21</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3305</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a:effectLst/>
                        </a:rPr>
                        <a:t>7750</a:t>
                      </a:r>
                      <a:endParaRPr lang="en-US" sz="14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342</a:t>
                      </a:r>
                      <a:endParaRPr lang="en-US" sz="14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en-US" sz="1400" u="none" strike="noStrike" dirty="0">
                          <a:effectLst/>
                        </a:rPr>
                        <a:t>11397</a:t>
                      </a:r>
                      <a:endParaRPr lang="en-US" sz="14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594940856"/>
                  </a:ext>
                </a:extLst>
              </a:tr>
            </a:tbl>
          </a:graphicData>
        </a:graphic>
      </p:graphicFrame>
    </p:spTree>
    <p:extLst>
      <p:ext uri="{BB962C8B-B14F-4D97-AF65-F5344CB8AC3E}">
        <p14:creationId xmlns:p14="http://schemas.microsoft.com/office/powerpoint/2010/main" val="61535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3701449" y="1635203"/>
            <a:ext cx="4688572"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in the school </a:t>
            </a:r>
            <a:r>
              <a:rPr lang="en-US" dirty="0">
                <a:solidFill>
                  <a:srgbClr val="000000"/>
                </a:solidFill>
                <a:latin typeface="Calibri" panose="020F0502020204030204" pitchFamily="34" charset="0"/>
              </a:rPr>
              <a:t> over the years</a:t>
            </a:r>
            <a:endParaRPr lang="en-US" dirty="0"/>
          </a:p>
        </p:txBody>
      </p:sp>
      <p:graphicFrame>
        <p:nvGraphicFramePr>
          <p:cNvPr id="9" name="Table 9">
            <a:extLst>
              <a:ext uri="{FF2B5EF4-FFF2-40B4-BE49-F238E27FC236}">
                <a16:creationId xmlns:a16="http://schemas.microsoft.com/office/drawing/2014/main" id="{CC6AD727-3308-4CC6-A415-7F8E3588775E}"/>
              </a:ext>
            </a:extLst>
          </p:cNvPr>
          <p:cNvGraphicFramePr>
            <a:graphicFrameLocks noGrp="1"/>
          </p:cNvGraphicFramePr>
          <p:nvPr>
            <p:extLst>
              <p:ext uri="{D42A27DB-BD31-4B8C-83A1-F6EECF244321}">
                <p14:modId xmlns:p14="http://schemas.microsoft.com/office/powerpoint/2010/main" val="3342199426"/>
              </p:ext>
            </p:extLst>
          </p:nvPr>
        </p:nvGraphicFramePr>
        <p:xfrm>
          <a:off x="1202884" y="2896659"/>
          <a:ext cx="4047960" cy="1854200"/>
        </p:xfrm>
        <a:graphic>
          <a:graphicData uri="http://schemas.openxmlformats.org/drawingml/2006/table">
            <a:tbl>
              <a:tblPr firstRow="1" bandRow="1">
                <a:tableStyleId>{5940675A-B579-460E-94D1-54222C63F5DA}</a:tableStyleId>
              </a:tblPr>
              <a:tblGrid>
                <a:gridCol w="1513306">
                  <a:extLst>
                    <a:ext uri="{9D8B030D-6E8A-4147-A177-3AD203B41FA5}">
                      <a16:colId xmlns:a16="http://schemas.microsoft.com/office/drawing/2014/main" val="1489437188"/>
                    </a:ext>
                  </a:extLst>
                </a:gridCol>
                <a:gridCol w="2534654">
                  <a:extLst>
                    <a:ext uri="{9D8B030D-6E8A-4147-A177-3AD203B41FA5}">
                      <a16:colId xmlns:a16="http://schemas.microsoft.com/office/drawing/2014/main" val="2760619735"/>
                    </a:ext>
                  </a:extLst>
                </a:gridCol>
              </a:tblGrid>
              <a:tr h="370840">
                <a:tc>
                  <a:txBody>
                    <a:bodyPr/>
                    <a:lstStyle/>
                    <a:p>
                      <a:r>
                        <a:rPr lang="en-US" b="0" u="none" strike="noStrike" baseline="0" dirty="0">
                          <a:solidFill>
                            <a:schemeClr val="tx1"/>
                          </a:solidFill>
                        </a:rPr>
                        <a:t>Year</a:t>
                      </a:r>
                      <a:endParaRPr lang="en-US" b="0" i="0" u="none" strike="noStrike" baseline="0" dirty="0">
                        <a:solidFill>
                          <a:schemeClr val="tx1"/>
                        </a:solidFill>
                        <a:latin typeface="Calibri" panose="020F0502020204030204" pitchFamily="34" charset="0"/>
                      </a:endParaRPr>
                    </a:p>
                  </a:txBody>
                  <a:tcPr/>
                </a:tc>
                <a:tc>
                  <a:txBody>
                    <a:bodyPr/>
                    <a:lstStyle/>
                    <a:p>
                      <a:r>
                        <a:rPr lang="en-US" b="0" u="none" strike="noStrike" baseline="0" dirty="0">
                          <a:solidFill>
                            <a:schemeClr val="tx1"/>
                          </a:solidFill>
                        </a:rPr>
                        <a:t>Number of students</a:t>
                      </a:r>
                      <a:endParaRPr lang="en-US" dirty="0">
                        <a:solidFill>
                          <a:schemeClr val="tx1"/>
                        </a:solidFill>
                      </a:endParaRPr>
                    </a:p>
                  </a:txBody>
                  <a:tcPr/>
                </a:tc>
                <a:extLst>
                  <a:ext uri="{0D108BD9-81ED-4DB2-BD59-A6C34878D82A}">
                    <a16:rowId xmlns:a16="http://schemas.microsoft.com/office/drawing/2014/main" val="3194191477"/>
                  </a:ext>
                </a:extLst>
              </a:tr>
              <a:tr h="370840">
                <a:tc>
                  <a:txBody>
                    <a:bodyPr/>
                    <a:lstStyle/>
                    <a:p>
                      <a:r>
                        <a:rPr lang="en-US" b="0" u="none" strike="noStrike" baseline="0" dirty="0">
                          <a:solidFill>
                            <a:schemeClr val="tx1"/>
                          </a:solidFill>
                        </a:rPr>
                        <a:t>2017-18</a:t>
                      </a:r>
                      <a:endParaRPr lang="en-US" dirty="0">
                        <a:solidFill>
                          <a:schemeClr val="tx1"/>
                        </a:solidFill>
                      </a:endParaRPr>
                    </a:p>
                  </a:txBody>
                  <a:tcPr/>
                </a:tc>
                <a:tc>
                  <a:txBody>
                    <a:bodyPr/>
                    <a:lstStyle/>
                    <a:p>
                      <a:r>
                        <a:rPr lang="en-US" b="0" u="none" strike="noStrike" baseline="0" dirty="0">
                          <a:solidFill>
                            <a:schemeClr val="tx1"/>
                          </a:solidFill>
                        </a:rPr>
                        <a:t>4233</a:t>
                      </a:r>
                      <a:endParaRPr lang="en-US" dirty="0">
                        <a:solidFill>
                          <a:schemeClr val="tx1"/>
                        </a:solidFill>
                      </a:endParaRPr>
                    </a:p>
                  </a:txBody>
                  <a:tcPr/>
                </a:tc>
                <a:extLst>
                  <a:ext uri="{0D108BD9-81ED-4DB2-BD59-A6C34878D82A}">
                    <a16:rowId xmlns:a16="http://schemas.microsoft.com/office/drawing/2014/main" val="9433448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strike="noStrike" baseline="0" dirty="0">
                          <a:solidFill>
                            <a:schemeClr val="tx1"/>
                          </a:solidFill>
                        </a:rPr>
                        <a:t>2018-19</a:t>
                      </a:r>
                      <a:endParaRPr lang="en-US" dirty="0">
                        <a:solidFill>
                          <a:schemeClr val="tx1"/>
                        </a:solidFill>
                      </a:endParaRPr>
                    </a:p>
                  </a:txBody>
                  <a:tcPr/>
                </a:tc>
                <a:tc>
                  <a:txBody>
                    <a:bodyPr/>
                    <a:lstStyle/>
                    <a:p>
                      <a:r>
                        <a:rPr lang="en-US" b="0" u="none" strike="noStrike" baseline="0" dirty="0">
                          <a:solidFill>
                            <a:schemeClr val="tx1"/>
                          </a:solidFill>
                        </a:rPr>
                        <a:t>4506</a:t>
                      </a:r>
                      <a:endParaRPr lang="en-US" dirty="0">
                        <a:solidFill>
                          <a:schemeClr val="tx1"/>
                        </a:solidFill>
                      </a:endParaRPr>
                    </a:p>
                  </a:txBody>
                  <a:tcPr/>
                </a:tc>
                <a:extLst>
                  <a:ext uri="{0D108BD9-81ED-4DB2-BD59-A6C34878D82A}">
                    <a16:rowId xmlns:a16="http://schemas.microsoft.com/office/drawing/2014/main" val="3483901093"/>
                  </a:ext>
                </a:extLst>
              </a:tr>
              <a:tr h="370840">
                <a:tc>
                  <a:txBody>
                    <a:bodyPr/>
                    <a:lstStyle/>
                    <a:p>
                      <a:r>
                        <a:rPr lang="en-US" b="0" u="none" strike="noStrike" baseline="0" dirty="0">
                          <a:solidFill>
                            <a:schemeClr val="tx1"/>
                          </a:solidFill>
                        </a:rPr>
                        <a:t>2019-20</a:t>
                      </a:r>
                      <a:endParaRPr lang="en-US" dirty="0">
                        <a:solidFill>
                          <a:schemeClr val="tx1"/>
                        </a:solidFill>
                      </a:endParaRPr>
                    </a:p>
                  </a:txBody>
                  <a:tcPr/>
                </a:tc>
                <a:tc>
                  <a:txBody>
                    <a:bodyPr/>
                    <a:lstStyle/>
                    <a:p>
                      <a:r>
                        <a:rPr lang="en-US" b="0" u="none" strike="noStrike" baseline="0" dirty="0">
                          <a:solidFill>
                            <a:schemeClr val="tx1"/>
                          </a:solidFill>
                        </a:rPr>
                        <a:t>5014</a:t>
                      </a:r>
                    </a:p>
                  </a:txBody>
                  <a:tcPr/>
                </a:tc>
                <a:extLst>
                  <a:ext uri="{0D108BD9-81ED-4DB2-BD59-A6C34878D82A}">
                    <a16:rowId xmlns:a16="http://schemas.microsoft.com/office/drawing/2014/main" val="324088529"/>
                  </a:ext>
                </a:extLst>
              </a:tr>
              <a:tr h="370840">
                <a:tc>
                  <a:txBody>
                    <a:bodyPr/>
                    <a:lstStyle/>
                    <a:p>
                      <a:r>
                        <a:rPr lang="en-US" b="0" u="none" strike="noStrike" baseline="0" dirty="0">
                          <a:solidFill>
                            <a:schemeClr val="tx1"/>
                          </a:solidFill>
                        </a:rPr>
                        <a:t>2020-21</a:t>
                      </a:r>
                      <a:endParaRPr lang="en-US" dirty="0">
                        <a:solidFill>
                          <a:schemeClr val="tx1"/>
                        </a:solidFill>
                      </a:endParaRPr>
                    </a:p>
                  </a:txBody>
                  <a:tcPr/>
                </a:tc>
                <a:tc>
                  <a:txBody>
                    <a:bodyPr/>
                    <a:lstStyle/>
                    <a:p>
                      <a:r>
                        <a:rPr lang="en-US" b="0" u="none" strike="noStrike" baseline="0" dirty="0">
                          <a:solidFill>
                            <a:schemeClr val="tx1"/>
                          </a:solidFill>
                        </a:rPr>
                        <a:t>4632</a:t>
                      </a:r>
                      <a:endParaRPr lang="en-US" dirty="0">
                        <a:solidFill>
                          <a:schemeClr val="tx1"/>
                        </a:solidFill>
                      </a:endParaRPr>
                    </a:p>
                  </a:txBody>
                  <a:tcPr/>
                </a:tc>
                <a:extLst>
                  <a:ext uri="{0D108BD9-81ED-4DB2-BD59-A6C34878D82A}">
                    <a16:rowId xmlns:a16="http://schemas.microsoft.com/office/drawing/2014/main" val="1215299375"/>
                  </a:ext>
                </a:extLst>
              </a:tr>
            </a:tbl>
          </a:graphicData>
        </a:graphic>
      </p:graphicFrame>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4" name="Chart 3">
            <a:extLst>
              <a:ext uri="{FF2B5EF4-FFF2-40B4-BE49-F238E27FC236}">
                <a16:creationId xmlns:a16="http://schemas.microsoft.com/office/drawing/2014/main" id="{FA592AC7-5032-4C82-86B3-6C89E9B6CBDF}"/>
              </a:ext>
            </a:extLst>
          </p:cNvPr>
          <p:cNvGraphicFramePr/>
          <p:nvPr>
            <p:extLst>
              <p:ext uri="{D42A27DB-BD31-4B8C-83A1-F6EECF244321}">
                <p14:modId xmlns:p14="http://schemas.microsoft.com/office/powerpoint/2010/main" val="1065938229"/>
              </p:ext>
            </p:extLst>
          </p:nvPr>
        </p:nvGraphicFramePr>
        <p:xfrm>
          <a:off x="6159239" y="2519264"/>
          <a:ext cx="4688573" cy="312372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379970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3626049" y="1362242"/>
            <a:ext cx="5025456"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a:t>
            </a:r>
            <a:r>
              <a:rPr lang="en-US" dirty="0">
                <a:solidFill>
                  <a:srgbClr val="000000"/>
                </a:solidFill>
                <a:latin typeface="Calibri" panose="020F0502020204030204" pitchFamily="34" charset="0"/>
              </a:rPr>
              <a:t>2020) grade wise distribution</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17" name="Chart 16">
            <a:extLst>
              <a:ext uri="{FF2B5EF4-FFF2-40B4-BE49-F238E27FC236}">
                <a16:creationId xmlns:a16="http://schemas.microsoft.com/office/drawing/2014/main" id="{04269AD4-9FC0-4C86-926F-0F0075DD4DBA}"/>
              </a:ext>
            </a:extLst>
          </p:cNvPr>
          <p:cNvGraphicFramePr/>
          <p:nvPr>
            <p:extLst>
              <p:ext uri="{D42A27DB-BD31-4B8C-83A1-F6EECF244321}">
                <p14:modId xmlns:p14="http://schemas.microsoft.com/office/powerpoint/2010/main" val="4086449684"/>
              </p:ext>
            </p:extLst>
          </p:nvPr>
        </p:nvGraphicFramePr>
        <p:xfrm>
          <a:off x="7010400" y="2620794"/>
          <a:ext cx="4193950" cy="302219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 name="Table 2">
            <a:extLst>
              <a:ext uri="{FF2B5EF4-FFF2-40B4-BE49-F238E27FC236}">
                <a16:creationId xmlns:a16="http://schemas.microsoft.com/office/drawing/2014/main" id="{77D24650-8127-4DC1-A610-1A9CD5A415FE}"/>
              </a:ext>
            </a:extLst>
          </p:cNvPr>
          <p:cNvGraphicFramePr>
            <a:graphicFrameLocks noGrp="1"/>
          </p:cNvGraphicFramePr>
          <p:nvPr>
            <p:extLst>
              <p:ext uri="{D42A27DB-BD31-4B8C-83A1-F6EECF244321}">
                <p14:modId xmlns:p14="http://schemas.microsoft.com/office/powerpoint/2010/main" val="695626056"/>
              </p:ext>
            </p:extLst>
          </p:nvPr>
        </p:nvGraphicFramePr>
        <p:xfrm>
          <a:off x="469860" y="2004535"/>
          <a:ext cx="6242050" cy="3737169"/>
        </p:xfrm>
        <a:graphic>
          <a:graphicData uri="http://schemas.openxmlformats.org/drawingml/2006/table">
            <a:tbl>
              <a:tblPr firstRow="1" firstCol="1" bandRow="1">
                <a:tableStyleId>{5940675A-B579-460E-94D1-54222C63F5DA}</a:tableStyleId>
              </a:tblPr>
              <a:tblGrid>
                <a:gridCol w="685165">
                  <a:extLst>
                    <a:ext uri="{9D8B030D-6E8A-4147-A177-3AD203B41FA5}">
                      <a16:colId xmlns:a16="http://schemas.microsoft.com/office/drawing/2014/main" val="515710179"/>
                    </a:ext>
                  </a:extLst>
                </a:gridCol>
                <a:gridCol w="788035">
                  <a:extLst>
                    <a:ext uri="{9D8B030D-6E8A-4147-A177-3AD203B41FA5}">
                      <a16:colId xmlns:a16="http://schemas.microsoft.com/office/drawing/2014/main" val="1115679803"/>
                    </a:ext>
                  </a:extLst>
                </a:gridCol>
                <a:gridCol w="1417955">
                  <a:extLst>
                    <a:ext uri="{9D8B030D-6E8A-4147-A177-3AD203B41FA5}">
                      <a16:colId xmlns:a16="http://schemas.microsoft.com/office/drawing/2014/main" val="1129461071"/>
                    </a:ext>
                  </a:extLst>
                </a:gridCol>
                <a:gridCol w="509270">
                  <a:extLst>
                    <a:ext uri="{9D8B030D-6E8A-4147-A177-3AD203B41FA5}">
                      <a16:colId xmlns:a16="http://schemas.microsoft.com/office/drawing/2014/main" val="1723820407"/>
                    </a:ext>
                  </a:extLst>
                </a:gridCol>
                <a:gridCol w="861695">
                  <a:extLst>
                    <a:ext uri="{9D8B030D-6E8A-4147-A177-3AD203B41FA5}">
                      <a16:colId xmlns:a16="http://schemas.microsoft.com/office/drawing/2014/main" val="1066163066"/>
                    </a:ext>
                  </a:extLst>
                </a:gridCol>
                <a:gridCol w="1979930">
                  <a:extLst>
                    <a:ext uri="{9D8B030D-6E8A-4147-A177-3AD203B41FA5}">
                      <a16:colId xmlns:a16="http://schemas.microsoft.com/office/drawing/2014/main" val="906334038"/>
                    </a:ext>
                  </a:extLst>
                </a:gridCol>
              </a:tblGrid>
              <a:tr h="393700">
                <a:tc gridSpan="6">
                  <a:txBody>
                    <a:bodyPr/>
                    <a:lstStyle/>
                    <a:p>
                      <a:pPr algn="ctr">
                        <a:lnSpc>
                          <a:spcPct val="107000"/>
                        </a:lnSpc>
                        <a:spcAft>
                          <a:spcPts val="800"/>
                        </a:spcAft>
                      </a:pPr>
                      <a:r>
                        <a:rPr lang="en-US" sz="1400" dirty="0">
                          <a:effectLst/>
                        </a:rPr>
                        <a:t>Students  Enrollment – 2020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66069760"/>
                  </a:ext>
                </a:extLst>
              </a:tr>
              <a:tr h="254000">
                <a:tc gridSpan="2">
                  <a:txBody>
                    <a:bodyPr/>
                    <a:lstStyle/>
                    <a:p>
                      <a:pPr algn="ctr">
                        <a:lnSpc>
                          <a:spcPct val="107000"/>
                        </a:lnSpc>
                        <a:spcAft>
                          <a:spcPts val="800"/>
                        </a:spcAft>
                      </a:pPr>
                      <a:r>
                        <a:rPr lang="en-US" sz="1400" dirty="0">
                          <a:effectLst/>
                        </a:rPr>
                        <a:t># of Students in Primary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algn="ctr">
                        <a:lnSpc>
                          <a:spcPct val="107000"/>
                        </a:lnSpc>
                        <a:spcAft>
                          <a:spcPts val="800"/>
                        </a:spcAft>
                      </a:pPr>
                      <a:r>
                        <a:rPr lang="en-US" sz="1400" dirty="0">
                          <a:effectLst/>
                        </a:rPr>
                        <a:t># of Students in lower Secondary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algn="ctr">
                        <a:lnSpc>
                          <a:spcPct val="107000"/>
                        </a:lnSpc>
                        <a:spcAft>
                          <a:spcPts val="800"/>
                        </a:spcAft>
                      </a:pPr>
                      <a:r>
                        <a:rPr lang="en-US" sz="1400" dirty="0">
                          <a:effectLst/>
                        </a:rPr>
                        <a:t># of Students in higher Secondary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876632701"/>
                  </a:ext>
                </a:extLst>
              </a:tr>
              <a:tr h="184150">
                <a:tc>
                  <a:txBody>
                    <a:bodyPr/>
                    <a:lstStyle/>
                    <a:p>
                      <a:pPr>
                        <a:lnSpc>
                          <a:spcPct val="107000"/>
                        </a:lnSpc>
                        <a:spcAft>
                          <a:spcPts val="800"/>
                        </a:spcAft>
                      </a:pPr>
                      <a:r>
                        <a:rPr lang="en-US" sz="1400" dirty="0">
                          <a:effectLst/>
                        </a:rPr>
                        <a:t>Grade 1</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800"/>
                        </a:spcAft>
                      </a:pPr>
                      <a:r>
                        <a:rPr lang="en-US" sz="1400" dirty="0">
                          <a:effectLst/>
                        </a:rPr>
                        <a:t>405</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Grade 7</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379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Grade 10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219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4259675771"/>
                  </a:ext>
                </a:extLst>
              </a:tr>
              <a:tr h="184150">
                <a:tc>
                  <a:txBody>
                    <a:bodyPr/>
                    <a:lstStyle/>
                    <a:p>
                      <a:pPr>
                        <a:lnSpc>
                          <a:spcPct val="107000"/>
                        </a:lnSpc>
                        <a:spcAft>
                          <a:spcPts val="800"/>
                        </a:spcAft>
                      </a:pPr>
                      <a:r>
                        <a:rPr lang="en-US" sz="1400" dirty="0">
                          <a:effectLst/>
                        </a:rPr>
                        <a:t>Grade 2</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800"/>
                        </a:spcAft>
                      </a:pPr>
                      <a:r>
                        <a:rPr lang="en-US" sz="1400" dirty="0">
                          <a:effectLst/>
                        </a:rPr>
                        <a:t>448</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416791526"/>
                  </a:ext>
                </a:extLst>
              </a:tr>
              <a:tr h="184150">
                <a:tc>
                  <a:txBody>
                    <a:bodyPr/>
                    <a:lstStyle/>
                    <a:p>
                      <a:pPr>
                        <a:lnSpc>
                          <a:spcPct val="107000"/>
                        </a:lnSpc>
                        <a:spcAft>
                          <a:spcPts val="800"/>
                        </a:spcAft>
                      </a:pPr>
                      <a:r>
                        <a:rPr lang="en-US" sz="1400" dirty="0">
                          <a:effectLst/>
                        </a:rPr>
                        <a:t>Grade 3</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800"/>
                        </a:spcAft>
                      </a:pPr>
                      <a:r>
                        <a:rPr lang="en-US" sz="1400" dirty="0">
                          <a:effectLst/>
                        </a:rPr>
                        <a:t>414</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Grade 8</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241</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Grade 11</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156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3967568502"/>
                  </a:ext>
                </a:extLst>
              </a:tr>
              <a:tr h="0">
                <a:tc>
                  <a:txBody>
                    <a:bodyPr/>
                    <a:lstStyle/>
                    <a:p>
                      <a:pPr>
                        <a:lnSpc>
                          <a:spcPct val="107000"/>
                        </a:lnSpc>
                        <a:spcAft>
                          <a:spcPts val="800"/>
                        </a:spcAft>
                      </a:pPr>
                      <a:r>
                        <a:rPr lang="en-US" sz="1400" dirty="0">
                          <a:effectLst/>
                        </a:rPr>
                        <a:t>Grade 4</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800"/>
                        </a:spcAft>
                      </a:pPr>
                      <a:r>
                        <a:rPr lang="en-US" sz="1400" dirty="0">
                          <a:effectLst/>
                        </a:rPr>
                        <a:t>579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344321449"/>
                  </a:ext>
                </a:extLst>
              </a:tr>
              <a:tr h="184150">
                <a:tc>
                  <a:txBody>
                    <a:bodyPr/>
                    <a:lstStyle/>
                    <a:p>
                      <a:pPr>
                        <a:lnSpc>
                          <a:spcPct val="107000"/>
                        </a:lnSpc>
                        <a:spcAft>
                          <a:spcPts val="800"/>
                        </a:spcAft>
                      </a:pPr>
                      <a:r>
                        <a:rPr lang="en-US" sz="1400" dirty="0">
                          <a:effectLst/>
                        </a:rPr>
                        <a:t>Grade 5</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800"/>
                        </a:spcAft>
                      </a:pPr>
                      <a:r>
                        <a:rPr lang="en-US" sz="1400" dirty="0">
                          <a:effectLst/>
                        </a:rPr>
                        <a:t>380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Grade 9</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213</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Grade 12</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rowSpan="2">
                  <a:txBody>
                    <a:bodyPr/>
                    <a:lstStyle/>
                    <a:p>
                      <a:pPr algn="ctr">
                        <a:lnSpc>
                          <a:spcPct val="107000"/>
                        </a:lnSpc>
                        <a:spcAft>
                          <a:spcPts val="800"/>
                        </a:spcAft>
                      </a:pPr>
                      <a:r>
                        <a:rPr lang="en-US" sz="1400" dirty="0">
                          <a:effectLst/>
                        </a:rPr>
                        <a:t>110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51725888"/>
                  </a:ext>
                </a:extLst>
              </a:tr>
              <a:tr h="184150">
                <a:tc>
                  <a:txBody>
                    <a:bodyPr/>
                    <a:lstStyle/>
                    <a:p>
                      <a:pPr>
                        <a:lnSpc>
                          <a:spcPct val="107000"/>
                        </a:lnSpc>
                        <a:spcAft>
                          <a:spcPts val="800"/>
                        </a:spcAft>
                      </a:pPr>
                      <a:r>
                        <a:rPr lang="en-US" sz="1400" dirty="0">
                          <a:effectLst/>
                        </a:rPr>
                        <a:t>Grade 6</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800"/>
                        </a:spcAft>
                      </a:pPr>
                      <a:r>
                        <a:rPr lang="en-US" sz="1400" dirty="0">
                          <a:effectLst/>
                        </a:rPr>
                        <a:t>470</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00789686"/>
                  </a:ext>
                </a:extLst>
              </a:tr>
              <a:tr h="190500">
                <a:tc>
                  <a:txBody>
                    <a:bodyPr/>
                    <a:lstStyle/>
                    <a:p>
                      <a:pPr>
                        <a:lnSpc>
                          <a:spcPct val="107000"/>
                        </a:lnSpc>
                        <a:spcAft>
                          <a:spcPts val="800"/>
                        </a:spcAft>
                      </a:pPr>
                      <a:r>
                        <a:rPr lang="en-US" sz="1400">
                          <a:effectLst/>
                        </a:rPr>
                        <a:t>Total</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800"/>
                        </a:spcAft>
                      </a:pPr>
                      <a:r>
                        <a:rPr lang="en-US" sz="1400">
                          <a:effectLst/>
                        </a:rPr>
                        <a:t>2696</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pPr>
                      <a:endParaRPr lang="en-US" sz="1400" dirty="0">
                        <a:effectLst/>
                        <a:latin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800"/>
                        </a:spcAft>
                      </a:pPr>
                      <a:r>
                        <a:rPr lang="en-US" sz="1400">
                          <a:effectLst/>
                        </a:rPr>
                        <a:t>833</a:t>
                      </a:r>
                      <a:endParaRPr lang="en-US"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pPr>
                      <a:endParaRPr lang="en-US" sz="1400" dirty="0">
                        <a:effectLst/>
                        <a:latin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800"/>
                        </a:spcAft>
                      </a:pPr>
                      <a:r>
                        <a:rPr lang="en-US" sz="1400" dirty="0">
                          <a:effectLst/>
                        </a:rPr>
                        <a:t>485</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393758275"/>
                  </a:ext>
                </a:extLst>
              </a:tr>
            </a:tbl>
          </a:graphicData>
        </a:graphic>
      </p:graphicFrame>
    </p:spTree>
    <p:extLst>
      <p:ext uri="{BB962C8B-B14F-4D97-AF65-F5344CB8AC3E}">
        <p14:creationId xmlns:p14="http://schemas.microsoft.com/office/powerpoint/2010/main" val="3233162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4AA8B5A-DA1C-4E23-AAC5-967BAB25DAF0}"/>
              </a:ext>
            </a:extLst>
          </p:cNvPr>
          <p:cNvSpPr txBox="1"/>
          <p:nvPr/>
        </p:nvSpPr>
        <p:spPr>
          <a:xfrm>
            <a:off x="2397967" y="1327073"/>
            <a:ext cx="6617205"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in the school </a:t>
            </a:r>
            <a:r>
              <a:rPr lang="en-US" dirty="0">
                <a:solidFill>
                  <a:srgbClr val="000000"/>
                </a:solidFill>
                <a:latin typeface="Calibri" panose="020F0502020204030204" pitchFamily="34" charset="0"/>
              </a:rPr>
              <a:t>based on language (2020)</a:t>
            </a:r>
            <a:endParaRPr lang="en-US" dirty="0"/>
          </a:p>
        </p:txBody>
      </p:sp>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2" name="Table 1">
            <a:extLst>
              <a:ext uri="{FF2B5EF4-FFF2-40B4-BE49-F238E27FC236}">
                <a16:creationId xmlns:a16="http://schemas.microsoft.com/office/drawing/2014/main" id="{DE14E87F-9530-45B4-ADF1-3826DBC2A9EB}"/>
              </a:ext>
            </a:extLst>
          </p:cNvPr>
          <p:cNvGraphicFramePr>
            <a:graphicFrameLocks noGrp="1"/>
          </p:cNvGraphicFramePr>
          <p:nvPr>
            <p:extLst>
              <p:ext uri="{D42A27DB-BD31-4B8C-83A1-F6EECF244321}">
                <p14:modId xmlns:p14="http://schemas.microsoft.com/office/powerpoint/2010/main" val="2429754800"/>
              </p:ext>
            </p:extLst>
          </p:nvPr>
        </p:nvGraphicFramePr>
        <p:xfrm>
          <a:off x="1129004" y="2138523"/>
          <a:ext cx="3713586" cy="2859337"/>
        </p:xfrm>
        <a:graphic>
          <a:graphicData uri="http://schemas.openxmlformats.org/drawingml/2006/table">
            <a:tbl>
              <a:tblPr firstRow="1" firstCol="1" bandRow="1">
                <a:tableStyleId>{5940675A-B579-460E-94D1-54222C63F5DA}</a:tableStyleId>
              </a:tblPr>
              <a:tblGrid>
                <a:gridCol w="784867">
                  <a:extLst>
                    <a:ext uri="{9D8B030D-6E8A-4147-A177-3AD203B41FA5}">
                      <a16:colId xmlns:a16="http://schemas.microsoft.com/office/drawing/2014/main" val="2043798250"/>
                    </a:ext>
                  </a:extLst>
                </a:gridCol>
                <a:gridCol w="759671">
                  <a:extLst>
                    <a:ext uri="{9D8B030D-6E8A-4147-A177-3AD203B41FA5}">
                      <a16:colId xmlns:a16="http://schemas.microsoft.com/office/drawing/2014/main" val="3689024164"/>
                    </a:ext>
                  </a:extLst>
                </a:gridCol>
                <a:gridCol w="568954">
                  <a:extLst>
                    <a:ext uri="{9D8B030D-6E8A-4147-A177-3AD203B41FA5}">
                      <a16:colId xmlns:a16="http://schemas.microsoft.com/office/drawing/2014/main" val="4082978909"/>
                    </a:ext>
                  </a:extLst>
                </a:gridCol>
                <a:gridCol w="725415">
                  <a:extLst>
                    <a:ext uri="{9D8B030D-6E8A-4147-A177-3AD203B41FA5}">
                      <a16:colId xmlns:a16="http://schemas.microsoft.com/office/drawing/2014/main" val="2414234929"/>
                    </a:ext>
                  </a:extLst>
                </a:gridCol>
                <a:gridCol w="874679">
                  <a:extLst>
                    <a:ext uri="{9D8B030D-6E8A-4147-A177-3AD203B41FA5}">
                      <a16:colId xmlns:a16="http://schemas.microsoft.com/office/drawing/2014/main" val="2448574090"/>
                    </a:ext>
                  </a:extLst>
                </a:gridCol>
              </a:tblGrid>
              <a:tr h="219949">
                <a:tc>
                  <a:txBody>
                    <a:bodyPr/>
                    <a:lstStyle/>
                    <a:p>
                      <a:pPr algn="ctr" rtl="0" fontAlgn="ctr"/>
                      <a:r>
                        <a:rPr lang="en-US" sz="1100" u="none" strike="noStrike" dirty="0">
                          <a:effectLst/>
                        </a:rPr>
                        <a:t>Grade</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Pashto</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Dari </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Others</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b="0" i="0" u="none" strike="noStrike" dirty="0">
                          <a:solidFill>
                            <a:srgbClr val="000000"/>
                          </a:solidFill>
                          <a:effectLst/>
                          <a:latin typeface="Calibri" panose="020F0502020204030204" pitchFamily="34" charset="0"/>
                        </a:rPr>
                        <a:t>Total</a:t>
                      </a:r>
                    </a:p>
                  </a:txBody>
                  <a:tcPr marL="6350" marR="6350" marT="6350" marB="0" anchor="b"/>
                </a:tc>
                <a:extLst>
                  <a:ext uri="{0D108BD9-81ED-4DB2-BD59-A6C34878D82A}">
                    <a16:rowId xmlns:a16="http://schemas.microsoft.com/office/drawing/2014/main" val="3505473237"/>
                  </a:ext>
                </a:extLst>
              </a:tr>
              <a:tr h="219949">
                <a:tc>
                  <a:txBody>
                    <a:bodyPr/>
                    <a:lstStyle/>
                    <a:p>
                      <a:pPr algn="ctr" rtl="0" fontAlgn="ctr"/>
                      <a:r>
                        <a:rPr lang="en-US" sz="1100" u="none" strike="noStrike" dirty="0">
                          <a:effectLst/>
                        </a:rPr>
                        <a:t>Grade 1</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142</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255</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405</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948285396"/>
                  </a:ext>
                </a:extLst>
              </a:tr>
              <a:tr h="219949">
                <a:tc>
                  <a:txBody>
                    <a:bodyPr/>
                    <a:lstStyle/>
                    <a:p>
                      <a:pPr algn="ctr" rtl="0" fontAlgn="ctr"/>
                      <a:r>
                        <a:rPr lang="en-US" sz="1100" u="none" strike="noStrike" dirty="0">
                          <a:effectLst/>
                        </a:rPr>
                        <a:t>Grade 2</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314</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122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12</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448</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128029291"/>
                  </a:ext>
                </a:extLst>
              </a:tr>
              <a:tr h="219949">
                <a:tc>
                  <a:txBody>
                    <a:bodyPr/>
                    <a:lstStyle/>
                    <a:p>
                      <a:pPr algn="ctr" rtl="0" fontAlgn="ctr"/>
                      <a:r>
                        <a:rPr lang="en-US" sz="1100" u="none" strike="noStrike" dirty="0">
                          <a:effectLst/>
                        </a:rPr>
                        <a:t>Grade 3</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290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120</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414</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156016255"/>
                  </a:ext>
                </a:extLst>
              </a:tr>
              <a:tr h="219949">
                <a:tc>
                  <a:txBody>
                    <a:bodyPr/>
                    <a:lstStyle/>
                    <a:p>
                      <a:pPr algn="ctr" rtl="0" fontAlgn="ctr"/>
                      <a:r>
                        <a:rPr lang="en-US" sz="1100" u="none" strike="noStrike" dirty="0">
                          <a:effectLst/>
                        </a:rPr>
                        <a:t>Grade 4</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405</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159</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15</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579</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874188913"/>
                  </a:ext>
                </a:extLst>
              </a:tr>
              <a:tr h="219949">
                <a:tc>
                  <a:txBody>
                    <a:bodyPr/>
                    <a:lstStyle/>
                    <a:p>
                      <a:pPr algn="ctr" rtl="0" fontAlgn="ctr"/>
                      <a:r>
                        <a:rPr lang="en-US" sz="1100" u="none" strike="noStrike" dirty="0">
                          <a:effectLst/>
                        </a:rPr>
                        <a:t>Grade 5</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134</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239</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7</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380</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806326758"/>
                  </a:ext>
                </a:extLst>
              </a:tr>
              <a:tr h="219949">
                <a:tc>
                  <a:txBody>
                    <a:bodyPr/>
                    <a:lstStyle/>
                    <a:p>
                      <a:pPr algn="ctr" rtl="0" fontAlgn="ctr"/>
                      <a:r>
                        <a:rPr lang="en-US" sz="1100" u="none" strike="noStrike" dirty="0">
                          <a:effectLst/>
                        </a:rPr>
                        <a:t>Grade 6</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173</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296</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1</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470</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113328398"/>
                  </a:ext>
                </a:extLst>
              </a:tr>
              <a:tr h="219949">
                <a:tc>
                  <a:txBody>
                    <a:bodyPr/>
                    <a:lstStyle/>
                    <a:p>
                      <a:pPr algn="ctr" rtl="0" fontAlgn="ctr"/>
                      <a:r>
                        <a:rPr lang="en-US" sz="1100" u="none" strike="noStrike" dirty="0">
                          <a:effectLst/>
                        </a:rPr>
                        <a:t>Grade 7</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140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239</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379</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222474950"/>
                  </a:ext>
                </a:extLst>
              </a:tr>
              <a:tr h="219949">
                <a:tc>
                  <a:txBody>
                    <a:bodyPr/>
                    <a:lstStyle/>
                    <a:p>
                      <a:pPr algn="ctr" rtl="0" fontAlgn="ctr"/>
                      <a:r>
                        <a:rPr lang="en-US" sz="1100" u="none" strike="noStrike" dirty="0">
                          <a:effectLst/>
                        </a:rPr>
                        <a:t>Grade 8</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169</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70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241</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942938973"/>
                  </a:ext>
                </a:extLst>
              </a:tr>
              <a:tr h="219949">
                <a:tc>
                  <a:txBody>
                    <a:bodyPr/>
                    <a:lstStyle/>
                    <a:p>
                      <a:pPr algn="ctr" rtl="0" fontAlgn="ctr"/>
                      <a:r>
                        <a:rPr lang="en-US" sz="1100" u="none" strike="noStrike" dirty="0">
                          <a:effectLst/>
                        </a:rPr>
                        <a:t>Grade 9</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76</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134</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213</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58670454"/>
                  </a:ext>
                </a:extLst>
              </a:tr>
              <a:tr h="219949">
                <a:tc>
                  <a:txBody>
                    <a:bodyPr/>
                    <a:lstStyle/>
                    <a:p>
                      <a:pPr algn="ctr" rtl="0" fontAlgn="ctr"/>
                      <a:r>
                        <a:rPr lang="en-US" sz="1100" u="none" strike="noStrike" dirty="0">
                          <a:effectLst/>
                        </a:rPr>
                        <a:t>Grade 10</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76</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138</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5</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219</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717635322"/>
                  </a:ext>
                </a:extLst>
              </a:tr>
              <a:tr h="219949">
                <a:tc>
                  <a:txBody>
                    <a:bodyPr/>
                    <a:lstStyle/>
                    <a:p>
                      <a:pPr algn="ctr" rtl="0" fontAlgn="ctr"/>
                      <a:r>
                        <a:rPr lang="en-US" sz="1100" u="none" strike="noStrike" dirty="0">
                          <a:effectLst/>
                        </a:rPr>
                        <a:t>Grade 11</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140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a:effectLst/>
                        </a:rPr>
                        <a:t>11</a:t>
                      </a:r>
                      <a:endParaRPr lang="en-US"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5</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156</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821927143"/>
                  </a:ext>
                </a:extLst>
              </a:tr>
              <a:tr h="219949">
                <a:tc>
                  <a:txBody>
                    <a:bodyPr/>
                    <a:lstStyle/>
                    <a:p>
                      <a:pPr algn="ctr" rtl="0" fontAlgn="ctr"/>
                      <a:r>
                        <a:rPr lang="en-US" sz="1100" u="none" strike="noStrike" dirty="0">
                          <a:effectLst/>
                        </a:rPr>
                        <a:t>Grade 12</a:t>
                      </a:r>
                      <a:endParaRPr lang="en-US" sz="11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100" u="none" strike="noStrike" dirty="0">
                          <a:effectLst/>
                        </a:rPr>
                        <a:t>99</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11</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US" sz="1100" u="none" strike="noStrike" dirty="0">
                          <a:effectLst/>
                        </a:rPr>
                        <a:t>0</a:t>
                      </a:r>
                      <a:endParaRPr lang="en-US"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rtl="0" fontAlgn="ctr"/>
                      <a:r>
                        <a:rPr lang="en-US" sz="1100" u="none" strike="noStrike" dirty="0">
                          <a:effectLst/>
                        </a:rPr>
                        <a:t>110</a:t>
                      </a:r>
                      <a:endParaRPr lang="en-US" sz="11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857620598"/>
                  </a:ext>
                </a:extLst>
              </a:tr>
            </a:tbl>
          </a:graphicData>
        </a:graphic>
      </p:graphicFrame>
      <p:graphicFrame>
        <p:nvGraphicFramePr>
          <p:cNvPr id="6" name="Chart 5">
            <a:extLst>
              <a:ext uri="{FF2B5EF4-FFF2-40B4-BE49-F238E27FC236}">
                <a16:creationId xmlns:a16="http://schemas.microsoft.com/office/drawing/2014/main" id="{99314388-861B-43CC-B0FB-A2DEBB7C8BE5}"/>
              </a:ext>
            </a:extLst>
          </p:cNvPr>
          <p:cNvGraphicFramePr/>
          <p:nvPr>
            <p:extLst>
              <p:ext uri="{D42A27DB-BD31-4B8C-83A1-F6EECF244321}">
                <p14:modId xmlns:p14="http://schemas.microsoft.com/office/powerpoint/2010/main" val="3288210497"/>
              </p:ext>
            </p:extLst>
          </p:nvPr>
        </p:nvGraphicFramePr>
        <p:xfrm>
          <a:off x="5141167" y="2001552"/>
          <a:ext cx="6400799" cy="348947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968091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75690689-D487-4B15-9A97-83E40D256C35}"/>
              </a:ext>
            </a:extLst>
          </p:cNvPr>
          <p:cNvGrpSpPr/>
          <p:nvPr/>
        </p:nvGrpSpPr>
        <p:grpSpPr>
          <a:xfrm>
            <a:off x="652378" y="-44898"/>
            <a:ext cx="10972799" cy="1433174"/>
            <a:chOff x="652378" y="103457"/>
            <a:chExt cx="10972799" cy="1433174"/>
          </a:xfrm>
        </p:grpSpPr>
        <p:grpSp>
          <p:nvGrpSpPr>
            <p:cNvPr id="10" name="Group 9">
              <a:extLst>
                <a:ext uri="{FF2B5EF4-FFF2-40B4-BE49-F238E27FC236}">
                  <a16:creationId xmlns:a16="http://schemas.microsoft.com/office/drawing/2014/main" id="{BBB3C2C5-4E40-48DB-B901-2A2BF6AACC61}"/>
                </a:ext>
              </a:extLst>
            </p:cNvPr>
            <p:cNvGrpSpPr/>
            <p:nvPr/>
          </p:nvGrpSpPr>
          <p:grpSpPr>
            <a:xfrm>
              <a:off x="652378" y="103457"/>
              <a:ext cx="10972799" cy="1433174"/>
              <a:chOff x="153670" y="2406650"/>
              <a:chExt cx="7105650" cy="1410335"/>
            </a:xfrm>
          </p:grpSpPr>
          <p:pic>
            <p:nvPicPr>
              <p:cNvPr id="11" name="Picture 10">
                <a:extLst>
                  <a:ext uri="{FF2B5EF4-FFF2-40B4-BE49-F238E27FC236}">
                    <a16:creationId xmlns:a16="http://schemas.microsoft.com/office/drawing/2014/main" id="{EF1F03A1-FDB6-43E0-BB83-73675C2A320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3670" y="3321685"/>
                <a:ext cx="7105650" cy="495300"/>
              </a:xfrm>
              <a:prstGeom prst="rect">
                <a:avLst/>
              </a:prstGeom>
              <a:noFill/>
              <a:ln>
                <a:noFill/>
              </a:ln>
            </p:spPr>
          </p:pic>
          <p:pic>
            <p:nvPicPr>
              <p:cNvPr id="12" name="Picture 11">
                <a:extLst>
                  <a:ext uri="{FF2B5EF4-FFF2-40B4-BE49-F238E27FC236}">
                    <a16:creationId xmlns:a16="http://schemas.microsoft.com/office/drawing/2014/main" id="{860DA248-757C-4333-8085-F49AD0DA4979}"/>
                  </a:ext>
                </a:extLst>
              </p:cNvPr>
              <p:cNvPicPr/>
              <p:nvPr/>
            </p:nvPicPr>
            <p:blipFill rotWithShape="1">
              <a:blip r:embed="rId4" cstate="print">
                <a:extLst>
                  <a:ext uri="{28A0092B-C50C-407E-A947-70E740481C1C}">
                    <a14:useLocalDpi xmlns:a14="http://schemas.microsoft.com/office/drawing/2010/main" val="0"/>
                  </a:ext>
                </a:extLst>
              </a:blip>
              <a:srcRect t="64152" b="5351"/>
              <a:stretch/>
            </p:blipFill>
            <p:spPr bwMode="auto">
              <a:xfrm>
                <a:off x="3962400" y="2514600"/>
                <a:ext cx="2543175" cy="84963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B622B198-88E0-48F4-A4E6-02AA8A492708}"/>
                  </a:ext>
                </a:extLst>
              </p:cNvPr>
              <p:cNvPicPr/>
              <p:nvPr/>
            </p:nvPicPr>
            <p:blipFill rotWithShape="1">
              <a:blip r:embed="rId5" cstate="print">
                <a:extLst>
                  <a:ext uri="{28A0092B-C50C-407E-A947-70E740481C1C}">
                    <a14:useLocalDpi xmlns:a14="http://schemas.microsoft.com/office/drawing/2010/main" val="0"/>
                  </a:ext>
                </a:extLst>
              </a:blip>
              <a:srcRect l="17228" t="3979" r="19850" b="34480"/>
              <a:stretch/>
            </p:blipFill>
            <p:spPr bwMode="auto">
              <a:xfrm>
                <a:off x="6182360" y="2406650"/>
                <a:ext cx="866775" cy="928370"/>
              </a:xfrm>
              <a:prstGeom prst="rect">
                <a:avLst/>
              </a:prstGeom>
              <a:noFill/>
              <a:ln>
                <a:noFill/>
              </a:ln>
              <a:extLst>
                <a:ext uri="{53640926-AAD7-44D8-BBD7-CCE9431645EC}">
                  <a14:shadowObscured xmlns:a14="http://schemas.microsoft.com/office/drawing/2010/main"/>
                </a:ext>
              </a:extLst>
            </p:spPr>
          </p:pic>
        </p:grpSp>
        <p:pic>
          <p:nvPicPr>
            <p:cNvPr id="14" name="Picture 13">
              <a:extLst>
                <a:ext uri="{FF2B5EF4-FFF2-40B4-BE49-F238E27FC236}">
                  <a16:creationId xmlns:a16="http://schemas.microsoft.com/office/drawing/2014/main" id="{4FA5CAF2-73E1-4539-98D3-28D41400552E}"/>
                </a:ext>
              </a:extLst>
            </p:cNvPr>
            <p:cNvPicPr>
              <a:picLocks noChangeAspect="1"/>
            </p:cNvPicPr>
            <p:nvPr/>
          </p:nvPicPr>
          <p:blipFill>
            <a:blip r:embed="rId6"/>
            <a:stretch>
              <a:fillRect/>
            </a:stretch>
          </p:blipFill>
          <p:spPr>
            <a:xfrm>
              <a:off x="955566" y="170466"/>
              <a:ext cx="1008122" cy="1008122"/>
            </a:xfrm>
            <a:prstGeom prst="rect">
              <a:avLst/>
            </a:prstGeom>
          </p:spPr>
        </p:pic>
      </p:grpSp>
      <p:sp>
        <p:nvSpPr>
          <p:cNvPr id="8" name="TextBox 7">
            <a:extLst>
              <a:ext uri="{FF2B5EF4-FFF2-40B4-BE49-F238E27FC236}">
                <a16:creationId xmlns:a16="http://schemas.microsoft.com/office/drawing/2014/main" id="{C4AA8B5A-DA1C-4E23-AAC5-967BAB25DAF0}"/>
              </a:ext>
            </a:extLst>
          </p:cNvPr>
          <p:cNvSpPr txBox="1"/>
          <p:nvPr/>
        </p:nvSpPr>
        <p:spPr>
          <a:xfrm>
            <a:off x="3097763" y="1207251"/>
            <a:ext cx="6365505" cy="369332"/>
          </a:xfrm>
          <a:prstGeom prst="rect">
            <a:avLst/>
          </a:prstGeom>
          <a:noFill/>
        </p:spPr>
        <p:txBody>
          <a:bodyPr wrap="square">
            <a:spAutoFit/>
          </a:bodyPr>
          <a:lstStyle/>
          <a:p>
            <a:r>
              <a:rPr lang="en-US" b="0" i="0" u="none" strike="noStrike" baseline="0" dirty="0">
                <a:solidFill>
                  <a:srgbClr val="000000"/>
                </a:solidFill>
                <a:latin typeface="Calibri" panose="020F0502020204030204" pitchFamily="34" charset="0"/>
              </a:rPr>
              <a:t>Student enrollment (</a:t>
            </a:r>
            <a:r>
              <a:rPr lang="en-US" dirty="0">
                <a:solidFill>
                  <a:srgbClr val="000000"/>
                </a:solidFill>
                <a:latin typeface="Calibri" panose="020F0502020204030204" pitchFamily="34" charset="0"/>
              </a:rPr>
              <a:t>2020) grade and gender wise distribution</a:t>
            </a:r>
            <a:endParaRPr lang="en-US" dirty="0"/>
          </a:p>
        </p:txBody>
      </p:sp>
      <p:pic>
        <p:nvPicPr>
          <p:cNvPr id="15" name="Picture 14">
            <a:extLst>
              <a:ext uri="{FF2B5EF4-FFF2-40B4-BE49-F238E27FC236}">
                <a16:creationId xmlns:a16="http://schemas.microsoft.com/office/drawing/2014/main" id="{E0B6FF08-856C-424E-9AF8-C9C9F791E4B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9860" y="6259243"/>
            <a:ext cx="10830742" cy="495300"/>
          </a:xfrm>
          <a:prstGeom prst="rect">
            <a:avLst/>
          </a:prstGeom>
          <a:noFill/>
          <a:ln>
            <a:noFill/>
          </a:ln>
        </p:spPr>
      </p:pic>
      <p:graphicFrame>
        <p:nvGraphicFramePr>
          <p:cNvPr id="3" name="Table 2">
            <a:extLst>
              <a:ext uri="{FF2B5EF4-FFF2-40B4-BE49-F238E27FC236}">
                <a16:creationId xmlns:a16="http://schemas.microsoft.com/office/drawing/2014/main" id="{C63BCCC0-D92F-4B2F-85D0-26681A88AEFD}"/>
              </a:ext>
            </a:extLst>
          </p:cNvPr>
          <p:cNvGraphicFramePr>
            <a:graphicFrameLocks noGrp="1"/>
          </p:cNvGraphicFramePr>
          <p:nvPr>
            <p:extLst>
              <p:ext uri="{D42A27DB-BD31-4B8C-83A1-F6EECF244321}">
                <p14:modId xmlns:p14="http://schemas.microsoft.com/office/powerpoint/2010/main" val="667409077"/>
              </p:ext>
            </p:extLst>
          </p:nvPr>
        </p:nvGraphicFramePr>
        <p:xfrm>
          <a:off x="2422796" y="1791033"/>
          <a:ext cx="6924869" cy="3969546"/>
        </p:xfrm>
        <a:graphic>
          <a:graphicData uri="http://schemas.openxmlformats.org/drawingml/2006/table">
            <a:tbl>
              <a:tblPr firstRow="1" firstCol="1" bandRow="1">
                <a:tableStyleId>{5940675A-B579-460E-94D1-54222C63F5DA}</a:tableStyleId>
              </a:tblPr>
              <a:tblGrid>
                <a:gridCol w="591734">
                  <a:extLst>
                    <a:ext uri="{9D8B030D-6E8A-4147-A177-3AD203B41FA5}">
                      <a16:colId xmlns:a16="http://schemas.microsoft.com/office/drawing/2014/main" val="1309691346"/>
                    </a:ext>
                  </a:extLst>
                </a:gridCol>
                <a:gridCol w="566817">
                  <a:extLst>
                    <a:ext uri="{9D8B030D-6E8A-4147-A177-3AD203B41FA5}">
                      <a16:colId xmlns:a16="http://schemas.microsoft.com/office/drawing/2014/main" val="4019125032"/>
                    </a:ext>
                  </a:extLst>
                </a:gridCol>
                <a:gridCol w="550506">
                  <a:extLst>
                    <a:ext uri="{9D8B030D-6E8A-4147-A177-3AD203B41FA5}">
                      <a16:colId xmlns:a16="http://schemas.microsoft.com/office/drawing/2014/main" val="926270626"/>
                    </a:ext>
                  </a:extLst>
                </a:gridCol>
                <a:gridCol w="578498">
                  <a:extLst>
                    <a:ext uri="{9D8B030D-6E8A-4147-A177-3AD203B41FA5}">
                      <a16:colId xmlns:a16="http://schemas.microsoft.com/office/drawing/2014/main" val="3843264821"/>
                    </a:ext>
                  </a:extLst>
                </a:gridCol>
                <a:gridCol w="569167">
                  <a:extLst>
                    <a:ext uri="{9D8B030D-6E8A-4147-A177-3AD203B41FA5}">
                      <a16:colId xmlns:a16="http://schemas.microsoft.com/office/drawing/2014/main" val="171395452"/>
                    </a:ext>
                  </a:extLst>
                </a:gridCol>
                <a:gridCol w="513184">
                  <a:extLst>
                    <a:ext uri="{9D8B030D-6E8A-4147-A177-3AD203B41FA5}">
                      <a16:colId xmlns:a16="http://schemas.microsoft.com/office/drawing/2014/main" val="2141767739"/>
                    </a:ext>
                  </a:extLst>
                </a:gridCol>
                <a:gridCol w="559837">
                  <a:extLst>
                    <a:ext uri="{9D8B030D-6E8A-4147-A177-3AD203B41FA5}">
                      <a16:colId xmlns:a16="http://schemas.microsoft.com/office/drawing/2014/main" val="3565445129"/>
                    </a:ext>
                  </a:extLst>
                </a:gridCol>
                <a:gridCol w="457200">
                  <a:extLst>
                    <a:ext uri="{9D8B030D-6E8A-4147-A177-3AD203B41FA5}">
                      <a16:colId xmlns:a16="http://schemas.microsoft.com/office/drawing/2014/main" val="628060006"/>
                    </a:ext>
                  </a:extLst>
                </a:gridCol>
                <a:gridCol w="503853">
                  <a:extLst>
                    <a:ext uri="{9D8B030D-6E8A-4147-A177-3AD203B41FA5}">
                      <a16:colId xmlns:a16="http://schemas.microsoft.com/office/drawing/2014/main" val="4138534035"/>
                    </a:ext>
                  </a:extLst>
                </a:gridCol>
                <a:gridCol w="485192">
                  <a:extLst>
                    <a:ext uri="{9D8B030D-6E8A-4147-A177-3AD203B41FA5}">
                      <a16:colId xmlns:a16="http://schemas.microsoft.com/office/drawing/2014/main" val="3257862951"/>
                    </a:ext>
                  </a:extLst>
                </a:gridCol>
                <a:gridCol w="503853">
                  <a:extLst>
                    <a:ext uri="{9D8B030D-6E8A-4147-A177-3AD203B41FA5}">
                      <a16:colId xmlns:a16="http://schemas.microsoft.com/office/drawing/2014/main" val="1764971120"/>
                    </a:ext>
                  </a:extLst>
                </a:gridCol>
                <a:gridCol w="559837">
                  <a:extLst>
                    <a:ext uri="{9D8B030D-6E8A-4147-A177-3AD203B41FA5}">
                      <a16:colId xmlns:a16="http://schemas.microsoft.com/office/drawing/2014/main" val="378094830"/>
                    </a:ext>
                  </a:extLst>
                </a:gridCol>
                <a:gridCol w="485191">
                  <a:extLst>
                    <a:ext uri="{9D8B030D-6E8A-4147-A177-3AD203B41FA5}">
                      <a16:colId xmlns:a16="http://schemas.microsoft.com/office/drawing/2014/main" val="4193189140"/>
                    </a:ext>
                  </a:extLst>
                </a:gridCol>
              </a:tblGrid>
              <a:tr h="283539">
                <a:tc>
                  <a:txBody>
                    <a:bodyPr/>
                    <a:lstStyle/>
                    <a:p>
                      <a:pPr algn="ctr" fontAlgn="t"/>
                      <a:r>
                        <a:rPr lang="en-US" sz="1100" b="1" u="none" strike="noStrike" dirty="0">
                          <a:effectLst/>
                        </a:rPr>
                        <a:t> </a:t>
                      </a:r>
                      <a:endParaRPr lang="en-US" sz="1100" b="1" i="0" u="none" strike="noStrike" dirty="0">
                        <a:solidFill>
                          <a:srgbClr val="000000"/>
                        </a:solidFill>
                        <a:effectLst/>
                        <a:latin typeface="Arial" panose="020B0604020202020204" pitchFamily="34" charset="0"/>
                      </a:endParaRPr>
                    </a:p>
                  </a:txBody>
                  <a:tcPr marL="6164" marR="6164" marT="6164" marB="0"/>
                </a:tc>
                <a:tc gridSpan="3">
                  <a:txBody>
                    <a:bodyPr/>
                    <a:lstStyle/>
                    <a:p>
                      <a:pPr algn="ctr" rtl="0" fontAlgn="ctr"/>
                      <a:r>
                        <a:rPr lang="en-US" sz="1100" b="1" u="none" strike="noStrike" dirty="0">
                          <a:effectLst/>
                        </a:rPr>
                        <a:t>2017-18</a:t>
                      </a:r>
                      <a:endParaRPr lang="en-US" sz="1100" b="1" i="0" u="none" strike="noStrike" dirty="0">
                        <a:solidFill>
                          <a:srgbClr val="000000"/>
                        </a:solidFill>
                        <a:effectLst/>
                        <a:latin typeface="Calibri" panose="020F0502020204030204" pitchFamily="34" charset="0"/>
                      </a:endParaRPr>
                    </a:p>
                  </a:txBody>
                  <a:tcPr marL="6164" marR="6164" marT="6164" marB="0" anchor="ctr"/>
                </a:tc>
                <a:tc hMerge="1">
                  <a:txBody>
                    <a:bodyPr/>
                    <a:lstStyle/>
                    <a:p>
                      <a:endParaRPr lang="en-US"/>
                    </a:p>
                  </a:txBody>
                  <a:tcPr/>
                </a:tc>
                <a:tc hMerge="1">
                  <a:txBody>
                    <a:bodyPr/>
                    <a:lstStyle/>
                    <a:p>
                      <a:endParaRPr lang="en-US"/>
                    </a:p>
                  </a:txBody>
                  <a:tcPr/>
                </a:tc>
                <a:tc gridSpan="3">
                  <a:txBody>
                    <a:bodyPr/>
                    <a:lstStyle/>
                    <a:p>
                      <a:pPr algn="ctr" rtl="0" fontAlgn="ctr"/>
                      <a:r>
                        <a:rPr lang="en-US" sz="1100" b="1" u="none" strike="noStrike" dirty="0">
                          <a:effectLst/>
                        </a:rPr>
                        <a:t>2018-19</a:t>
                      </a:r>
                      <a:endParaRPr lang="en-US" sz="1100" b="1" i="0" u="none" strike="noStrike" dirty="0">
                        <a:solidFill>
                          <a:srgbClr val="000000"/>
                        </a:solidFill>
                        <a:effectLst/>
                        <a:latin typeface="Calibri" panose="020F0502020204030204" pitchFamily="34" charset="0"/>
                      </a:endParaRPr>
                    </a:p>
                  </a:txBody>
                  <a:tcPr marL="6164" marR="6164" marT="6164" marB="0" anchor="ctr"/>
                </a:tc>
                <a:tc hMerge="1">
                  <a:txBody>
                    <a:bodyPr/>
                    <a:lstStyle/>
                    <a:p>
                      <a:endParaRPr lang="en-US"/>
                    </a:p>
                  </a:txBody>
                  <a:tcPr/>
                </a:tc>
                <a:tc hMerge="1">
                  <a:txBody>
                    <a:bodyPr/>
                    <a:lstStyle/>
                    <a:p>
                      <a:endParaRPr lang="en-US"/>
                    </a:p>
                  </a:txBody>
                  <a:tcPr/>
                </a:tc>
                <a:tc gridSpan="3">
                  <a:txBody>
                    <a:bodyPr/>
                    <a:lstStyle/>
                    <a:p>
                      <a:pPr algn="ctr" rtl="0" fontAlgn="ctr"/>
                      <a:r>
                        <a:rPr lang="en-US" sz="1100" b="1" u="none" strike="noStrike" dirty="0">
                          <a:effectLst/>
                        </a:rPr>
                        <a:t>2019-20</a:t>
                      </a:r>
                      <a:endParaRPr lang="en-US" sz="1100" b="1" i="0" u="none" strike="noStrike" dirty="0">
                        <a:solidFill>
                          <a:srgbClr val="000000"/>
                        </a:solidFill>
                        <a:effectLst/>
                        <a:latin typeface="Calibri" panose="020F0502020204030204" pitchFamily="34" charset="0"/>
                      </a:endParaRPr>
                    </a:p>
                  </a:txBody>
                  <a:tcPr marL="6164" marR="6164" marT="6164" marB="0" anchor="ctr"/>
                </a:tc>
                <a:tc hMerge="1">
                  <a:txBody>
                    <a:bodyPr/>
                    <a:lstStyle/>
                    <a:p>
                      <a:endParaRPr lang="en-US"/>
                    </a:p>
                  </a:txBody>
                  <a:tcPr/>
                </a:tc>
                <a:tc hMerge="1">
                  <a:txBody>
                    <a:bodyPr/>
                    <a:lstStyle/>
                    <a:p>
                      <a:endParaRPr lang="en-US"/>
                    </a:p>
                  </a:txBody>
                  <a:tcPr/>
                </a:tc>
                <a:tc gridSpan="3">
                  <a:txBody>
                    <a:bodyPr/>
                    <a:lstStyle/>
                    <a:p>
                      <a:pPr algn="ctr" rtl="0" fontAlgn="ctr"/>
                      <a:r>
                        <a:rPr lang="en-US" sz="1100" b="1" u="none" strike="noStrike" dirty="0">
                          <a:effectLst/>
                        </a:rPr>
                        <a:t>2020-21</a:t>
                      </a:r>
                      <a:endParaRPr lang="en-US" sz="1100" b="1" i="0" u="none" strike="noStrike" dirty="0">
                        <a:solidFill>
                          <a:srgbClr val="000000"/>
                        </a:solidFill>
                        <a:effectLst/>
                        <a:latin typeface="Calibri" panose="020F0502020204030204" pitchFamily="34" charset="0"/>
                      </a:endParaRPr>
                    </a:p>
                  </a:txBody>
                  <a:tcPr marL="6164" marR="6164" marT="6164"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32010940"/>
                  </a:ext>
                </a:extLst>
              </a:tr>
              <a:tr h="283539">
                <a:tc>
                  <a:txBody>
                    <a:bodyPr/>
                    <a:lstStyle/>
                    <a:p>
                      <a:pPr algn="ctr" fontAlgn="b"/>
                      <a:r>
                        <a:rPr lang="en-US" sz="1100" u="none" strike="noStrike" dirty="0">
                          <a:effectLst/>
                        </a:rPr>
                        <a:t> </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b="1" u="none" strike="noStrike" dirty="0">
                          <a:effectLst/>
                        </a:rPr>
                        <a:t>M</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F</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Total</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M</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F</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Total</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M</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F</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Total</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M</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F</a:t>
                      </a:r>
                      <a:endParaRPr lang="en-US" sz="1100" b="1" i="0" u="none" strike="noStrike" dirty="0">
                        <a:solidFill>
                          <a:srgbClr val="000000"/>
                        </a:solidFill>
                        <a:effectLst/>
                        <a:latin typeface="Calibri" panose="020F0502020204030204" pitchFamily="34" charset="0"/>
                      </a:endParaRPr>
                    </a:p>
                  </a:txBody>
                  <a:tcPr marL="6164" marR="6164" marT="6164" marB="0" anchor="ctr"/>
                </a:tc>
                <a:tc>
                  <a:txBody>
                    <a:bodyPr/>
                    <a:lstStyle/>
                    <a:p>
                      <a:pPr algn="ctr" rtl="0" fontAlgn="ctr"/>
                      <a:r>
                        <a:rPr lang="en-US" sz="1100" b="1" u="none" strike="noStrike" dirty="0">
                          <a:effectLst/>
                        </a:rPr>
                        <a:t>Total</a:t>
                      </a:r>
                      <a:endParaRPr lang="en-US" sz="1100" b="1" i="0" u="none" strike="noStrike" dirty="0">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989824666"/>
                  </a:ext>
                </a:extLst>
              </a:tr>
              <a:tr h="283539">
                <a:tc>
                  <a:txBody>
                    <a:bodyPr/>
                    <a:lstStyle/>
                    <a:p>
                      <a:pPr algn="ctr" rtl="0" fontAlgn="ctr"/>
                      <a:r>
                        <a:rPr lang="en-US" sz="1100" u="none" strike="noStrike" dirty="0">
                          <a:effectLst/>
                        </a:rPr>
                        <a:t>Grade 1</a:t>
                      </a:r>
                      <a:endParaRPr lang="en-US" sz="1100" b="0" i="0" u="none" strike="noStrike" dirty="0">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dirty="0">
                          <a:effectLst/>
                        </a:rPr>
                        <a:t>225</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111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336</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217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145</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362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223</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162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385</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227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178</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405</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2191261226"/>
                  </a:ext>
                </a:extLst>
              </a:tr>
              <a:tr h="283539">
                <a:tc>
                  <a:txBody>
                    <a:bodyPr/>
                    <a:lstStyle/>
                    <a:p>
                      <a:pPr algn="ctr" rtl="0" fontAlgn="ctr"/>
                      <a:r>
                        <a:rPr lang="en-US" sz="1100" u="none" strike="noStrike" dirty="0">
                          <a:effectLst/>
                        </a:rPr>
                        <a:t>Grade 2</a:t>
                      </a:r>
                      <a:endParaRPr lang="en-US" sz="1100" b="0" i="0" u="none" strike="noStrike" dirty="0">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dirty="0">
                          <a:effectLst/>
                        </a:rPr>
                        <a:t>249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123</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372</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240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160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400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247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179</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426</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251</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197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448</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3328096386"/>
                  </a:ext>
                </a:extLst>
              </a:tr>
              <a:tr h="283539">
                <a:tc>
                  <a:txBody>
                    <a:bodyPr/>
                    <a:lstStyle/>
                    <a:p>
                      <a:pPr algn="ctr" rtl="0" fontAlgn="ctr"/>
                      <a:r>
                        <a:rPr lang="en-US" sz="1100" u="none" strike="noStrike">
                          <a:effectLst/>
                        </a:rPr>
                        <a:t>Grade 3</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dirty="0">
                          <a:effectLst/>
                        </a:rPr>
                        <a:t>230</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113</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344</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222</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148</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370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228</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165</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393</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232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182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414</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3764597681"/>
                  </a:ext>
                </a:extLst>
              </a:tr>
              <a:tr h="283539">
                <a:tc>
                  <a:txBody>
                    <a:bodyPr/>
                    <a:lstStyle/>
                    <a:p>
                      <a:pPr algn="ctr" rtl="0" fontAlgn="ctr"/>
                      <a:r>
                        <a:rPr lang="en-US" sz="1100" u="none" strike="noStrike">
                          <a:effectLst/>
                        </a:rPr>
                        <a:t>Grade 4</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dirty="0">
                          <a:effectLst/>
                        </a:rPr>
                        <a:t>322</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159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481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310</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207</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517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319</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231</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550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324</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255</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579</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580461956"/>
                  </a:ext>
                </a:extLst>
              </a:tr>
              <a:tr h="283539">
                <a:tc>
                  <a:txBody>
                    <a:bodyPr/>
                    <a:lstStyle/>
                    <a:p>
                      <a:pPr algn="ctr" rtl="0" fontAlgn="ctr"/>
                      <a:r>
                        <a:rPr lang="en-US" sz="1100" u="none" strike="noStrike">
                          <a:effectLst/>
                        </a:rPr>
                        <a:t>Grade 5</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dirty="0">
                          <a:effectLst/>
                        </a:rPr>
                        <a:t>211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104</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316</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204</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136</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339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209</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152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361</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213</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167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380</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3658438877"/>
                  </a:ext>
                </a:extLst>
              </a:tr>
              <a:tr h="283539">
                <a:tc>
                  <a:txBody>
                    <a:bodyPr/>
                    <a:lstStyle/>
                    <a:p>
                      <a:pPr algn="ctr" rtl="0" fontAlgn="ctr"/>
                      <a:r>
                        <a:rPr lang="en-US" sz="1100" u="none" strike="noStrike">
                          <a:effectLst/>
                        </a:rPr>
                        <a:t>Grade 6</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a:effectLst/>
                        </a:rPr>
                        <a:t>262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129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390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252</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168</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420</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259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188</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447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263</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207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470</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1757749212"/>
                  </a:ext>
                </a:extLst>
              </a:tr>
              <a:tr h="283539">
                <a:tc>
                  <a:txBody>
                    <a:bodyPr/>
                    <a:lstStyle/>
                    <a:p>
                      <a:pPr algn="ctr" rtl="0" fontAlgn="ctr"/>
                      <a:r>
                        <a:rPr lang="en-US" sz="1100" u="none" strike="noStrike">
                          <a:effectLst/>
                        </a:rPr>
                        <a:t>Grade 7</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a:effectLst/>
                        </a:rPr>
                        <a:t>211</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104</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315</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203</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135</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338</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209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151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360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212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167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379</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256379582"/>
                  </a:ext>
                </a:extLst>
              </a:tr>
              <a:tr h="283539">
                <a:tc>
                  <a:txBody>
                    <a:bodyPr/>
                    <a:lstStyle/>
                    <a:p>
                      <a:pPr algn="ctr" rtl="0" fontAlgn="ctr"/>
                      <a:r>
                        <a:rPr lang="en-US" sz="1100" u="none" strike="noStrike">
                          <a:effectLst/>
                        </a:rPr>
                        <a:t>Grade 8</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a:effectLst/>
                        </a:rPr>
                        <a:t>134</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66</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200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129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86</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215</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133</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96</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229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135</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106</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241</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1236524552"/>
                  </a:ext>
                </a:extLst>
              </a:tr>
              <a:tr h="283539">
                <a:tc>
                  <a:txBody>
                    <a:bodyPr/>
                    <a:lstStyle/>
                    <a:p>
                      <a:pPr algn="ctr" rtl="0" fontAlgn="ctr"/>
                      <a:r>
                        <a:rPr lang="en-US" sz="1100" u="none" strike="noStrike">
                          <a:effectLst/>
                        </a:rPr>
                        <a:t>Grade 9</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a:effectLst/>
                        </a:rPr>
                        <a:t>119</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58</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177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114</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76</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190</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117</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85</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202</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119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94</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213</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3441864758"/>
                  </a:ext>
                </a:extLst>
              </a:tr>
              <a:tr h="283539">
                <a:tc>
                  <a:txBody>
                    <a:bodyPr/>
                    <a:lstStyle/>
                    <a:p>
                      <a:pPr algn="ctr" rtl="0" fontAlgn="ctr"/>
                      <a:r>
                        <a:rPr lang="en-US" sz="1100" u="none" strike="noStrike">
                          <a:effectLst/>
                        </a:rPr>
                        <a:t>Grade 10</a:t>
                      </a:r>
                      <a:endParaRPr lang="en-US" sz="1100" b="0" i="0" u="none" strike="noStrike">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a:effectLst/>
                        </a:rPr>
                        <a:t>122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60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182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117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78</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196</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121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87</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208</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123</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96</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a:effectLst/>
                        </a:rPr>
                        <a:t>219</a:t>
                      </a:r>
                      <a:endParaRPr lang="en-US" sz="1100" b="0" i="0" u="none" strike="noStrike">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1091240526"/>
                  </a:ext>
                </a:extLst>
              </a:tr>
              <a:tr h="283539">
                <a:tc>
                  <a:txBody>
                    <a:bodyPr/>
                    <a:lstStyle/>
                    <a:p>
                      <a:pPr algn="ctr" rtl="0" fontAlgn="ctr"/>
                      <a:r>
                        <a:rPr lang="en-US" sz="1100" u="none" strike="noStrike" dirty="0">
                          <a:effectLst/>
                        </a:rPr>
                        <a:t>Grade 11</a:t>
                      </a:r>
                      <a:endParaRPr lang="en-US" sz="1100" b="0" i="0" u="none" strike="noStrike" dirty="0">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a:effectLst/>
                        </a:rPr>
                        <a:t>87</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43</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130</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84</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56</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139</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86</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a:effectLst/>
                        </a:rPr>
                        <a:t>62</a:t>
                      </a:r>
                      <a:endParaRPr lang="en-US" sz="1100" b="0" i="0" u="none" strike="noStrike">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148</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87</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69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dirty="0">
                          <a:effectLst/>
                        </a:rPr>
                        <a:t>156</a:t>
                      </a:r>
                      <a:endParaRPr lang="en-US" sz="1100" b="0" i="0" u="none" strike="noStrike" dirty="0">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1510774221"/>
                  </a:ext>
                </a:extLst>
              </a:tr>
              <a:tr h="283539">
                <a:tc>
                  <a:txBody>
                    <a:bodyPr/>
                    <a:lstStyle/>
                    <a:p>
                      <a:pPr algn="ctr" rtl="0" fontAlgn="ctr"/>
                      <a:r>
                        <a:rPr lang="en-US" sz="1100" u="none" strike="noStrike" dirty="0">
                          <a:effectLst/>
                        </a:rPr>
                        <a:t>Grade 12</a:t>
                      </a:r>
                      <a:endParaRPr lang="en-US" sz="1100" b="0" i="0" u="none" strike="noStrike" dirty="0">
                        <a:solidFill>
                          <a:srgbClr val="000000"/>
                        </a:solidFill>
                        <a:effectLst/>
                        <a:latin typeface="Calibri" panose="020F0502020204030204" pitchFamily="34" charset="0"/>
                      </a:endParaRPr>
                    </a:p>
                  </a:txBody>
                  <a:tcPr marL="6164" marR="6164" marT="6164" marB="0" anchor="ctr"/>
                </a:tc>
                <a:tc>
                  <a:txBody>
                    <a:bodyPr/>
                    <a:lstStyle/>
                    <a:p>
                      <a:pPr algn="ctr" fontAlgn="b"/>
                      <a:r>
                        <a:rPr lang="en-US" sz="1100" u="none" strike="noStrike" dirty="0">
                          <a:effectLst/>
                        </a:rPr>
                        <a:t>61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30</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91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59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39</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98</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61</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44</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105</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62</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fontAlgn="b"/>
                      <a:r>
                        <a:rPr lang="en-US" sz="1100" u="none" strike="noStrike" dirty="0">
                          <a:effectLst/>
                        </a:rPr>
                        <a:t>48</a:t>
                      </a:r>
                      <a:endParaRPr lang="en-US" sz="1100" b="0" i="0" u="none" strike="noStrike" dirty="0">
                        <a:solidFill>
                          <a:srgbClr val="000000"/>
                        </a:solidFill>
                        <a:effectLst/>
                        <a:latin typeface="Arial" panose="020B0604020202020204" pitchFamily="34" charset="0"/>
                      </a:endParaRPr>
                    </a:p>
                  </a:txBody>
                  <a:tcPr marL="6164" marR="6164" marT="6164" marB="0" anchor="b"/>
                </a:tc>
                <a:tc>
                  <a:txBody>
                    <a:bodyPr/>
                    <a:lstStyle/>
                    <a:p>
                      <a:pPr algn="ctr" rtl="0" fontAlgn="ctr"/>
                      <a:r>
                        <a:rPr lang="en-US" sz="1100" u="none" strike="noStrike" dirty="0">
                          <a:effectLst/>
                        </a:rPr>
                        <a:t>110</a:t>
                      </a:r>
                      <a:endParaRPr lang="en-US" sz="1100" b="0" i="0" u="none" strike="noStrike" dirty="0">
                        <a:solidFill>
                          <a:srgbClr val="000000"/>
                        </a:solidFill>
                        <a:effectLst/>
                        <a:latin typeface="Calibri" panose="020F0502020204030204" pitchFamily="34" charset="0"/>
                      </a:endParaRPr>
                    </a:p>
                  </a:txBody>
                  <a:tcPr marL="6164" marR="6164" marT="6164" marB="0" anchor="ctr"/>
                </a:tc>
                <a:extLst>
                  <a:ext uri="{0D108BD9-81ED-4DB2-BD59-A6C34878D82A}">
                    <a16:rowId xmlns:a16="http://schemas.microsoft.com/office/drawing/2014/main" val="1039354529"/>
                  </a:ext>
                </a:extLst>
              </a:tr>
            </a:tbl>
          </a:graphicData>
        </a:graphic>
      </p:graphicFrame>
    </p:spTree>
    <p:extLst>
      <p:ext uri="{BB962C8B-B14F-4D97-AF65-F5344CB8AC3E}">
        <p14:creationId xmlns:p14="http://schemas.microsoft.com/office/powerpoint/2010/main" val="1357180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2839</TotalTime>
  <Words>2331</Words>
  <Application>Microsoft Office PowerPoint</Application>
  <PresentationFormat>Widescreen</PresentationFormat>
  <Paragraphs>1251</Paragraphs>
  <Slides>19</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Sample School Data Profile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School Data Profile</dc:title>
  <dc:creator>Tanushree Rawat</dc:creator>
  <cp:lastModifiedBy>Tanushree Rawat</cp:lastModifiedBy>
  <cp:revision>33</cp:revision>
  <dcterms:created xsi:type="dcterms:W3CDTF">2021-06-09T10:01:53Z</dcterms:created>
  <dcterms:modified xsi:type="dcterms:W3CDTF">2021-06-11T09:34:27Z</dcterms:modified>
</cp:coreProperties>
</file>